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 id="2147483932" r:id="rId2"/>
    <p:sldMasterId id="2147483946" r:id="rId3"/>
  </p:sldMasterIdLst>
  <p:notesMasterIdLst>
    <p:notesMasterId r:id="rId110"/>
  </p:notesMasterIdLst>
  <p:sldIdLst>
    <p:sldId id="370" r:id="rId4"/>
    <p:sldId id="336" r:id="rId5"/>
    <p:sldId id="362" r:id="rId6"/>
    <p:sldId id="337" r:id="rId7"/>
    <p:sldId id="413" r:id="rId8"/>
    <p:sldId id="338" r:id="rId9"/>
    <p:sldId id="380" r:id="rId10"/>
    <p:sldId id="414" r:id="rId11"/>
    <p:sldId id="339" r:id="rId12"/>
    <p:sldId id="363" r:id="rId13"/>
    <p:sldId id="365" r:id="rId14"/>
    <p:sldId id="340" r:id="rId15"/>
    <p:sldId id="507" r:id="rId16"/>
    <p:sldId id="508" r:id="rId17"/>
    <p:sldId id="382" r:id="rId18"/>
    <p:sldId id="460" r:id="rId19"/>
    <p:sldId id="347" r:id="rId20"/>
    <p:sldId id="417" r:id="rId21"/>
    <p:sldId id="403" r:id="rId22"/>
    <p:sldId id="409" r:id="rId23"/>
    <p:sldId id="418" r:id="rId24"/>
    <p:sldId id="461" r:id="rId25"/>
    <p:sldId id="462" r:id="rId26"/>
    <p:sldId id="383" r:id="rId27"/>
    <p:sldId id="404" r:id="rId28"/>
    <p:sldId id="384" r:id="rId29"/>
    <p:sldId id="412" r:id="rId30"/>
    <p:sldId id="416" r:id="rId31"/>
    <p:sldId id="346" r:id="rId32"/>
    <p:sldId id="371" r:id="rId33"/>
    <p:sldId id="411" r:id="rId34"/>
    <p:sldId id="463" r:id="rId35"/>
    <p:sldId id="415" r:id="rId36"/>
    <p:sldId id="345" r:id="rId37"/>
    <p:sldId id="464" r:id="rId38"/>
    <p:sldId id="385" r:id="rId39"/>
    <p:sldId id="405" r:id="rId40"/>
    <p:sldId id="408" r:id="rId41"/>
    <p:sldId id="410" r:id="rId42"/>
    <p:sldId id="386" r:id="rId43"/>
    <p:sldId id="387" r:id="rId44"/>
    <p:sldId id="510" r:id="rId45"/>
    <p:sldId id="388" r:id="rId46"/>
    <p:sldId id="389" r:id="rId47"/>
    <p:sldId id="390" r:id="rId48"/>
    <p:sldId id="353" r:id="rId49"/>
    <p:sldId id="391" r:id="rId50"/>
    <p:sldId id="392" r:id="rId51"/>
    <p:sldId id="393" r:id="rId52"/>
    <p:sldId id="394" r:id="rId53"/>
    <p:sldId id="396" r:id="rId54"/>
    <p:sldId id="395" r:id="rId55"/>
    <p:sldId id="465" r:id="rId56"/>
    <p:sldId id="398" r:id="rId57"/>
    <p:sldId id="399" r:id="rId58"/>
    <p:sldId id="400" r:id="rId59"/>
    <p:sldId id="509" r:id="rId60"/>
    <p:sldId id="402" r:id="rId61"/>
    <p:sldId id="419" r:id="rId62"/>
    <p:sldId id="458" r:id="rId63"/>
    <p:sldId id="459" r:id="rId64"/>
    <p:sldId id="505" r:id="rId65"/>
    <p:sldId id="467" r:id="rId66"/>
    <p:sldId id="468" r:id="rId67"/>
    <p:sldId id="422" r:id="rId68"/>
    <p:sldId id="423" r:id="rId69"/>
    <p:sldId id="424" r:id="rId70"/>
    <p:sldId id="469" r:id="rId71"/>
    <p:sldId id="426" r:id="rId72"/>
    <p:sldId id="466" r:id="rId73"/>
    <p:sldId id="470" r:id="rId74"/>
    <p:sldId id="471" r:id="rId75"/>
    <p:sldId id="472" r:id="rId76"/>
    <p:sldId id="473" r:id="rId77"/>
    <p:sldId id="474" r:id="rId78"/>
    <p:sldId id="513" r:id="rId79"/>
    <p:sldId id="475" r:id="rId80"/>
    <p:sldId id="476" r:id="rId81"/>
    <p:sldId id="477" r:id="rId82"/>
    <p:sldId id="478" r:id="rId83"/>
    <p:sldId id="479" r:id="rId84"/>
    <p:sldId id="480" r:id="rId85"/>
    <p:sldId id="481" r:id="rId86"/>
    <p:sldId id="482" r:id="rId87"/>
    <p:sldId id="483" r:id="rId88"/>
    <p:sldId id="484" r:id="rId89"/>
    <p:sldId id="485" r:id="rId90"/>
    <p:sldId id="486" r:id="rId91"/>
    <p:sldId id="487" r:id="rId92"/>
    <p:sldId id="488" r:id="rId93"/>
    <p:sldId id="489" r:id="rId94"/>
    <p:sldId id="490" r:id="rId95"/>
    <p:sldId id="491" r:id="rId96"/>
    <p:sldId id="492" r:id="rId97"/>
    <p:sldId id="493" r:id="rId98"/>
    <p:sldId id="494" r:id="rId99"/>
    <p:sldId id="495" r:id="rId100"/>
    <p:sldId id="496" r:id="rId101"/>
    <p:sldId id="497" r:id="rId102"/>
    <p:sldId id="498" r:id="rId103"/>
    <p:sldId id="499" r:id="rId104"/>
    <p:sldId id="500" r:id="rId105"/>
    <p:sldId id="501" r:id="rId106"/>
    <p:sldId id="502" r:id="rId107"/>
    <p:sldId id="503" r:id="rId108"/>
    <p:sldId id="506" r:id="rId10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E6E6E6"/>
    <a:srgbClr val="105EA4"/>
    <a:srgbClr val="136EC2"/>
    <a:srgbClr val="C5F0FF"/>
    <a:srgbClr val="000099"/>
    <a:srgbClr val="FF0000"/>
    <a:srgbClr val="0066FF"/>
    <a:srgbClr val="418ACE"/>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15" autoAdjust="0"/>
    <p:restoredTop sz="79795" autoAdjust="0"/>
  </p:normalViewPr>
  <p:slideViewPr>
    <p:cSldViewPr>
      <p:cViewPr varScale="1">
        <p:scale>
          <a:sx n="72" d="100"/>
          <a:sy n="72" d="100"/>
        </p:scale>
        <p:origin x="282" y="5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752056F-CB62-40ED-AB54-85B0BEA884F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145411" name="Rectangle 3">
            <a:extLst>
              <a:ext uri="{FF2B5EF4-FFF2-40B4-BE49-F238E27FC236}">
                <a16:creationId xmlns:a16="http://schemas.microsoft.com/office/drawing/2014/main" id="{63B170EF-9278-41CB-8C23-4E73362EBD2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6148" name="Rectangle 4">
            <a:extLst>
              <a:ext uri="{FF2B5EF4-FFF2-40B4-BE49-F238E27FC236}">
                <a16:creationId xmlns:a16="http://schemas.microsoft.com/office/drawing/2014/main" id="{22D57405-35B9-403E-A2F4-36ACD4E3624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3" name="Rectangle 5">
            <a:extLst>
              <a:ext uri="{FF2B5EF4-FFF2-40B4-BE49-F238E27FC236}">
                <a16:creationId xmlns:a16="http://schemas.microsoft.com/office/drawing/2014/main" id="{1A7785EC-E5AA-4141-8AF9-C66CBAB382FC}"/>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5414" name="Rectangle 6">
            <a:extLst>
              <a:ext uri="{FF2B5EF4-FFF2-40B4-BE49-F238E27FC236}">
                <a16:creationId xmlns:a16="http://schemas.microsoft.com/office/drawing/2014/main" id="{906EFDBF-B51F-4254-9C1C-16F4182F272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45415" name="Rectangle 7">
            <a:extLst>
              <a:ext uri="{FF2B5EF4-FFF2-40B4-BE49-F238E27FC236}">
                <a16:creationId xmlns:a16="http://schemas.microsoft.com/office/drawing/2014/main" id="{5FB71CC8-DF8C-4DDB-9BDE-9D6B7EAE3ED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D4938715-FDD5-4C94-96B6-ACC1BEDB21E7}"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aike.baidu.com/item/%E6%B4%AA%E6%B0%B4"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baike.baidu.com/item/%E5%B7%A5%E4%B8%9A%E9%9D%A9%E5%91%BD" TargetMode="External"/><Relationship Id="rId3" Type="http://schemas.openxmlformats.org/officeDocument/2006/relationships/hyperlink" Target="https://baike.baidu.com/item/%E5%A4%A7%E6%B0%94%E4%BF%9D%E6%B8%A9%E6%95%88%E5%BA%94/7212332" TargetMode="External"/><Relationship Id="rId7" Type="http://schemas.openxmlformats.org/officeDocument/2006/relationships/hyperlink" Target="https://baike.baidu.com/item/%E5%A4%A7%E6%B0%94%E5%90%B8%E6%94%B6/2301370"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baike.baidu.com/item/%E8%BE%90%E5%B0%84%E7%BA%BF" TargetMode="External"/><Relationship Id="rId5" Type="http://schemas.openxmlformats.org/officeDocument/2006/relationships/hyperlink" Target="https://baike.baidu.com/item/%E5%9C%B0%E8%A1%A8/1517298" TargetMode="External"/><Relationship Id="rId4" Type="http://schemas.openxmlformats.org/officeDocument/2006/relationships/hyperlink" Target="https://baike.baidu.com/item/%E7%9F%AD%E6%B3%A2%E8%BE%90%E5%B0%84/1459521" TargetMode="External"/><Relationship Id="rId9" Type="http://schemas.openxmlformats.org/officeDocument/2006/relationships/hyperlink" Target="https://baike.baidu.com/item/%E6%B8%A9%E5%AE%A4%E6%B0%94%E4%BD%93/138234"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938715-FDD5-4C94-96B6-ACC1BEDB21E7}" type="slidenum">
              <a:rPr lang="zh-CN" altLang="en-US" smtClean="0"/>
              <a:pPr/>
              <a:t>2</a:t>
            </a:fld>
            <a:endParaRPr lang="en-US" altLang="zh-CN"/>
          </a:p>
        </p:txBody>
      </p:sp>
    </p:spTree>
    <p:extLst>
      <p:ext uri="{BB962C8B-B14F-4D97-AF65-F5344CB8AC3E}">
        <p14:creationId xmlns:p14="http://schemas.microsoft.com/office/powerpoint/2010/main" val="145630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海葵色泽鲜艳，但行动迟缓，它停在寄居蟹的螺壳上，一同出游，亲密无间。寄居蟹觅食的同时，海葵也寻到了食物。当遇到敌人时，寄居蟹举起两只大螯抗敌，海葵则从刺细胞内喷出毒汁，直至把敌人击退。</a:t>
            </a:r>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16</a:t>
            </a:fld>
            <a:endParaRPr lang="en-US" altLang="zh-CN"/>
          </a:p>
        </p:txBody>
      </p:sp>
    </p:spTree>
    <p:extLst>
      <p:ext uri="{BB962C8B-B14F-4D97-AF65-F5344CB8AC3E}">
        <p14:creationId xmlns:p14="http://schemas.microsoft.com/office/powerpoint/2010/main" val="231440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地衣是藻类和真菌共生的复合体</a:t>
            </a:r>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白蚁也不能分解纤维素，是鞭毛虫能产生分解纤维素的酶</a:t>
            </a:r>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根瘤菌会将空气里的氮，转化成植物可以吸收并且利用的含氮物质，而豆科植物便是为根瘤菌提供有机物的，所以它们是共同生活，互惠互利的</a:t>
            </a:r>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小丑鱼又被称为“海葵鱼”，它们与海葵有着特殊的关系。海葵是一种有触手的植物，这些触手是有毒的，不过小丑鱼对这种毒素免疫。小丑鱼在受到其它鱼类的攻击时，就会躲进海葵之中。另外，当海葵遇到要来吃它们的鱼类时，小丑鱼就会反过来保护海葵。因此，它们是一种互利共生的关系。</a:t>
            </a:r>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17</a:t>
            </a:fld>
            <a:endParaRPr lang="en-US" altLang="zh-CN"/>
          </a:p>
        </p:txBody>
      </p:sp>
    </p:spTree>
    <p:extLst>
      <p:ext uri="{BB962C8B-B14F-4D97-AF65-F5344CB8AC3E}">
        <p14:creationId xmlns:p14="http://schemas.microsoft.com/office/powerpoint/2010/main" val="1678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E420C969-7556-4A40-9DA6-96B8A9C9FA37}"/>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a16="http://schemas.microsoft.com/office/drawing/2014/main" id="{E49AC189-C894-4F44-A841-14C9D262DD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由于地衣对大气污染极为敏感，因而常被用作反映大气质量的指示生物。</a:t>
            </a:r>
          </a:p>
        </p:txBody>
      </p:sp>
      <p:sp>
        <p:nvSpPr>
          <p:cNvPr id="43012" name="灯片编号占位符 3">
            <a:extLst>
              <a:ext uri="{FF2B5EF4-FFF2-40B4-BE49-F238E27FC236}">
                <a16:creationId xmlns:a16="http://schemas.microsoft.com/office/drawing/2014/main" id="{3B438CDB-0539-42E6-B61C-D564CFAEFD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0DD6745-50E5-4AA0-ADBA-0B1DB982AF6A}" type="slidenum">
              <a:rPr lang="zh-CN" altLang="en-US"/>
              <a:pPr>
                <a:spcBef>
                  <a:spcPct val="0"/>
                </a:spcBef>
              </a:pPr>
              <a:t>19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15830D38-2425-43CD-88F6-1251D243FC4C}"/>
              </a:ext>
            </a:extLst>
          </p:cNvPr>
          <p:cNvSpPr>
            <a:spLocks noGrp="1" noRot="1" noChangeAspect="1" noChangeArrowheads="1" noTextEdit="1"/>
          </p:cNvSpPr>
          <p:nvPr>
            <p:ph type="sldImg"/>
          </p:nvPr>
        </p:nvSpPr>
        <p:spPr>
          <a:ln/>
        </p:spPr>
      </p:sp>
      <p:sp>
        <p:nvSpPr>
          <p:cNvPr id="47107" name="备注占位符 2">
            <a:extLst>
              <a:ext uri="{FF2B5EF4-FFF2-40B4-BE49-F238E27FC236}">
                <a16:creationId xmlns:a16="http://schemas.microsoft.com/office/drawing/2014/main" id="{B27B7EDB-C09F-4DD9-987B-496A5E997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白蚁是一种分布很广，活动隐蔽、繁殖力强、危害性大的世界性经济大害虫。白蚁属于等翅目，以木材和含纤维素的物品为主要食料，含纤维素物质是地球上分布最广、最多的有机物，如：房屋建筑、布匹、纸张、电讯器材、塑料橡胶甚至一些金属。纤维素极难消化，但白蚁后肠里有单细胞的原生动物共生，主要是超鞭毛虫等。它能分泌纤维素酶，以帮助白蚁消化纤维素。</a:t>
            </a:r>
            <a:endParaRPr lang="en-US" altLang="zh-CN" dirty="0"/>
          </a:p>
          <a:p>
            <a:r>
              <a:rPr lang="zh-CN" altLang="en-US" dirty="0"/>
              <a:t>寄居蟹与海葵是一对合作互助的共栖伙伴。由于寄居蟹喜好在海中四处游荡，使得原本不移动的海葵随着寄居蟹的走动，扩大了觅食的领域。对寄居蟹来说，一则可用海葵来伪装，二则由于海葵能分泌毒液，可杀死寄居蟹的天敌，因此保障了寄居蟹的安全。</a:t>
            </a:r>
          </a:p>
        </p:txBody>
      </p:sp>
      <p:sp>
        <p:nvSpPr>
          <p:cNvPr id="47108" name="灯片编号占位符 3">
            <a:extLst>
              <a:ext uri="{FF2B5EF4-FFF2-40B4-BE49-F238E27FC236}">
                <a16:creationId xmlns:a16="http://schemas.microsoft.com/office/drawing/2014/main" id="{A632A472-EB34-4BAF-BA1C-7F4CD65EC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6E21E06-38B0-4B60-946C-0B387750ADF1}" type="slidenum">
              <a:rPr lang="zh-CN" altLang="en-US"/>
              <a:pPr>
                <a:spcBef>
                  <a:spcPct val="0"/>
                </a:spcBef>
              </a:pPr>
              <a:t>20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4B6FD15-D07F-433E-9388-12AFF04D6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4155B8-A3C7-433C-92A2-CA8A805F4074}" type="slidenum">
              <a:rPr lang="zh-CN" altLang="en-US"/>
              <a:pPr>
                <a:spcBef>
                  <a:spcPct val="0"/>
                </a:spcBef>
              </a:pPr>
              <a:t>21</a:t>
            </a:fld>
            <a:endParaRPr lang="en-US" altLang="zh-CN"/>
          </a:p>
        </p:txBody>
      </p:sp>
      <p:sp>
        <p:nvSpPr>
          <p:cNvPr id="45059" name="Rectangle 2">
            <a:extLst>
              <a:ext uri="{FF2B5EF4-FFF2-40B4-BE49-F238E27FC236}">
                <a16:creationId xmlns:a16="http://schemas.microsoft.com/office/drawing/2014/main" id="{82D87DCD-53D9-475D-9514-6A062EAD053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B1B62FE-5A8F-4DD5-A68A-F6140B622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切叶蚁从树木和其它植物上切下叶子，将叶片用来种植真菌。它们用长出的真菌喂养幼虫 。</a:t>
            </a:r>
            <a:endParaRPr lang="en-US" altLang="zh-CN" dirty="0"/>
          </a:p>
          <a:p>
            <a:r>
              <a:rPr kumimoji="1" lang="zh-CN" altLang="en-US" b="1" dirty="0">
                <a:latin typeface="黑体" panose="02010609060101010101" pitchFamily="49" charset="-122"/>
                <a:ea typeface="黑体" panose="02010609060101010101" pitchFamily="49" charset="-122"/>
              </a:rPr>
              <a:t>根瘤菌与豆科植物：</a:t>
            </a:r>
            <a:r>
              <a:rPr lang="zh-CN" altLang="en-US" dirty="0"/>
              <a:t>在农业上采取在播种豆科植物时，将其与根瘤菌制剂搅抖，以便给豆科作物形成根瘤创造条件。据调查，采用该方法播种，可使大豆、花生增产</a:t>
            </a:r>
            <a:r>
              <a:rPr lang="en-US" altLang="zh-CN" dirty="0"/>
              <a:t>10%</a:t>
            </a:r>
            <a:r>
              <a:rPr lang="zh-CN" altLang="en-US" dirty="0"/>
              <a:t>以上。</a:t>
            </a:r>
            <a:endParaRPr lang="en-US" altLang="zh-CN" dirty="0"/>
          </a:p>
          <a:p>
            <a:r>
              <a:rPr lang="zh-CN" altLang="en-US" dirty="0"/>
              <a:t>大肠杆菌能发酵多种糖类产酸、产气，是人和动物肠道中的正常栖居菌，婴儿出生后即随哺乳进入肠道，与人终身相伴，其代谢活动能抑制肠道内分解蛋白质的微生物生长，减少蛋白质分解产物对人体的危害，还能合成维生素</a:t>
            </a:r>
            <a:r>
              <a:rPr lang="en-US" altLang="zh-CN" dirty="0"/>
              <a:t>B</a:t>
            </a:r>
            <a:r>
              <a:rPr lang="zh-CN" altLang="en-US" dirty="0"/>
              <a:t>和</a:t>
            </a:r>
            <a:r>
              <a:rPr lang="en-US" altLang="zh-CN" dirty="0"/>
              <a:t>K</a:t>
            </a:r>
            <a:r>
              <a:rPr lang="zh-CN" altLang="en-US" dirty="0"/>
              <a:t>，以及有杀菌作用的大肠杆菌素。</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4B6FD15-D07F-433E-9388-12AFF04D6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4155B8-A3C7-433C-92A2-CA8A805F4074}" type="slidenum">
              <a:rPr lang="zh-CN" altLang="en-US"/>
              <a:pPr>
                <a:spcBef>
                  <a:spcPct val="0"/>
                </a:spcBef>
              </a:pPr>
              <a:t>22</a:t>
            </a:fld>
            <a:endParaRPr lang="en-US" altLang="zh-CN"/>
          </a:p>
        </p:txBody>
      </p:sp>
      <p:sp>
        <p:nvSpPr>
          <p:cNvPr id="45059" name="Rectangle 2">
            <a:extLst>
              <a:ext uri="{FF2B5EF4-FFF2-40B4-BE49-F238E27FC236}">
                <a16:creationId xmlns:a16="http://schemas.microsoft.com/office/drawing/2014/main" id="{82D87DCD-53D9-475D-9514-6A062EAD053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B1B62FE-5A8F-4DD5-A68A-F6140B622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切叶蚁从树木和其它植物上切下叶子，将叶片用来种植真菌。它们用长出的真菌喂养幼虫 。</a:t>
            </a:r>
            <a:endParaRPr lang="en-US" altLang="zh-CN"/>
          </a:p>
          <a:p>
            <a:r>
              <a:rPr kumimoji="1" lang="zh-CN" altLang="en-US" b="1">
                <a:latin typeface="黑体" panose="02010609060101010101" pitchFamily="49" charset="-122"/>
                <a:ea typeface="黑体" panose="02010609060101010101" pitchFamily="49" charset="-122"/>
              </a:rPr>
              <a:t>根瘤菌与豆科植物：</a:t>
            </a:r>
            <a:r>
              <a:rPr lang="zh-CN" altLang="en-US"/>
              <a:t>在农业上采取在播种豆科植物时，将其与根瘤菌制剂搅抖，以便给豆科作物形成根瘤创造条件。据调查，采用该方法播种，可使大豆、花生增产</a:t>
            </a:r>
            <a:r>
              <a:rPr lang="en-US" altLang="zh-CN"/>
              <a:t>10%</a:t>
            </a:r>
            <a:r>
              <a:rPr lang="zh-CN" altLang="en-US"/>
              <a:t>以上。</a:t>
            </a:r>
            <a:endParaRPr lang="en-US" altLang="zh-CN"/>
          </a:p>
          <a:p>
            <a:r>
              <a:rPr lang="zh-CN" altLang="en-US"/>
              <a:t>大肠杆菌能发酵多种糖类产酸、产气，是人和动物肠道中的正常栖居菌，婴儿出生后即随哺乳进入肠道，与人终身相伴，其代谢活动能抑制肠道内分解蛋白质的微生物生长，减少蛋白质分解产物对人体的危害，还能合成维生素</a:t>
            </a:r>
            <a:r>
              <a:rPr lang="en-US" altLang="zh-CN"/>
              <a:t>B</a:t>
            </a:r>
            <a:r>
              <a:rPr lang="zh-CN" altLang="en-US"/>
              <a:t>和</a:t>
            </a:r>
            <a:r>
              <a:rPr lang="en-US" altLang="zh-CN"/>
              <a:t>K</a:t>
            </a:r>
            <a:r>
              <a:rPr lang="zh-CN" altLang="en-US"/>
              <a:t>，以及有杀菌作用的大肠杆菌素。</a:t>
            </a:r>
          </a:p>
        </p:txBody>
      </p:sp>
    </p:spTree>
    <p:extLst>
      <p:ext uri="{BB962C8B-B14F-4D97-AF65-F5344CB8AC3E}">
        <p14:creationId xmlns:p14="http://schemas.microsoft.com/office/powerpoint/2010/main" val="3565740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4B6FD15-D07F-433E-9388-12AFF04D6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4155B8-A3C7-433C-92A2-CA8A805F4074}" type="slidenum">
              <a:rPr lang="zh-CN" altLang="en-US"/>
              <a:pPr>
                <a:spcBef>
                  <a:spcPct val="0"/>
                </a:spcBef>
              </a:pPr>
              <a:t>23</a:t>
            </a:fld>
            <a:endParaRPr lang="en-US" altLang="zh-CN"/>
          </a:p>
        </p:txBody>
      </p:sp>
      <p:sp>
        <p:nvSpPr>
          <p:cNvPr id="45059" name="Rectangle 2">
            <a:extLst>
              <a:ext uri="{FF2B5EF4-FFF2-40B4-BE49-F238E27FC236}">
                <a16:creationId xmlns:a16="http://schemas.microsoft.com/office/drawing/2014/main" id="{82D87DCD-53D9-475D-9514-6A062EAD053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B1B62FE-5A8F-4DD5-A68A-F6140B622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切叶蚁从树木和其它植物上切下叶子，将叶片用来种植真菌。它们用长出的真菌喂养幼虫 。</a:t>
            </a:r>
            <a:endParaRPr lang="en-US" altLang="zh-CN"/>
          </a:p>
          <a:p>
            <a:r>
              <a:rPr kumimoji="1" lang="zh-CN" altLang="en-US" b="1">
                <a:latin typeface="黑体" panose="02010609060101010101" pitchFamily="49" charset="-122"/>
                <a:ea typeface="黑体" panose="02010609060101010101" pitchFamily="49" charset="-122"/>
              </a:rPr>
              <a:t>根瘤菌与豆科植物：</a:t>
            </a:r>
            <a:r>
              <a:rPr lang="zh-CN" altLang="en-US"/>
              <a:t>在农业上采取在播种豆科植物时，将其与根瘤菌制剂搅抖，以便给豆科作物形成根瘤创造条件。据调查，采用该方法播种，可使大豆、花生增产</a:t>
            </a:r>
            <a:r>
              <a:rPr lang="en-US" altLang="zh-CN"/>
              <a:t>10%</a:t>
            </a:r>
            <a:r>
              <a:rPr lang="zh-CN" altLang="en-US"/>
              <a:t>以上。</a:t>
            </a:r>
            <a:endParaRPr lang="en-US" altLang="zh-CN"/>
          </a:p>
          <a:p>
            <a:r>
              <a:rPr lang="zh-CN" altLang="en-US"/>
              <a:t>大肠杆菌能发酵多种糖类产酸、产气，是人和动物肠道中的正常栖居菌，婴儿出生后即随哺乳进入肠道，与人终身相伴，其代谢活动能抑制肠道内分解蛋白质的微生物生长，减少蛋白质分解产物对人体的危害，还能合成维生素</a:t>
            </a:r>
            <a:r>
              <a:rPr lang="en-US" altLang="zh-CN"/>
              <a:t>B</a:t>
            </a:r>
            <a:r>
              <a:rPr lang="zh-CN" altLang="en-US"/>
              <a:t>和</a:t>
            </a:r>
            <a:r>
              <a:rPr lang="en-US" altLang="zh-CN"/>
              <a:t>K</a:t>
            </a:r>
            <a:r>
              <a:rPr lang="zh-CN" altLang="en-US"/>
              <a:t>，以及有杀菌作用的大肠杆菌素。</a:t>
            </a:r>
          </a:p>
        </p:txBody>
      </p:sp>
    </p:spTree>
    <p:extLst>
      <p:ext uri="{BB962C8B-B14F-4D97-AF65-F5344CB8AC3E}">
        <p14:creationId xmlns:p14="http://schemas.microsoft.com/office/powerpoint/2010/main" val="804411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24</a:t>
            </a:fld>
            <a:endParaRPr lang="en-US" altLang="zh-CN"/>
          </a:p>
        </p:txBody>
      </p:sp>
    </p:spTree>
    <p:extLst>
      <p:ext uri="{BB962C8B-B14F-4D97-AF65-F5344CB8AC3E}">
        <p14:creationId xmlns:p14="http://schemas.microsoft.com/office/powerpoint/2010/main" val="4181225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稗</a:t>
            </a:r>
            <a:r>
              <a:rPr lang="en-US" altLang="zh-CN" dirty="0" err="1"/>
              <a:t>bai</a:t>
            </a:r>
            <a:r>
              <a:rPr lang="zh-CN" altLang="en-US" dirty="0"/>
              <a:t>四声子</a:t>
            </a:r>
          </a:p>
          <a:p>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33</a:t>
            </a:fld>
            <a:endParaRPr lang="en-US" altLang="zh-CN"/>
          </a:p>
        </p:txBody>
      </p:sp>
    </p:spTree>
    <p:extLst>
      <p:ext uri="{BB962C8B-B14F-4D97-AF65-F5344CB8AC3E}">
        <p14:creationId xmlns:p14="http://schemas.microsoft.com/office/powerpoint/2010/main" val="2821260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BA508E3C-D9FD-4A99-B2C0-13480F0F10F2}"/>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79D51A00-ABBC-4AE5-9462-95EC010C3A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灰松鼠是一种原产于美国东部和加拿大东部等地区的松鼠。如同野兔和海蟾蜍在澳大利亚的情形一样，灰松鼠来到英国后也成为了臭名昭著的入侵者。与灰松鼠相比，英国本土的红松鼠体型较小，根本不是灰松鼠的竞争对手，而且灰松鼠比红松鼠更具进攻性。此外，灰松鼠身上携带了一种致命病毒，这种病毒只会感染红松鼠，而对灰松鼠却毫无影响。</a:t>
            </a:r>
          </a:p>
          <a:p>
            <a:r>
              <a:rPr lang="zh-CN" altLang="en-US"/>
              <a:t>　　灰松鼠的到来严重影响了英国当地生态系统的平衡。英国人发起了各种不同形式的“拯救红松鼠”运动，甚至连英国王储查尔斯都出面呼吁通过各种方式铲除他们所讨厌的入侵者</a:t>
            </a:r>
            <a:r>
              <a:rPr lang="en-US" altLang="zh-CN"/>
              <a:t>--</a:t>
            </a:r>
            <a:r>
              <a:rPr lang="zh-CN" altLang="en-US"/>
              <a:t>灰松鼠。根据英国法律，灰松鼠被认为是一种“害兽”。</a:t>
            </a:r>
          </a:p>
        </p:txBody>
      </p:sp>
      <p:sp>
        <p:nvSpPr>
          <p:cNvPr id="34820" name="灯片编号占位符 3">
            <a:extLst>
              <a:ext uri="{FF2B5EF4-FFF2-40B4-BE49-F238E27FC236}">
                <a16:creationId xmlns:a16="http://schemas.microsoft.com/office/drawing/2014/main" id="{E27AB537-5B92-4A55-9D9E-1FE9D34A93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31E9294-1722-4F5A-A72F-383C22C951C7}" type="slidenum">
              <a:rPr lang="zh-CN" altLang="en-US"/>
              <a:pPr>
                <a:spcBef>
                  <a:spcPct val="0"/>
                </a:spcBef>
              </a:pPr>
              <a:t>37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6ADCB88D-3ABB-465C-AFFE-F888432B1D74}"/>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55C3E196-70E1-4B90-BA7C-5AAD4DE6B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F1EC0042-D00A-4B73-A1F0-5E6A1278D7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0E5771-13A4-4DC4-ADB0-FC5F6DCFC946}" type="slidenum">
              <a:rPr lang="zh-CN" altLang="en-US"/>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836FC319-05D4-4BF0-BE3A-3A27A2DE9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A8A4483-56BF-4693-A981-DBB38444A66D}" type="slidenum">
              <a:rPr lang="zh-CN" altLang="en-US"/>
              <a:pPr>
                <a:spcBef>
                  <a:spcPct val="0"/>
                </a:spcBef>
              </a:pPr>
              <a:t>41</a:t>
            </a:fld>
            <a:endParaRPr lang="en-US" altLang="zh-CN"/>
          </a:p>
        </p:txBody>
      </p:sp>
      <p:sp>
        <p:nvSpPr>
          <p:cNvPr id="53251" name="Rectangle 7">
            <a:extLst>
              <a:ext uri="{FF2B5EF4-FFF2-40B4-BE49-F238E27FC236}">
                <a16:creationId xmlns:a16="http://schemas.microsoft.com/office/drawing/2014/main" id="{9C677797-065A-4B8D-9EA1-FBAD4AB8D2E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F05E96F-0AAD-4901-BDA6-BE8DBAB188D8}" type="slidenum">
              <a:rPr lang="en-US" altLang="zh-CN"/>
              <a:pPr algn="r" eaLnBrk="1" hangingPunct="1">
                <a:spcBef>
                  <a:spcPct val="0"/>
                </a:spcBef>
              </a:pPr>
              <a:t>41</a:t>
            </a:fld>
            <a:endParaRPr lang="en-US" altLang="zh-CN"/>
          </a:p>
        </p:txBody>
      </p:sp>
      <p:sp>
        <p:nvSpPr>
          <p:cNvPr id="53252" name="Rectangle 2">
            <a:extLst>
              <a:ext uri="{FF2B5EF4-FFF2-40B4-BE49-F238E27FC236}">
                <a16:creationId xmlns:a16="http://schemas.microsoft.com/office/drawing/2014/main" id="{F26E980A-379B-4C5F-BB1E-7E1ED5D40358}"/>
              </a:ext>
            </a:extLst>
          </p:cNvPr>
          <p:cNvSpPr>
            <a:spLocks noGrp="1" noRot="1" noChangeAspect="1" noChangeArrowheads="1" noTextEdit="1"/>
          </p:cNvSpPr>
          <p:nvPr>
            <p:ph type="sldImg"/>
          </p:nvPr>
        </p:nvSpPr>
        <p:spPr>
          <a:ln/>
        </p:spPr>
      </p:sp>
      <p:sp>
        <p:nvSpPr>
          <p:cNvPr id="53253" name="Rectangle 3">
            <a:extLst>
              <a:ext uri="{FF2B5EF4-FFF2-40B4-BE49-F238E27FC236}">
                <a16:creationId xmlns:a16="http://schemas.microsoft.com/office/drawing/2014/main" id="{510C89FE-EFF7-4D62-8EFF-3EB7ABC15A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rgbClr val="0033CC"/>
                </a:solidFill>
              </a:rPr>
              <a:t>【</a:t>
            </a:r>
            <a:r>
              <a:rPr lang="zh-CN" altLang="en-US">
                <a:solidFill>
                  <a:srgbClr val="0033CC"/>
                </a:solidFill>
              </a:rPr>
              <a:t>提问</a:t>
            </a:r>
            <a:r>
              <a:rPr lang="en-US" altLang="zh-CN">
                <a:solidFill>
                  <a:srgbClr val="0033CC"/>
                </a:solidFill>
              </a:rPr>
              <a:t>】 </a:t>
            </a:r>
            <a:r>
              <a:rPr kumimoji="1" lang="zh-CN" altLang="en-US" b="1"/>
              <a:t>引起植物垂直分布的主要影响因素是什么？</a:t>
            </a:r>
          </a:p>
          <a:p>
            <a:pPr eaLnBrk="1" hangingPunct="1"/>
            <a:r>
              <a:rPr kumimoji="1" lang="zh-CN" altLang="en-US" b="1"/>
              <a:t>             （光照）</a:t>
            </a:r>
          </a:p>
          <a:p>
            <a:pPr eaLnBrk="1" hangingPunct="1"/>
            <a:r>
              <a:rPr kumimoji="1" lang="zh-CN" altLang="en-US" b="1"/>
              <a:t> </a:t>
            </a:r>
            <a:r>
              <a:rPr kumimoji="1" lang="en-US" altLang="zh-CN" b="1"/>
              <a:t>【</a:t>
            </a:r>
            <a:r>
              <a:rPr kumimoji="1" lang="zh-CN" altLang="en-US" b="1"/>
              <a:t>总结</a:t>
            </a:r>
            <a:r>
              <a:rPr kumimoji="1" lang="en-US" altLang="zh-CN" b="1"/>
              <a:t>】</a:t>
            </a:r>
            <a:r>
              <a:rPr lang="zh-CN" altLang="en-US"/>
              <a:t>群落的垂直结构是群落中各植物间以及植物与环境间相互关系的一种特殊形式，</a:t>
            </a:r>
            <a:r>
              <a:rPr lang="zh-TW" altLang="en-US">
                <a:solidFill>
                  <a:srgbClr val="0033CC"/>
                </a:solidFill>
              </a:rPr>
              <a:t>是自然选择的</a:t>
            </a:r>
            <a:r>
              <a:rPr lang="zh-CN" altLang="en-US">
                <a:solidFill>
                  <a:srgbClr val="0033CC"/>
                </a:solidFill>
              </a:rPr>
              <a:t>结果</a:t>
            </a:r>
            <a:r>
              <a:rPr lang="zh-CN" altLang="en-US"/>
              <a:t>，</a:t>
            </a:r>
            <a:r>
              <a:rPr lang="zh-TW" altLang="en-US">
                <a:solidFill>
                  <a:srgbClr val="0033CC"/>
                </a:solidFill>
              </a:rPr>
              <a:t>是植物与环境相互矛盾统一的反映</a:t>
            </a:r>
            <a:r>
              <a:rPr lang="zh-CN" altLang="en-US">
                <a:solidFill>
                  <a:srgbClr val="0033CC"/>
                </a:solidFill>
              </a:rPr>
              <a:t>。</a:t>
            </a:r>
          </a:p>
          <a:p>
            <a:pPr eaLnBrk="1" hangingPunct="1"/>
            <a:r>
              <a:rPr lang="en-US" altLang="zh-CN"/>
              <a:t>【</a:t>
            </a:r>
            <a:r>
              <a:rPr lang="zh-CN" altLang="en-US"/>
              <a:t>承接</a:t>
            </a:r>
            <a:r>
              <a:rPr lang="en-US" altLang="zh-CN"/>
              <a:t>】</a:t>
            </a:r>
            <a:r>
              <a:rPr lang="zh-CN" altLang="en-US"/>
              <a:t>大家思考，动物有没有垂直分层现象？</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F0E7BE1E-558B-436E-81B3-8185E48CDD59}"/>
              </a:ext>
            </a:extLst>
          </p:cNvPr>
          <p:cNvSpPr>
            <a:spLocks noGrp="1" noRot="1" noChangeAspect="1" noChangeArrowheads="1" noTextEdit="1"/>
          </p:cNvSpPr>
          <p:nvPr>
            <p:ph type="sldImg"/>
          </p:nvPr>
        </p:nvSpPr>
        <p:spPr>
          <a:ln/>
        </p:spPr>
      </p:sp>
      <p:sp>
        <p:nvSpPr>
          <p:cNvPr id="65539" name="备注占位符 2">
            <a:extLst>
              <a:ext uri="{FF2B5EF4-FFF2-40B4-BE49-F238E27FC236}">
                <a16:creationId xmlns:a16="http://schemas.microsoft.com/office/drawing/2014/main" id="{B64FEC9C-620A-4802-B3F0-5FC9FA2D80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a:extLst>
              <a:ext uri="{FF2B5EF4-FFF2-40B4-BE49-F238E27FC236}">
                <a16:creationId xmlns:a16="http://schemas.microsoft.com/office/drawing/2014/main" id="{FA06F29B-C81F-47ED-BCED-1FEEB1B0EE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CFCCFAB-5007-4DB5-8D8A-1B08FEAF560C}" type="slidenum">
              <a:rPr lang="zh-CN" altLang="en-US"/>
              <a:pPr>
                <a:spcBef>
                  <a:spcPct val="0"/>
                </a:spcBef>
              </a:pPr>
              <a:t>51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A6849C34-A5B5-4A4C-B2EF-FE41080BD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4BD0805-8CD1-4127-BD7A-75483B448D0A}" type="slidenum">
              <a:rPr lang="zh-CN" altLang="en-US"/>
              <a:pPr>
                <a:spcBef>
                  <a:spcPct val="0"/>
                </a:spcBef>
              </a:pPr>
              <a:t>52</a:t>
            </a:fld>
            <a:endParaRPr lang="en-US" altLang="zh-CN"/>
          </a:p>
        </p:txBody>
      </p:sp>
      <p:sp>
        <p:nvSpPr>
          <p:cNvPr id="63491" name="Rectangle 2">
            <a:extLst>
              <a:ext uri="{FF2B5EF4-FFF2-40B4-BE49-F238E27FC236}">
                <a16:creationId xmlns:a16="http://schemas.microsoft.com/office/drawing/2014/main" id="{BC28D162-1868-4138-9742-C4E6B1814D89}"/>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E5C05E6-F9CF-4E76-AFFC-F824C8084F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t>【</a:t>
            </a:r>
            <a:r>
              <a:rPr lang="zh-CN" altLang="en-US" b="1" dirty="0"/>
              <a:t>难点</a:t>
            </a:r>
            <a:r>
              <a:rPr lang="en-US" altLang="zh-CN" b="1" dirty="0"/>
              <a:t>1】</a:t>
            </a:r>
            <a:r>
              <a:rPr lang="zh-CN" altLang="en-US" b="1" dirty="0"/>
              <a:t>同种生物的不同不能构成垂直结构或水平结构。</a:t>
            </a:r>
          </a:p>
          <a:p>
            <a:pPr eaLnBrk="1" hangingPunct="1"/>
            <a:r>
              <a:rPr lang="zh-CN" altLang="en-US" dirty="0"/>
              <a:t>举例：一座海拔</a:t>
            </a:r>
            <a:r>
              <a:rPr lang="en-US" altLang="zh-CN" dirty="0"/>
              <a:t>2000</a:t>
            </a:r>
            <a:r>
              <a:rPr lang="zh-CN" altLang="en-US" dirty="0"/>
              <a:t>米的高山，在以下区域（</a:t>
            </a:r>
            <a:r>
              <a:rPr lang="en-US" altLang="zh-CN" dirty="0"/>
              <a:t>800</a:t>
            </a:r>
            <a:r>
              <a:rPr lang="zh-CN" altLang="en-US" dirty="0"/>
              <a:t>米以下，</a:t>
            </a:r>
            <a:r>
              <a:rPr lang="en-US" altLang="zh-CN" dirty="0"/>
              <a:t>800-1000</a:t>
            </a:r>
            <a:r>
              <a:rPr lang="zh-CN" altLang="en-US" dirty="0"/>
              <a:t>米，</a:t>
            </a:r>
            <a:r>
              <a:rPr lang="en-US" altLang="zh-CN" dirty="0"/>
              <a:t>1000-1300</a:t>
            </a:r>
            <a:r>
              <a:rPr lang="zh-CN" altLang="en-US" dirty="0"/>
              <a:t>米）</a:t>
            </a:r>
          </a:p>
          <a:p>
            <a:pPr eaLnBrk="1" hangingPunct="1"/>
            <a:r>
              <a:rPr lang="zh-CN" altLang="en-US" dirty="0"/>
              <a:t>都生活着一种草本植物，这种草本植物在不同海拔区域出现不构成垂直结构。</a:t>
            </a:r>
          </a:p>
          <a:p>
            <a:pPr eaLnBrk="1" hangingPunct="1"/>
            <a:r>
              <a:rPr lang="en-US" altLang="zh-CN" b="1" dirty="0"/>
              <a:t>【</a:t>
            </a:r>
            <a:r>
              <a:rPr lang="zh-CN" altLang="en-US" b="1" dirty="0"/>
              <a:t>难点</a:t>
            </a:r>
            <a:r>
              <a:rPr lang="en-US" altLang="zh-CN" b="1" dirty="0"/>
              <a:t>2】</a:t>
            </a:r>
            <a:r>
              <a:rPr lang="zh-CN" altLang="en-US" b="1" dirty="0"/>
              <a:t>也不因同种生物的一致而影响垂直或水平结构的存在。</a:t>
            </a:r>
          </a:p>
          <a:p>
            <a:pPr eaLnBrk="1" hangingPunct="1"/>
            <a:r>
              <a:rPr lang="zh-CN" altLang="en-US" dirty="0"/>
              <a:t>举例：一片生长一致的稻田中也存在垂直结构。</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ADBFE9AF-BBF5-45EC-87B4-55C6EF38AE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8EB233-B956-481E-B58A-580D5B47AF53}" type="slidenum">
              <a:rPr lang="zh-CN" altLang="en-US"/>
              <a:pPr>
                <a:spcBef>
                  <a:spcPct val="0"/>
                </a:spcBef>
              </a:pPr>
              <a:t>54</a:t>
            </a:fld>
            <a:endParaRPr lang="en-US" altLang="zh-CN"/>
          </a:p>
        </p:txBody>
      </p:sp>
      <p:sp>
        <p:nvSpPr>
          <p:cNvPr id="68611" name="Rectangle 7">
            <a:extLst>
              <a:ext uri="{FF2B5EF4-FFF2-40B4-BE49-F238E27FC236}">
                <a16:creationId xmlns:a16="http://schemas.microsoft.com/office/drawing/2014/main" id="{EB158420-C6BE-47B2-A6C8-D4AE65DDBAE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6B244D9-8BF1-4E70-8714-573B8D2DB009}" type="slidenum">
              <a:rPr lang="en-US" altLang="zh-CN"/>
              <a:pPr algn="r" eaLnBrk="1" hangingPunct="1">
                <a:spcBef>
                  <a:spcPct val="0"/>
                </a:spcBef>
              </a:pPr>
              <a:t>54</a:t>
            </a:fld>
            <a:endParaRPr lang="en-US" altLang="zh-CN"/>
          </a:p>
        </p:txBody>
      </p:sp>
      <p:sp>
        <p:nvSpPr>
          <p:cNvPr id="68612" name="Rectangle 2">
            <a:extLst>
              <a:ext uri="{FF2B5EF4-FFF2-40B4-BE49-F238E27FC236}">
                <a16:creationId xmlns:a16="http://schemas.microsoft.com/office/drawing/2014/main" id="{D4E47F5C-18E4-4E8B-8B96-88F73FD5753F}"/>
              </a:ext>
            </a:extLst>
          </p:cNvPr>
          <p:cNvSpPr>
            <a:spLocks noGrp="1" noRot="1" noChangeAspect="1" noChangeArrowheads="1" noTextEdit="1"/>
          </p:cNvSpPr>
          <p:nvPr>
            <p:ph type="sldImg"/>
          </p:nvPr>
        </p:nvSpPr>
        <p:spPr>
          <a:ln/>
        </p:spPr>
      </p:sp>
      <p:sp>
        <p:nvSpPr>
          <p:cNvPr id="68613" name="Rectangle 3">
            <a:extLst>
              <a:ext uri="{FF2B5EF4-FFF2-40B4-BE49-F238E27FC236}">
                <a16:creationId xmlns:a16="http://schemas.microsoft.com/office/drawing/2014/main" id="{D3B19B56-FCCC-4767-9096-845FA6D93F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t>
            </a:r>
            <a:r>
              <a:rPr lang="zh-CN" altLang="en-US"/>
              <a:t>举例</a:t>
            </a:r>
            <a:r>
              <a:rPr lang="en-US" altLang="zh-CN"/>
              <a:t>】</a:t>
            </a:r>
            <a:r>
              <a:rPr lang="zh-CN" altLang="en-US"/>
              <a:t>猫头鹰夜间活动，侯鸟的迁徙、变温动物的冬眠等。 </a:t>
            </a:r>
          </a:p>
          <a:p>
            <a:pPr eaLnBrk="1" hangingPunct="1"/>
            <a:r>
              <a:rPr lang="en-US" altLang="zh-CN"/>
              <a:t>【</a:t>
            </a:r>
            <a:r>
              <a:rPr lang="zh-CN" altLang="en-US"/>
              <a:t>阐述</a:t>
            </a:r>
            <a:r>
              <a:rPr lang="en-US" altLang="zh-CN"/>
              <a:t>】</a:t>
            </a:r>
            <a:r>
              <a:rPr lang="zh-CN" altLang="en-US"/>
              <a:t>群落的季节性也决定于植物与传粉动物之间的协同进化过程。植物的开花时间是在各种植物争夺传粉动物的自然选择压力下形成的。植物形成一定的开花期，有利于增加它们异花传粉的机会，同时也会减弱植物之间为争夺传粉动物而进行的竞争。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637BEC7-EE77-4E04-A3F8-CCC06CB9E2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88EA0E-3BD1-446F-AA79-F65BD676BA45}" type="slidenum">
              <a:rPr lang="zh-CN" altLang="en-US"/>
              <a:pPr>
                <a:spcBef>
                  <a:spcPct val="0"/>
                </a:spcBef>
              </a:pPr>
              <a:t>58</a:t>
            </a:fld>
            <a:endParaRPr lang="en-US" altLang="zh-CN"/>
          </a:p>
        </p:txBody>
      </p:sp>
      <p:sp>
        <p:nvSpPr>
          <p:cNvPr id="73731" name="Rectangle 2">
            <a:extLst>
              <a:ext uri="{FF2B5EF4-FFF2-40B4-BE49-F238E27FC236}">
                <a16:creationId xmlns:a16="http://schemas.microsoft.com/office/drawing/2014/main" id="{E9322028-34E5-4322-9611-5E085D2792B2}"/>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652AAF8-3F98-4248-8424-D94BEEA2ED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a:solidFill>
                  <a:srgbClr val="000000"/>
                </a:solidFill>
              </a:rPr>
              <a:t>鸟羽虱</a:t>
            </a:r>
            <a:r>
              <a:rPr lang="en-US" altLang="zh-CN" b="1">
                <a:solidFill>
                  <a:srgbClr val="000000"/>
                </a:solidFill>
              </a:rPr>
              <a:t>:</a:t>
            </a:r>
            <a:r>
              <a:rPr lang="zh-CN" altLang="en-US"/>
              <a:t>寄生在鸟的羽毛根部及皮肤上</a:t>
            </a:r>
            <a:r>
              <a:rPr lang="en-US" altLang="zh-CN"/>
              <a:t>,</a:t>
            </a:r>
            <a:r>
              <a:rPr lang="zh-CN" altLang="en-US"/>
              <a:t>摄食皮肤落屑、羽毛细片生活</a:t>
            </a:r>
            <a:r>
              <a:rPr lang="en-US" altLang="zh-CN"/>
              <a:t>,</a:t>
            </a:r>
            <a:r>
              <a:rPr lang="zh-CN" altLang="en-US"/>
              <a:t>有时还吸吮鸟的血液</a:t>
            </a:r>
            <a:r>
              <a:rPr lang="en-US" altLang="zh-CN"/>
              <a:t>,</a:t>
            </a:r>
            <a:r>
              <a:rPr lang="zh-CN" altLang="en-US"/>
              <a:t>咬食皮肤</a:t>
            </a:r>
            <a:r>
              <a:rPr lang="en-US" altLang="zh-CN"/>
              <a:t>,</a:t>
            </a:r>
            <a:r>
              <a:rPr lang="zh-CN" altLang="en-US"/>
              <a:t>使鸟皮受伤</a:t>
            </a:r>
            <a:r>
              <a:rPr lang="en-US" altLang="zh-CN"/>
              <a:t>,</a:t>
            </a:r>
            <a:r>
              <a:rPr lang="zh-CN" altLang="en-US"/>
              <a:t>精神不振</a:t>
            </a:r>
            <a:r>
              <a:rPr lang="en-US" altLang="zh-CN"/>
              <a:t>,</a:t>
            </a:r>
            <a:r>
              <a:rPr lang="zh-CN" altLang="en-US"/>
              <a:t>贫血消瘦</a:t>
            </a:r>
            <a:r>
              <a:rPr lang="en-US" altLang="zh-CN"/>
              <a:t>,</a:t>
            </a:r>
            <a:r>
              <a:rPr lang="zh-CN" altLang="en-US"/>
              <a:t>羽毛脱落</a:t>
            </a:r>
            <a:r>
              <a:rPr lang="en-US" altLang="zh-CN"/>
              <a:t>,</a:t>
            </a:r>
            <a:br>
              <a:rPr lang="en-US" altLang="zh-CN"/>
            </a:b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CB1077D4-79E5-4EFB-A951-EA636D595F48}"/>
              </a:ext>
            </a:extLst>
          </p:cNvPr>
          <p:cNvSpPr>
            <a:spLocks noGrp="1" noRot="1" noChangeAspect="1" noChangeArrowheads="1" noTextEdit="1"/>
          </p:cNvSpPr>
          <p:nvPr>
            <p:ph type="sldImg"/>
          </p:nvPr>
        </p:nvSpPr>
        <p:spPr>
          <a:ln/>
        </p:spPr>
      </p:sp>
      <p:sp>
        <p:nvSpPr>
          <p:cNvPr id="7171" name="备注占位符 2">
            <a:extLst>
              <a:ext uri="{FF2B5EF4-FFF2-40B4-BE49-F238E27FC236}">
                <a16:creationId xmlns:a16="http://schemas.microsoft.com/office/drawing/2014/main" id="{1407F2D0-63C1-4F77-93C5-1A085F6434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喀拉喀托火山位于印度尼西亚巽（</a:t>
            </a:r>
            <a:r>
              <a:rPr lang="en-US" altLang="zh-CN" b="1" i="0" dirty="0" err="1">
                <a:solidFill>
                  <a:srgbClr val="333333"/>
                </a:solidFill>
                <a:effectLst/>
                <a:latin typeface="Arial" panose="020B0604020202020204" pitchFamily="34" charset="0"/>
              </a:rPr>
              <a:t>xùn</a:t>
            </a:r>
            <a:r>
              <a:rPr lang="zh-CN" altLang="en-US" dirty="0">
                <a:latin typeface="Arial" panose="020B0604020202020204" pitchFamily="34" charset="0"/>
              </a:rPr>
              <a:t>）他海峡中，拉卡塔岛附近。它是一座活火山，在历史上持续不断地喷发，最著名的一次是</a:t>
            </a:r>
            <a:r>
              <a:rPr lang="en-US" altLang="zh-CN" dirty="0">
                <a:latin typeface="Arial" panose="020B0604020202020204" pitchFamily="34" charset="0"/>
              </a:rPr>
              <a:t>1883</a:t>
            </a:r>
            <a:r>
              <a:rPr lang="zh-CN" altLang="en-US" dirty="0">
                <a:latin typeface="Arial" panose="020B0604020202020204" pitchFamily="34" charset="0"/>
              </a:rPr>
              <a:t>年等级为</a:t>
            </a:r>
            <a:r>
              <a:rPr lang="en-US" altLang="zh-CN" dirty="0">
                <a:latin typeface="Arial" panose="020B0604020202020204" pitchFamily="34" charset="0"/>
              </a:rPr>
              <a:t>VEI-6</a:t>
            </a:r>
            <a:r>
              <a:rPr lang="zh-CN" altLang="zh-CN" b="1" dirty="0">
                <a:latin typeface="Arial" panose="020B0604020202020204" pitchFamily="34" charset="0"/>
              </a:rPr>
              <a:t>火山爆发指数</a:t>
            </a:r>
            <a:r>
              <a:rPr lang="zh-CN" altLang="en-US" dirty="0">
                <a:latin typeface="Arial" panose="020B0604020202020204" pitchFamily="34" charset="0"/>
              </a:rPr>
              <a:t>的大爆发，释放出</a:t>
            </a:r>
            <a:r>
              <a:rPr lang="en-US" altLang="zh-CN" dirty="0">
                <a:latin typeface="Arial" panose="020B0604020202020204" pitchFamily="34" charset="0"/>
              </a:rPr>
              <a:t>21</a:t>
            </a:r>
            <a:r>
              <a:rPr lang="zh-CN" altLang="en-US" dirty="0">
                <a:latin typeface="Arial" panose="020B0604020202020204" pitchFamily="34" charset="0"/>
              </a:rPr>
              <a:t>立方公里的火山灰，远在毛里求斯岛都能够听到这次喷发的剧烈声响，是人类历史上最大的火山喷发之一。这次喷发以及继发的海啸摧毁了数百个村庄和城市，</a:t>
            </a:r>
            <a:r>
              <a:rPr lang="en-US" altLang="zh-CN" dirty="0">
                <a:latin typeface="Arial" panose="020B0604020202020204" pitchFamily="34" charset="0"/>
              </a:rPr>
              <a:t>36417</a:t>
            </a:r>
            <a:r>
              <a:rPr lang="zh-CN" altLang="en-US" dirty="0">
                <a:latin typeface="Arial" panose="020B0604020202020204" pitchFamily="34" charset="0"/>
              </a:rPr>
              <a:t>人死于非命。原有的喀拉喀托火山的三分之二在爆发中消失，新的火山活动自</a:t>
            </a:r>
            <a:r>
              <a:rPr lang="en-US" altLang="zh-CN" dirty="0">
                <a:latin typeface="Arial" panose="020B0604020202020204" pitchFamily="34" charset="0"/>
              </a:rPr>
              <a:t>1927</a:t>
            </a:r>
            <a:r>
              <a:rPr lang="zh-CN" altLang="en-US" dirty="0">
                <a:latin typeface="Arial" panose="020B0604020202020204" pitchFamily="34" charset="0"/>
              </a:rPr>
              <a:t>年又产生了一个不断成长的火山岛。</a:t>
            </a:r>
            <a:endParaRPr lang="en-US" altLang="zh-CN" dirty="0">
              <a:latin typeface="Arial" panose="020B0604020202020204" pitchFamily="34" charset="0"/>
            </a:endParaRPr>
          </a:p>
          <a:p>
            <a:r>
              <a:rPr lang="zh-CN" altLang="en-US" b="0" i="0" dirty="0">
                <a:solidFill>
                  <a:srgbClr val="333333"/>
                </a:solidFill>
                <a:effectLst/>
                <a:latin typeface="arial" panose="020B0604020202020204" pitchFamily="34" charset="0"/>
              </a:rPr>
              <a:t>火山爆发指数（</a:t>
            </a:r>
            <a:r>
              <a:rPr lang="en-US" altLang="zh-CN" b="0" i="0" dirty="0">
                <a:solidFill>
                  <a:srgbClr val="333333"/>
                </a:solidFill>
                <a:effectLst/>
                <a:latin typeface="arial" panose="020B0604020202020204" pitchFamily="34" charset="0"/>
              </a:rPr>
              <a:t>Volcanic Explosivity Index</a:t>
            </a:r>
            <a:r>
              <a:rPr lang="zh-CN" altLang="en-US" b="0" i="0" dirty="0">
                <a:solidFill>
                  <a:srgbClr val="333333"/>
                </a:solidFill>
                <a:effectLst/>
                <a:latin typeface="arial" panose="020B0604020202020204" pitchFamily="34" charset="0"/>
              </a:rPr>
              <a:t>，简称</a:t>
            </a:r>
            <a:r>
              <a:rPr lang="en-US" altLang="zh-CN" b="0" i="0" dirty="0">
                <a:solidFill>
                  <a:srgbClr val="333333"/>
                </a:solidFill>
                <a:effectLst/>
                <a:latin typeface="arial" panose="020B0604020202020204" pitchFamily="34" charset="0"/>
              </a:rPr>
              <a:t>VEI</a:t>
            </a:r>
            <a:r>
              <a:rPr lang="zh-CN" altLang="en-US" b="0" i="0" dirty="0">
                <a:solidFill>
                  <a:srgbClr val="333333"/>
                </a:solidFill>
                <a:effectLst/>
                <a:latin typeface="arial" panose="020B0604020202020204" pitchFamily="34" charset="0"/>
              </a:rPr>
              <a:t>）是</a:t>
            </a:r>
            <a:r>
              <a:rPr lang="en-US" altLang="zh-CN" b="0" i="0" dirty="0">
                <a:solidFill>
                  <a:srgbClr val="333333"/>
                </a:solidFill>
                <a:effectLst/>
                <a:latin typeface="arial" panose="020B0604020202020204" pitchFamily="34" charset="0"/>
              </a:rPr>
              <a:t>1982</a:t>
            </a:r>
            <a:r>
              <a:rPr lang="zh-CN" altLang="en-US" b="0" i="0" dirty="0">
                <a:solidFill>
                  <a:srgbClr val="333333"/>
                </a:solidFill>
                <a:effectLst/>
                <a:latin typeface="arial" panose="020B0604020202020204" pitchFamily="34" charset="0"/>
              </a:rPr>
              <a:t>年美国地质调查局的纽豪尔教授（</a:t>
            </a:r>
            <a:r>
              <a:rPr lang="en-US" altLang="zh-CN" b="0" i="0" dirty="0">
                <a:solidFill>
                  <a:srgbClr val="333333"/>
                </a:solidFill>
                <a:effectLst/>
                <a:latin typeface="arial" panose="020B0604020202020204" pitchFamily="34" charset="0"/>
              </a:rPr>
              <a:t>Chris Newhall</a:t>
            </a:r>
            <a:r>
              <a:rPr lang="zh-CN" altLang="en-US" b="0" i="0" dirty="0">
                <a:solidFill>
                  <a:srgbClr val="333333"/>
                </a:solidFill>
                <a:effectLst/>
                <a:latin typeface="arial" panose="020B0604020202020204" pitchFamily="34" charset="0"/>
              </a:rPr>
              <a:t>）和夏威夷大学马诺阿分校的斯蒂芬</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塞尔夫提出的量表，以喷出物体积、火山云和定性观测用来量度火山爆发的强烈程度。</a:t>
            </a:r>
            <a:endParaRPr lang="zh-CN" altLang="en-US" dirty="0">
              <a:latin typeface="Arial" panose="020B0604020202020204" pitchFamily="34" charset="0"/>
            </a:endParaRPr>
          </a:p>
          <a:p>
            <a:endParaRPr lang="zh-CN" altLang="en-US" dirty="0">
              <a:latin typeface="Arial" panose="020B0604020202020204" pitchFamily="34" charset="0"/>
            </a:endParaRPr>
          </a:p>
        </p:txBody>
      </p:sp>
      <p:sp>
        <p:nvSpPr>
          <p:cNvPr id="7172" name="灯片编号占位符 3">
            <a:extLst>
              <a:ext uri="{FF2B5EF4-FFF2-40B4-BE49-F238E27FC236}">
                <a16:creationId xmlns:a16="http://schemas.microsoft.com/office/drawing/2014/main" id="{E6F0D17D-D125-4197-B188-10A221C786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142A0F-D2AF-4279-B766-27B083042B70}" type="slidenum">
              <a:rPr lang="zh-CN" altLang="en-US"/>
              <a:pPr/>
              <a:t>63</a:t>
            </a:fld>
            <a:endParaRPr lang="en-US" altLang="zh-CN"/>
          </a:p>
        </p:txBody>
      </p:sp>
    </p:spTree>
    <p:extLst>
      <p:ext uri="{BB962C8B-B14F-4D97-AF65-F5344CB8AC3E}">
        <p14:creationId xmlns:p14="http://schemas.microsoft.com/office/powerpoint/2010/main" val="3854996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88E6D261-C3FC-4A16-A7B4-017B11540EED}"/>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45383B6A-E68E-4ED2-AC80-6024C8BD4A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播放视频：</a:t>
            </a:r>
            <a:r>
              <a:rPr lang="en-US" altLang="zh-CN" dirty="0">
                <a:latin typeface="Arial" panose="020B0604020202020204" pitchFamily="34" charset="0"/>
              </a:rPr>
              <a:t>17</a:t>
            </a:r>
            <a:r>
              <a:rPr lang="zh-CN" altLang="en-US" dirty="0">
                <a:latin typeface="Arial" panose="020B0604020202020204" pitchFamily="34" charset="0"/>
              </a:rPr>
              <a:t>分</a:t>
            </a:r>
            <a:r>
              <a:rPr lang="en-US" altLang="zh-CN" dirty="0">
                <a:latin typeface="Arial" panose="020B0604020202020204" pitchFamily="34" charset="0"/>
              </a:rPr>
              <a:t>52</a:t>
            </a:r>
            <a:r>
              <a:rPr lang="zh-CN" altLang="en-US" dirty="0">
                <a:latin typeface="Arial" panose="020B0604020202020204" pitchFamily="34" charset="0"/>
              </a:rPr>
              <a:t>秒</a:t>
            </a:r>
            <a:r>
              <a:rPr lang="en-US" altLang="zh-CN" dirty="0">
                <a:latin typeface="Arial" panose="020B0604020202020204" pitchFamily="34" charset="0"/>
              </a:rPr>
              <a:t>-23</a:t>
            </a:r>
            <a:r>
              <a:rPr lang="zh-CN" altLang="en-US" dirty="0">
                <a:latin typeface="Arial" panose="020B0604020202020204" pitchFamily="34" charset="0"/>
              </a:rPr>
              <a:t>分</a:t>
            </a:r>
            <a:r>
              <a:rPr lang="en-US" altLang="zh-CN" dirty="0">
                <a:latin typeface="Arial" panose="020B0604020202020204" pitchFamily="34" charset="0"/>
              </a:rPr>
              <a:t>40</a:t>
            </a:r>
            <a:r>
              <a:rPr lang="zh-CN" altLang="en-US" dirty="0">
                <a:latin typeface="Arial" panose="020B0604020202020204" pitchFamily="34" charset="0"/>
              </a:rPr>
              <a:t>秒</a:t>
            </a:r>
          </a:p>
        </p:txBody>
      </p:sp>
      <p:sp>
        <p:nvSpPr>
          <p:cNvPr id="9220" name="灯片编号占位符 3">
            <a:extLst>
              <a:ext uri="{FF2B5EF4-FFF2-40B4-BE49-F238E27FC236}">
                <a16:creationId xmlns:a16="http://schemas.microsoft.com/office/drawing/2014/main" id="{B213C4A1-EA8A-4AEC-BB63-294413797A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392EFC-A316-454E-91B2-03EE27F9D510}" type="slidenum">
              <a:rPr lang="zh-CN" altLang="en-US"/>
              <a:pPr/>
              <a:t>64</a:t>
            </a:fld>
            <a:endParaRPr lang="en-US" altLang="zh-CN"/>
          </a:p>
        </p:txBody>
      </p:sp>
    </p:spTree>
    <p:extLst>
      <p:ext uri="{BB962C8B-B14F-4D97-AF65-F5344CB8AC3E}">
        <p14:creationId xmlns:p14="http://schemas.microsoft.com/office/powerpoint/2010/main" val="2749856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喷发出的火山灰可以到达</a:t>
            </a:r>
            <a:r>
              <a:rPr lang="en-US" altLang="zh-CN" dirty="0">
                <a:latin typeface="Arial" panose="020B0604020202020204" pitchFamily="34" charset="0"/>
              </a:rPr>
              <a:t>8</a:t>
            </a:r>
            <a:r>
              <a:rPr lang="zh-CN" altLang="en-US" dirty="0">
                <a:latin typeface="Arial" panose="020B0604020202020204" pitchFamily="34" charset="0"/>
              </a:rPr>
              <a:t>万米的高空，爆炸威力相当于广岛原子弹的</a:t>
            </a:r>
            <a:r>
              <a:rPr lang="en-US" altLang="zh-CN" dirty="0">
                <a:latin typeface="Arial" panose="020B0604020202020204" pitchFamily="34" charset="0"/>
              </a:rPr>
              <a:t>100</a:t>
            </a:r>
            <a:r>
              <a:rPr lang="zh-CN" altLang="en-US" dirty="0">
                <a:latin typeface="Arial" panose="020B0604020202020204" pitchFamily="34" charset="0"/>
              </a:rPr>
              <a:t>万倍。岩浆所到之处，一切化为灰烬。</a:t>
            </a:r>
          </a:p>
          <a:p>
            <a:endParaRPr lang="zh-CN" altLang="en-US" dirty="0">
              <a:latin typeface="Arial" panose="020B0604020202020204" pitchFamily="34" charset="0"/>
            </a:endParaRPr>
          </a:p>
        </p:txBody>
      </p:sp>
      <p:sp>
        <p:nvSpPr>
          <p:cNvPr id="13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1B3FEE-2B3F-44F9-82CF-C912E30A7A3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4884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6EA31914-ABCE-4D4B-9F03-54CFE26B5BC6}"/>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1EEFD567-6B56-43C1-944F-C03D0A6491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1.</a:t>
            </a:r>
            <a:r>
              <a:rPr lang="zh-CN" altLang="en-US">
                <a:latin typeface="Arial" panose="020B0604020202020204" pitchFamily="34" charset="0"/>
              </a:rPr>
              <a:t>发生在裸岩上的演替分哪几个阶段？</a:t>
            </a:r>
            <a:endParaRPr lang="en-US" altLang="zh-CN">
              <a:latin typeface="Arial" panose="020B0604020202020204" pitchFamily="34" charset="0"/>
            </a:endParaRPr>
          </a:p>
          <a:p>
            <a:r>
              <a:rPr lang="en-US" altLang="zh-CN">
                <a:latin typeface="Arial" panose="020B0604020202020204" pitchFamily="34" charset="0"/>
              </a:rPr>
              <a:t>2.</a:t>
            </a:r>
            <a:r>
              <a:rPr lang="zh-CN" altLang="en-US">
                <a:latin typeface="Arial" panose="020B0604020202020204" pitchFamily="34" charset="0"/>
              </a:rPr>
              <a:t>生物种类如何变化？</a:t>
            </a:r>
            <a:endParaRPr lang="en-US" altLang="zh-CN">
              <a:latin typeface="Arial" panose="020B0604020202020204" pitchFamily="34" charset="0"/>
            </a:endParaRPr>
          </a:p>
          <a:p>
            <a:r>
              <a:rPr lang="en-US" altLang="zh-CN">
                <a:latin typeface="Arial" panose="020B0604020202020204" pitchFamily="34" charset="0"/>
              </a:rPr>
              <a:t>3.</a:t>
            </a:r>
            <a:r>
              <a:rPr lang="zh-CN" altLang="en-US">
                <a:latin typeface="Arial" panose="020B0604020202020204" pitchFamily="34" charset="0"/>
              </a:rPr>
              <a:t>对环境有什么样的影响？</a:t>
            </a:r>
          </a:p>
        </p:txBody>
      </p:sp>
      <p:sp>
        <p:nvSpPr>
          <p:cNvPr id="19460" name="灯片编号占位符 3">
            <a:extLst>
              <a:ext uri="{FF2B5EF4-FFF2-40B4-BE49-F238E27FC236}">
                <a16:creationId xmlns:a16="http://schemas.microsoft.com/office/drawing/2014/main" id="{DB429735-12D7-4DA1-BF1E-D54A31FA03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C09372-F530-4F37-8955-5079C7EB4B89}"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11140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926B5147-A1A3-4A12-BD18-285746E4157B}"/>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E457C692-BDA8-41AD-9C78-2D87E4A8E9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岩石的主要成分是碳酸钙、硅酸盐、二氧化硅等无机物。</a:t>
            </a:r>
            <a:endParaRPr lang="en-US" altLang="zh-CN" dirty="0">
              <a:latin typeface="Arial" panose="020B0604020202020204" pitchFamily="34" charset="0"/>
            </a:endParaRPr>
          </a:p>
          <a:p>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、光裸的岩地上首先定居的生物为什么不是苔藓和草本植物，而</a:t>
            </a:r>
            <a:r>
              <a:rPr lang="zh-CN" altLang="en-US" b="1" dirty="0">
                <a:latin typeface="Arial" panose="020B0604020202020204" pitchFamily="34" charset="0"/>
                <a:ea typeface="黑体" panose="02010609060101010101" pitchFamily="49" charset="-122"/>
              </a:rPr>
              <a:t>是</a:t>
            </a:r>
            <a:r>
              <a:rPr lang="zh-CN" altLang="en-US" b="1" dirty="0">
                <a:latin typeface="黑体" panose="02010609060101010101" pitchFamily="49" charset="-122"/>
                <a:ea typeface="黑体" panose="02010609060101010101" pitchFamily="49" charset="-122"/>
              </a:rPr>
              <a:t>地衣？</a:t>
            </a:r>
            <a:endParaRPr lang="en-US" altLang="zh-CN" b="1" dirty="0">
              <a:latin typeface="黑体" panose="02010609060101010101" pitchFamily="49" charset="-122"/>
              <a:ea typeface="黑体" panose="02010609060101010101" pitchFamily="49" charset="-122"/>
            </a:endParaRPr>
          </a:p>
          <a:p>
            <a:r>
              <a:rPr lang="zh-CN" altLang="en-US" dirty="0">
                <a:latin typeface="Arial Black" panose="020B0A04020102020204" pitchFamily="34" charset="0"/>
                <a:ea typeface="黑体" panose="02010609060101010101" pitchFamily="49" charset="-122"/>
              </a:rPr>
              <a:t>因为苔藓和草本植物无法直接从裸岩中获取养分，而地衣可以通过分泌有机酸而从裸岩中获取养分。</a:t>
            </a:r>
            <a:endParaRPr lang="zh-CN" altLang="en-US" dirty="0">
              <a:latin typeface="Arial" panose="020B0604020202020204" pitchFamily="34" charset="0"/>
            </a:endParaRPr>
          </a:p>
        </p:txBody>
      </p:sp>
      <p:sp>
        <p:nvSpPr>
          <p:cNvPr id="21508" name="灯片编号占位符 3">
            <a:extLst>
              <a:ext uri="{FF2B5EF4-FFF2-40B4-BE49-F238E27FC236}">
                <a16:creationId xmlns:a16="http://schemas.microsoft.com/office/drawing/2014/main" id="{AAFF2DBD-8A22-449C-AA1F-6741F0DD66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7A18AD-5DA6-4372-9BBD-33C07E499CBE}"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2550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3D9DFBFA-36CB-4BAA-A242-A208CD5572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A62C15A-9745-4872-A794-8D1249C2C6FD}" type="slidenum">
              <a:rPr lang="zh-CN" altLang="en-US"/>
              <a:pPr>
                <a:spcBef>
                  <a:spcPct val="0"/>
                </a:spcBef>
              </a:pPr>
              <a:t>7</a:t>
            </a:fld>
            <a:endParaRPr lang="en-US" altLang="zh-CN"/>
          </a:p>
        </p:txBody>
      </p:sp>
      <p:sp>
        <p:nvSpPr>
          <p:cNvPr id="14339" name="Rectangle 2">
            <a:extLst>
              <a:ext uri="{FF2B5EF4-FFF2-40B4-BE49-F238E27FC236}">
                <a16:creationId xmlns:a16="http://schemas.microsoft.com/office/drawing/2014/main" id="{D16BA113-9715-449D-848C-5C65E19DBFE9}"/>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B6CF3DA3-4509-4D3B-8DBD-FF374ABAFE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t>
            </a:r>
            <a:r>
              <a:rPr lang="zh-CN" altLang="en-US"/>
              <a:t>提问</a:t>
            </a:r>
            <a:r>
              <a:rPr lang="en-US" altLang="zh-CN"/>
              <a:t>】</a:t>
            </a:r>
            <a:r>
              <a:rPr lang="zh-CN" altLang="en-US"/>
              <a:t>我国森林群落从南方热带雨林，常绿阔叶林，落叶阔叶林 </a:t>
            </a:r>
            <a:r>
              <a:rPr lang="en-US" altLang="zh-CN"/>
              <a:t>(</a:t>
            </a:r>
            <a:r>
              <a:rPr lang="zh-CN" altLang="en-US"/>
              <a:t>针叶植物如各类松树（雪松、黑松、马尾松、白皮松等），它们的叶形为针状，针叶表面附有角质层，能防水分蒸发。所以，是耐旱的树种。 阔叶植物种类很多，叶形扁平，有各种形状。叶表面具有油脂层，耐旱能力远不及针叶植物。 </a:t>
            </a:r>
            <a:r>
              <a:rPr lang="en-US" altLang="zh-CN"/>
              <a:t>2. </a:t>
            </a:r>
            <a:r>
              <a:rPr lang="zh-CN" altLang="en-US"/>
              <a:t>生态环境的区别：针叶植物北方或干旱地区较多；阔叶植物南方或潮湿地区较多。</a:t>
            </a:r>
          </a:p>
          <a:p>
            <a:pPr eaLnBrk="1" hangingPunct="1"/>
            <a:r>
              <a:rPr lang="en-US" altLang="zh-CN"/>
              <a:t>)</a:t>
            </a:r>
            <a:r>
              <a:rPr lang="zh-CN" altLang="en-US"/>
              <a:t>一直到最北的苔原，</a:t>
            </a:r>
            <a:r>
              <a:rPr lang="zh-CN" altLang="en-US" b="1">
                <a:solidFill>
                  <a:schemeClr val="bg1"/>
                </a:solidFill>
              </a:rPr>
              <a:t>这些群落的不同是靠什么来区别的呢？</a:t>
            </a:r>
          </a:p>
          <a:p>
            <a:pPr eaLnBrk="1" hangingPunct="1"/>
            <a:r>
              <a:rPr lang="en-US" altLang="zh-CN"/>
              <a:t>【</a:t>
            </a:r>
            <a:r>
              <a:rPr lang="zh-CN" altLang="en-US"/>
              <a:t>回答</a:t>
            </a:r>
            <a:r>
              <a:rPr lang="en-US" altLang="zh-CN"/>
              <a:t>】</a:t>
            </a:r>
            <a:r>
              <a:rPr lang="zh-CN" altLang="en-US"/>
              <a:t>组成各群落的物种不相同</a:t>
            </a:r>
          </a:p>
          <a:p>
            <a:pPr eaLnBrk="1" hangingPunct="1"/>
            <a:r>
              <a:rPr lang="en-US" altLang="zh-CN"/>
              <a:t>【</a:t>
            </a:r>
            <a:r>
              <a:rPr lang="zh-CN" altLang="en-US"/>
              <a:t>总结</a:t>
            </a:r>
            <a:r>
              <a:rPr lang="en-US" altLang="zh-CN"/>
              <a:t>】</a:t>
            </a:r>
            <a:r>
              <a:rPr lang="zh-CN" altLang="en-US"/>
              <a:t>（</a:t>
            </a:r>
            <a:r>
              <a:rPr lang="en-US" altLang="zh-CN"/>
              <a:t>1</a:t>
            </a:r>
            <a:r>
              <a:rPr lang="zh-CN" altLang="en-US"/>
              <a:t>）</a:t>
            </a:r>
            <a:r>
              <a:rPr lang="zh-CN" altLang="en-US" b="1">
                <a:solidFill>
                  <a:schemeClr val="bg1"/>
                </a:solidFill>
              </a:rPr>
              <a:t> </a:t>
            </a:r>
            <a:r>
              <a:rPr lang="zh-CN" altLang="en-US">
                <a:solidFill>
                  <a:schemeClr val="bg1"/>
                </a:solidFill>
              </a:rPr>
              <a:t>物种的组成是区别不同群落的重要特征。</a:t>
            </a:r>
          </a:p>
          <a:p>
            <a:pPr eaLnBrk="1" hangingPunct="1"/>
            <a:r>
              <a:rPr lang="en-US" altLang="zh-CN">
                <a:solidFill>
                  <a:schemeClr val="bg1"/>
                </a:solidFill>
              </a:rPr>
              <a:t>【</a:t>
            </a:r>
            <a:r>
              <a:rPr lang="zh-CN" altLang="en-US">
                <a:solidFill>
                  <a:schemeClr val="bg1"/>
                </a:solidFill>
              </a:rPr>
              <a:t>提问</a:t>
            </a:r>
            <a:r>
              <a:rPr lang="en-US" altLang="zh-CN">
                <a:solidFill>
                  <a:schemeClr val="bg1"/>
                </a:solidFill>
              </a:rPr>
              <a:t>】</a:t>
            </a:r>
            <a:r>
              <a:rPr lang="zh-CN" altLang="en-US">
                <a:solidFill>
                  <a:schemeClr val="bg1"/>
                </a:solidFill>
              </a:rPr>
              <a:t>群落的物种数目多少如何来表示？（物种丰富度）</a:t>
            </a:r>
            <a:endParaRPr lang="zh-CN" altLang="en-US"/>
          </a:p>
          <a:p>
            <a:pPr eaLnBrk="1" hangingPunct="1"/>
            <a:r>
              <a:rPr lang="en-US" altLang="zh-CN"/>
              <a:t>【</a:t>
            </a:r>
            <a:r>
              <a:rPr lang="zh-CN" altLang="en-US"/>
              <a:t>总结</a:t>
            </a:r>
            <a:r>
              <a:rPr lang="en-US" altLang="zh-CN"/>
              <a:t>】 </a:t>
            </a:r>
            <a:r>
              <a:rPr lang="zh-CN" altLang="en-US"/>
              <a:t>（</a:t>
            </a:r>
            <a:r>
              <a:rPr lang="en-US" altLang="zh-CN"/>
              <a:t>2</a:t>
            </a:r>
            <a:r>
              <a:rPr lang="zh-CN" altLang="en-US"/>
              <a:t>）不同群落间，种群数量和种群中个体数量差别很大。</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348BB34-3FA0-4A89-B647-1C6194366B52}"/>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C74FE2D6-00D6-4282-B767-87CA8ABB04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latin typeface="黑体" panose="02010609060101010101" pitchFamily="49" charset="-122"/>
                <a:ea typeface="黑体" panose="02010609060101010101" pitchFamily="49" charset="-122"/>
              </a:rPr>
              <a:t>地衣阶段为苔藓的生长提供了怎样的基础？为什么苔藓能够取代地衣？</a:t>
            </a:r>
            <a:endParaRPr lang="en-US" altLang="zh-CN" b="1" dirty="0">
              <a:latin typeface="黑体" panose="02010609060101010101" pitchFamily="49" charset="-122"/>
              <a:ea typeface="黑体" panose="02010609060101010101" pitchFamily="49" charset="-122"/>
            </a:endParaRPr>
          </a:p>
          <a:p>
            <a:r>
              <a:rPr lang="zh-CN" altLang="en-US" dirty="0">
                <a:latin typeface="Arial Black" panose="020B0A04020102020204" pitchFamily="34" charset="0"/>
                <a:ea typeface="黑体" panose="02010609060101010101" pitchFamily="49" charset="-122"/>
              </a:rPr>
              <a:t>通过地衣分泌有机酸加速岩石风化形成土壤，并积累起了有机物，这为苔藓的生长提供了条件。而苔藓生长后，由于其植株高于地衣能获得更多的阳光，处于优势地位，其结果是逐渐取代了地衣。</a:t>
            </a:r>
            <a:endParaRPr lang="zh-CN" altLang="en-US" dirty="0">
              <a:latin typeface="Arial" panose="020B0604020202020204" pitchFamily="34" charset="0"/>
            </a:endParaRPr>
          </a:p>
        </p:txBody>
      </p:sp>
      <p:sp>
        <p:nvSpPr>
          <p:cNvPr id="24580" name="灯片编号占位符 3">
            <a:extLst>
              <a:ext uri="{FF2B5EF4-FFF2-40B4-BE49-F238E27FC236}">
                <a16:creationId xmlns:a16="http://schemas.microsoft.com/office/drawing/2014/main" id="{D8B77D7D-5FB2-4801-8562-2678648648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8DC6EC-9825-41FF-BFE8-B8BE07E70D0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6543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A5DA7F01-457F-4BBC-8FF7-6376A15CE4E5}"/>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4C1E7B71-CAB3-4FB6-85BA-004C04BAAF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有机物为什么会增多？苔藓死亡后分解。</a:t>
            </a:r>
          </a:p>
        </p:txBody>
      </p:sp>
      <p:sp>
        <p:nvSpPr>
          <p:cNvPr id="27652" name="灯片编号占位符 3">
            <a:extLst>
              <a:ext uri="{FF2B5EF4-FFF2-40B4-BE49-F238E27FC236}">
                <a16:creationId xmlns:a16="http://schemas.microsoft.com/office/drawing/2014/main" id="{94FF7D1C-B515-4B94-BBD0-52D8D842B6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F0C10F-1EE9-4D54-8DFC-FF377091E897}"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2889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2E041BDB-D6D0-4A73-9B89-149DC68A6EDA}"/>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18440C85-89C4-4DA1-922B-D71A21DEE9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9700" name="灯片编号占位符 3">
            <a:extLst>
              <a:ext uri="{FF2B5EF4-FFF2-40B4-BE49-F238E27FC236}">
                <a16:creationId xmlns:a16="http://schemas.microsoft.com/office/drawing/2014/main" id="{5149BC68-E91B-4E46-9DD3-70AA504C1A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E3B985-51B6-43DA-B6A4-7497593905DF}"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6103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CD76082B-42FB-4AE2-8E53-534B03D7E9E1}"/>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A6D2319A-ED08-4FA1-B15C-D6275E3226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有机物为什么会增多？苔藓死亡后分解。</a:t>
            </a:r>
          </a:p>
        </p:txBody>
      </p:sp>
      <p:sp>
        <p:nvSpPr>
          <p:cNvPr id="31748" name="灯片编号占位符 3">
            <a:extLst>
              <a:ext uri="{FF2B5EF4-FFF2-40B4-BE49-F238E27FC236}">
                <a16:creationId xmlns:a16="http://schemas.microsoft.com/office/drawing/2014/main" id="{A659B2BE-CE34-4B53-8137-EE649AF9E0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7EE609-A630-4390-BCE1-E344327468E3}"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6368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A26A24DD-08C1-4E85-810A-144FF3CB92AA}"/>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0C38E38F-4367-493C-8BAE-2D363F1327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Black" panose="020B0A04020102020204" pitchFamily="34" charset="0"/>
                <a:ea typeface="黑体" panose="02010609060101010101" pitchFamily="49" charset="-122"/>
              </a:rPr>
              <a:t>能找到这些植物。在群落演替过程中，一些种群取代另一些种群是指优势取代，而不是“取而代之”。形成森林后，乔木占据了优势，取代了灌木的优势，但在森林中各种类型的植物都是存在的。</a:t>
            </a:r>
            <a:endParaRPr lang="zh-CN" altLang="en-US">
              <a:latin typeface="Arial" panose="020B0604020202020204" pitchFamily="34" charset="0"/>
            </a:endParaRPr>
          </a:p>
        </p:txBody>
      </p:sp>
      <p:sp>
        <p:nvSpPr>
          <p:cNvPr id="33796" name="灯片编号占位符 3">
            <a:extLst>
              <a:ext uri="{FF2B5EF4-FFF2-40B4-BE49-F238E27FC236}">
                <a16:creationId xmlns:a16="http://schemas.microsoft.com/office/drawing/2014/main" id="{8E29439B-103A-4FC8-900F-75B7D0522C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92EE93-2D7E-4258-B089-649F5E09B29D}"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435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B59A0C47-DF62-4BBF-88BF-A56059D8DB93}"/>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5BE9523-4287-4E94-B5DC-00836A880D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1.</a:t>
            </a:r>
            <a:r>
              <a:rPr lang="zh-CN" altLang="en-US">
                <a:latin typeface="Arial" panose="020B0604020202020204" pitchFamily="34" charset="0"/>
              </a:rPr>
              <a:t>发生在裸岩上的演替分哪几个阶段？</a:t>
            </a:r>
            <a:endParaRPr lang="en-US" altLang="zh-CN">
              <a:latin typeface="Arial" panose="020B0604020202020204" pitchFamily="34" charset="0"/>
            </a:endParaRPr>
          </a:p>
          <a:p>
            <a:r>
              <a:rPr lang="en-US" altLang="zh-CN">
                <a:latin typeface="Arial" panose="020B0604020202020204" pitchFamily="34" charset="0"/>
              </a:rPr>
              <a:t>2.</a:t>
            </a:r>
            <a:r>
              <a:rPr lang="zh-CN" altLang="en-US">
                <a:latin typeface="Arial" panose="020B0604020202020204" pitchFamily="34" charset="0"/>
              </a:rPr>
              <a:t>生物种类如何变化？</a:t>
            </a:r>
            <a:endParaRPr lang="en-US" altLang="zh-CN">
              <a:latin typeface="Arial" panose="020B0604020202020204" pitchFamily="34" charset="0"/>
            </a:endParaRPr>
          </a:p>
          <a:p>
            <a:r>
              <a:rPr lang="en-US" altLang="zh-CN">
                <a:latin typeface="Arial" panose="020B0604020202020204" pitchFamily="34" charset="0"/>
              </a:rPr>
              <a:t>3.</a:t>
            </a:r>
            <a:r>
              <a:rPr lang="zh-CN" altLang="en-US">
                <a:latin typeface="Arial" panose="020B0604020202020204" pitchFamily="34" charset="0"/>
              </a:rPr>
              <a:t>对环境有什么样的影响？</a:t>
            </a:r>
          </a:p>
        </p:txBody>
      </p:sp>
      <p:sp>
        <p:nvSpPr>
          <p:cNvPr id="35844" name="灯片编号占位符 3">
            <a:extLst>
              <a:ext uri="{FF2B5EF4-FFF2-40B4-BE49-F238E27FC236}">
                <a16:creationId xmlns:a16="http://schemas.microsoft.com/office/drawing/2014/main" id="{8B992B38-B2E6-420C-A79B-138D613B51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6D8ED4-8C53-478B-8681-6C7DBF016BB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8487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B59A0C47-DF62-4BBF-88BF-A56059D8DB93}"/>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5BE9523-4287-4E94-B5DC-00836A880D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35844" name="灯片编号占位符 3">
            <a:extLst>
              <a:ext uri="{FF2B5EF4-FFF2-40B4-BE49-F238E27FC236}">
                <a16:creationId xmlns:a16="http://schemas.microsoft.com/office/drawing/2014/main" id="{8B992B38-B2E6-420C-A79B-138D613B51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6D8ED4-8C53-478B-8681-6C7DBF016BB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5351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B59A0C47-DF62-4BBF-88BF-A56059D8DB93}"/>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5BE9523-4287-4E94-B5DC-00836A880D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1.</a:t>
            </a:r>
            <a:r>
              <a:rPr lang="zh-CN" altLang="en-US">
                <a:latin typeface="Arial" panose="020B0604020202020204" pitchFamily="34" charset="0"/>
              </a:rPr>
              <a:t>发生在裸岩上的演替分哪几个阶段？</a:t>
            </a:r>
            <a:endParaRPr lang="en-US" altLang="zh-CN">
              <a:latin typeface="Arial" panose="020B0604020202020204" pitchFamily="34" charset="0"/>
            </a:endParaRPr>
          </a:p>
          <a:p>
            <a:r>
              <a:rPr lang="en-US" altLang="zh-CN">
                <a:latin typeface="Arial" panose="020B0604020202020204" pitchFamily="34" charset="0"/>
              </a:rPr>
              <a:t>2.</a:t>
            </a:r>
            <a:r>
              <a:rPr lang="zh-CN" altLang="en-US">
                <a:latin typeface="Arial" panose="020B0604020202020204" pitchFamily="34" charset="0"/>
              </a:rPr>
              <a:t>生物种类如何变化？</a:t>
            </a:r>
            <a:endParaRPr lang="en-US" altLang="zh-CN">
              <a:latin typeface="Arial" panose="020B0604020202020204" pitchFamily="34" charset="0"/>
            </a:endParaRPr>
          </a:p>
          <a:p>
            <a:r>
              <a:rPr lang="en-US" altLang="zh-CN">
                <a:latin typeface="Arial" panose="020B0604020202020204" pitchFamily="34" charset="0"/>
              </a:rPr>
              <a:t>3.</a:t>
            </a:r>
            <a:r>
              <a:rPr lang="zh-CN" altLang="en-US">
                <a:latin typeface="Arial" panose="020B0604020202020204" pitchFamily="34" charset="0"/>
              </a:rPr>
              <a:t>对环境有什么样的影响？</a:t>
            </a:r>
          </a:p>
        </p:txBody>
      </p:sp>
      <p:sp>
        <p:nvSpPr>
          <p:cNvPr id="35844" name="灯片编号占位符 3">
            <a:extLst>
              <a:ext uri="{FF2B5EF4-FFF2-40B4-BE49-F238E27FC236}">
                <a16:creationId xmlns:a16="http://schemas.microsoft.com/office/drawing/2014/main" id="{8B992B38-B2E6-420C-A79B-138D613B51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6D8ED4-8C53-478B-8681-6C7DBF016BB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00470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55F934E3-2159-4288-B16B-08ECD770677E}"/>
              </a:ext>
            </a:extLst>
          </p:cNvPr>
          <p:cNvSpPr>
            <a:spLocks noGrp="1" noRot="1" noChangeAspect="1" noChangeArrowheads="1" noTextEdit="1"/>
          </p:cNvSpPr>
          <p:nvPr>
            <p:ph type="sldImg"/>
          </p:nvPr>
        </p:nvSpPr>
        <p:spPr>
          <a:ln/>
        </p:spPr>
      </p:sp>
      <p:sp>
        <p:nvSpPr>
          <p:cNvPr id="40963" name="备注占位符 2">
            <a:extLst>
              <a:ext uri="{FF2B5EF4-FFF2-40B4-BE49-F238E27FC236}">
                <a16:creationId xmlns:a16="http://schemas.microsoft.com/office/drawing/2014/main" id="{6DA3875B-3EAE-4C9D-853C-6DB7481D50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不一定，与气候有关。少雨地带就可能一直停留在灌木或草原阶段。</a:t>
            </a:r>
          </a:p>
        </p:txBody>
      </p:sp>
      <p:sp>
        <p:nvSpPr>
          <p:cNvPr id="40964" name="灯片编号占位符 3">
            <a:extLst>
              <a:ext uri="{FF2B5EF4-FFF2-40B4-BE49-F238E27FC236}">
                <a16:creationId xmlns:a16="http://schemas.microsoft.com/office/drawing/2014/main" id="{215C5B55-C451-47A5-817E-8C237AB960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5F02CD-9DBD-411F-844E-2872BAC8B95F}"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919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B59A0C47-DF62-4BBF-88BF-A56059D8DB93}"/>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95BE9523-4287-4E94-B5DC-00836A880D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35844" name="灯片编号占位符 3">
            <a:extLst>
              <a:ext uri="{FF2B5EF4-FFF2-40B4-BE49-F238E27FC236}">
                <a16:creationId xmlns:a16="http://schemas.microsoft.com/office/drawing/2014/main" id="{8B992B38-B2E6-420C-A79B-138D613B51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6D8ED4-8C53-478B-8681-6C7DBF016BBA}"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7527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56A8E49A-1D86-4443-86AD-75CB119F3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B72D4-718D-4247-A09C-0C5CDF306194}" type="slidenum">
              <a:rPr lang="zh-CN" altLang="en-US"/>
              <a:pPr>
                <a:spcBef>
                  <a:spcPct val="0"/>
                </a:spcBef>
              </a:pPr>
              <a:t>8</a:t>
            </a:fld>
            <a:endParaRPr lang="en-US" altLang="zh-CN"/>
          </a:p>
        </p:txBody>
      </p:sp>
      <p:sp>
        <p:nvSpPr>
          <p:cNvPr id="16387" name="Rectangle 2">
            <a:extLst>
              <a:ext uri="{FF2B5EF4-FFF2-40B4-BE49-F238E27FC236}">
                <a16:creationId xmlns:a16="http://schemas.microsoft.com/office/drawing/2014/main" id="{C1A6A2F8-85B5-473B-AE47-AEEAE2347A11}"/>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60DCB721-9CF9-4A00-95FC-0696B6CF08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a:t>
            </a:r>
            <a:r>
              <a:rPr lang="zh-CN" altLang="en-US" dirty="0"/>
              <a:t>提问</a:t>
            </a:r>
            <a:r>
              <a:rPr lang="en-US" altLang="zh-CN" dirty="0"/>
              <a:t>】</a:t>
            </a:r>
            <a:r>
              <a:rPr lang="zh-CN" altLang="en-US" dirty="0"/>
              <a:t>我国森林群落从南方热带雨林，常绿阔叶林，落叶阔叶林 </a:t>
            </a:r>
            <a:r>
              <a:rPr lang="en-US" altLang="zh-CN" dirty="0"/>
              <a:t>(</a:t>
            </a:r>
            <a:r>
              <a:rPr lang="zh-CN" altLang="en-US" dirty="0"/>
              <a:t>针叶植物如各类松树（雪松、黑松、马尾松、白皮松等），它们的叶形为针状，针叶表面附有角质层，能防水分蒸发。所以，是耐旱的树种。 阔叶植物种类很多，叶形扁平，有各种形状。叶表面具有油脂层，耐旱能力远不及针叶植物。 </a:t>
            </a:r>
            <a:r>
              <a:rPr lang="en-US" altLang="zh-CN" dirty="0"/>
              <a:t>2. </a:t>
            </a:r>
            <a:r>
              <a:rPr lang="zh-CN" altLang="en-US" dirty="0"/>
              <a:t>生态环境的区别：针叶植物北方或干旱地区较多；阔叶植物南方或潮湿地区较多。</a:t>
            </a:r>
          </a:p>
          <a:p>
            <a:pPr eaLnBrk="1" hangingPunct="1"/>
            <a:r>
              <a:rPr lang="en-US" altLang="zh-CN" dirty="0"/>
              <a:t>)</a:t>
            </a:r>
            <a:r>
              <a:rPr lang="zh-CN" altLang="en-US" dirty="0"/>
              <a:t>一直到最北的苔原，</a:t>
            </a:r>
            <a:r>
              <a:rPr lang="zh-CN" altLang="en-US" b="1" dirty="0">
                <a:solidFill>
                  <a:schemeClr val="bg1"/>
                </a:solidFill>
              </a:rPr>
              <a:t>这些群落的不同是靠什么来区别的呢？</a:t>
            </a:r>
          </a:p>
          <a:p>
            <a:pPr eaLnBrk="1" hangingPunct="1"/>
            <a:r>
              <a:rPr lang="en-US" altLang="zh-CN" dirty="0"/>
              <a:t>【</a:t>
            </a:r>
            <a:r>
              <a:rPr lang="zh-CN" altLang="en-US" dirty="0"/>
              <a:t>回答</a:t>
            </a:r>
            <a:r>
              <a:rPr lang="en-US" altLang="zh-CN" dirty="0"/>
              <a:t>】</a:t>
            </a:r>
            <a:r>
              <a:rPr lang="zh-CN" altLang="en-US" dirty="0"/>
              <a:t>组成各群落的物种不相同</a:t>
            </a:r>
          </a:p>
          <a:p>
            <a:pPr eaLnBrk="1" hangingPunct="1"/>
            <a:r>
              <a:rPr lang="en-US" altLang="zh-CN" dirty="0"/>
              <a:t>【</a:t>
            </a:r>
            <a:r>
              <a:rPr lang="zh-CN" altLang="en-US" dirty="0"/>
              <a:t>总结</a:t>
            </a:r>
            <a:r>
              <a:rPr lang="en-US" altLang="zh-CN" dirty="0"/>
              <a:t>】</a:t>
            </a:r>
            <a:r>
              <a:rPr lang="zh-CN" altLang="en-US" dirty="0"/>
              <a:t>（</a:t>
            </a:r>
            <a:r>
              <a:rPr lang="en-US" altLang="zh-CN" dirty="0"/>
              <a:t>1</a:t>
            </a:r>
            <a:r>
              <a:rPr lang="zh-CN" altLang="en-US" dirty="0"/>
              <a:t>）</a:t>
            </a:r>
            <a:r>
              <a:rPr lang="zh-CN" altLang="en-US" b="1" dirty="0">
                <a:solidFill>
                  <a:schemeClr val="bg1"/>
                </a:solidFill>
              </a:rPr>
              <a:t> </a:t>
            </a:r>
            <a:r>
              <a:rPr lang="zh-CN" altLang="en-US" dirty="0">
                <a:solidFill>
                  <a:schemeClr val="bg1"/>
                </a:solidFill>
              </a:rPr>
              <a:t>物种的组成是区别不同群落的重要特征。</a:t>
            </a:r>
          </a:p>
          <a:p>
            <a:pPr eaLnBrk="1" hangingPunct="1"/>
            <a:r>
              <a:rPr lang="en-US" altLang="zh-CN" dirty="0">
                <a:solidFill>
                  <a:schemeClr val="bg1"/>
                </a:solidFill>
              </a:rPr>
              <a:t>【</a:t>
            </a:r>
            <a:r>
              <a:rPr lang="zh-CN" altLang="en-US" dirty="0">
                <a:solidFill>
                  <a:schemeClr val="bg1"/>
                </a:solidFill>
              </a:rPr>
              <a:t>提问</a:t>
            </a:r>
            <a:r>
              <a:rPr lang="en-US" altLang="zh-CN" dirty="0">
                <a:solidFill>
                  <a:schemeClr val="bg1"/>
                </a:solidFill>
              </a:rPr>
              <a:t>】</a:t>
            </a:r>
            <a:r>
              <a:rPr lang="zh-CN" altLang="en-US" dirty="0">
                <a:solidFill>
                  <a:schemeClr val="bg1"/>
                </a:solidFill>
              </a:rPr>
              <a:t>群落的物种数目多少如何来表示？（物种丰富度）</a:t>
            </a:r>
            <a:endParaRPr lang="zh-CN" altLang="en-US" dirty="0"/>
          </a:p>
          <a:p>
            <a:pPr eaLnBrk="1" hangingPunct="1"/>
            <a:r>
              <a:rPr lang="en-US" altLang="zh-CN" dirty="0"/>
              <a:t>【</a:t>
            </a:r>
            <a:r>
              <a:rPr lang="zh-CN" altLang="en-US" dirty="0"/>
              <a:t>总结</a:t>
            </a:r>
            <a:r>
              <a:rPr lang="en-US" altLang="zh-CN" dirty="0"/>
              <a:t>】 </a:t>
            </a:r>
            <a:r>
              <a:rPr lang="zh-CN" altLang="en-US" dirty="0"/>
              <a:t>（</a:t>
            </a:r>
            <a:r>
              <a:rPr lang="en-US" altLang="zh-CN" dirty="0"/>
              <a:t>2</a:t>
            </a:r>
            <a:r>
              <a:rPr lang="zh-CN" altLang="en-US" dirty="0"/>
              <a:t>）不同群落间，种群数量和种群中个体数量差别很大。</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车前草特别矮小，茎秆相对粗一些，更耐踩踏，因此主要出现在被踩踏严重的地方；轻度踩踏的地方，主要是狼尾草；几乎不被踩踏的地方，生长狗尾草。</a:t>
            </a:r>
            <a:endParaRPr lang="en-US" altLang="zh-CN" dirty="0"/>
          </a:p>
          <a:p>
            <a:pPr marL="0" indent="0">
              <a:buNone/>
            </a:pPr>
            <a:r>
              <a:rPr lang="zh-CN" altLang="en-US" dirty="0"/>
              <a:t>人类有意或无意的活动，使物种迁移越来越频繁。</a:t>
            </a:r>
            <a:endParaRPr lang="en-US" altLang="zh-CN" dirty="0"/>
          </a:p>
          <a:p>
            <a:pPr marL="0" indent="0">
              <a:buNone/>
            </a:pPr>
            <a:r>
              <a:rPr lang="en-US" altLang="zh-CN" dirty="0"/>
              <a:t>2. </a:t>
            </a:r>
            <a:r>
              <a:rPr lang="zh-CN" altLang="en-US" dirty="0"/>
              <a:t>会</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B8ABC-43BF-4A10-84F7-EE3B062138D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00371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Hm</a:t>
            </a:r>
            <a:r>
              <a:rPr lang="zh-CN" altLang="en-US" dirty="0"/>
              <a:t>平方：公顷</a:t>
            </a:r>
          </a:p>
        </p:txBody>
      </p:sp>
      <p:sp>
        <p:nvSpPr>
          <p:cNvPr id="4" name="灯片编号占位符 3"/>
          <p:cNvSpPr>
            <a:spLocks noGrp="1"/>
          </p:cNvSpPr>
          <p:nvPr>
            <p:ph type="sldNum" sz="quarter" idx="5"/>
          </p:nvPr>
        </p:nvSpPr>
        <p:spPr/>
        <p:txBody>
          <a:bodyPr/>
          <a:lstStyle/>
          <a:p>
            <a:fld id="{D4938715-FDD5-4C94-96B6-ACC1BEDB21E7}" type="slidenum">
              <a:rPr lang="zh-CN" altLang="en-US" smtClean="0"/>
              <a:pPr/>
              <a:t>95</a:t>
            </a:fld>
            <a:endParaRPr lang="en-US" altLang="zh-CN"/>
          </a:p>
        </p:txBody>
      </p:sp>
    </p:spTree>
    <p:extLst>
      <p:ext uri="{BB962C8B-B14F-4D97-AF65-F5344CB8AC3E}">
        <p14:creationId xmlns:p14="http://schemas.microsoft.com/office/powerpoint/2010/main" val="2641194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垸 </a:t>
            </a:r>
            <a:r>
              <a:rPr lang="en-US" altLang="zh-CN" b="0" i="0" dirty="0" err="1">
                <a:solidFill>
                  <a:srgbClr val="333333"/>
                </a:solidFill>
                <a:effectLst/>
                <a:latin typeface="arial" panose="020B0604020202020204" pitchFamily="34" charset="0"/>
              </a:rPr>
              <a:t>yuàn</a:t>
            </a:r>
            <a:endParaRPr lang="en-US" altLang="zh-CN" b="1"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垸是一种在多水地区的一种堤坝，一圈是堤坝，中间围着村庄和农田。这样一般的</a:t>
            </a:r>
            <a:r>
              <a:rPr lang="zh-CN" altLang="en-US" b="0" i="0" u="none" strike="noStrike" dirty="0">
                <a:solidFill>
                  <a:srgbClr val="136EC2"/>
                </a:solidFill>
                <a:effectLst/>
                <a:latin typeface="arial" panose="020B0604020202020204" pitchFamily="34" charset="0"/>
                <a:hlinkClick r:id="rId3"/>
              </a:rPr>
              <a:t>洪水</a:t>
            </a:r>
            <a:r>
              <a:rPr lang="zh-CN" altLang="en-US" b="0" i="0" dirty="0">
                <a:solidFill>
                  <a:srgbClr val="333333"/>
                </a:solidFill>
                <a:effectLst/>
                <a:latin typeface="arial" panose="020B0604020202020204" pitchFamily="34" charset="0"/>
              </a:rPr>
              <a:t>来时可以抵御。</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B8ABC-43BF-4A10-84F7-EE3B062138D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175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17FE5579-37FA-44D6-8494-67A81F2F9CE5}"/>
              </a:ext>
            </a:extLst>
          </p:cNvPr>
          <p:cNvSpPr>
            <a:spLocks noGrp="1" noRot="1" noChangeAspect="1" noChangeArrowheads="1" noTextEdit="1"/>
          </p:cNvSpPr>
          <p:nvPr>
            <p:ph type="sldImg"/>
          </p:nvPr>
        </p:nvSpPr>
        <p:spPr>
          <a:ln/>
        </p:spPr>
      </p:sp>
      <p:sp>
        <p:nvSpPr>
          <p:cNvPr id="53251" name="备注占位符 2">
            <a:extLst>
              <a:ext uri="{FF2B5EF4-FFF2-40B4-BE49-F238E27FC236}">
                <a16:creationId xmlns:a16="http://schemas.microsoft.com/office/drawing/2014/main" id="{F79B2286-C8A6-447F-BE30-67B8F5C2B4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i="0" dirty="0">
                <a:solidFill>
                  <a:srgbClr val="333333"/>
                </a:solidFill>
                <a:effectLst/>
                <a:latin typeface="arial" panose="020B0604020202020204" pitchFamily="34" charset="0"/>
              </a:rPr>
              <a:t>温室效应，又称“花房效应”，是</a:t>
            </a:r>
            <a:r>
              <a:rPr lang="zh-CN" altLang="en-US" b="0" i="0" u="none" strike="noStrike" dirty="0">
                <a:solidFill>
                  <a:srgbClr val="136EC2"/>
                </a:solidFill>
                <a:effectLst/>
                <a:latin typeface="arial" panose="020B0604020202020204" pitchFamily="34" charset="0"/>
                <a:hlinkClick r:id="rId3"/>
              </a:rPr>
              <a:t>大气保温效应</a:t>
            </a:r>
            <a:r>
              <a:rPr lang="zh-CN" altLang="en-US" b="0" i="0" dirty="0">
                <a:solidFill>
                  <a:srgbClr val="333333"/>
                </a:solidFill>
                <a:effectLst/>
                <a:latin typeface="arial" panose="020B0604020202020204" pitchFamily="34" charset="0"/>
              </a:rPr>
              <a:t>的俗称。大气能使太阳</a:t>
            </a:r>
            <a:r>
              <a:rPr lang="zh-CN" altLang="en-US" b="0" i="0" u="none" strike="noStrike" dirty="0">
                <a:solidFill>
                  <a:srgbClr val="136EC2"/>
                </a:solidFill>
                <a:effectLst/>
                <a:latin typeface="arial" panose="020B0604020202020204" pitchFamily="34" charset="0"/>
                <a:hlinkClick r:id="rId4"/>
              </a:rPr>
              <a:t>短波辐射</a:t>
            </a:r>
            <a:r>
              <a:rPr lang="zh-CN" altLang="en-US" b="0" i="0" dirty="0">
                <a:solidFill>
                  <a:srgbClr val="333333"/>
                </a:solidFill>
                <a:effectLst/>
                <a:latin typeface="arial" panose="020B0604020202020204" pitchFamily="34" charset="0"/>
              </a:rPr>
              <a:t>到达地面，但</a:t>
            </a:r>
            <a:r>
              <a:rPr lang="zh-CN" altLang="en-US" b="0" i="0" u="none" strike="noStrike" dirty="0">
                <a:solidFill>
                  <a:srgbClr val="136EC2"/>
                </a:solidFill>
                <a:effectLst/>
                <a:latin typeface="arial" panose="020B0604020202020204" pitchFamily="34" charset="0"/>
                <a:hlinkClick r:id="rId5"/>
              </a:rPr>
              <a:t>地表</a:t>
            </a:r>
            <a:r>
              <a:rPr lang="zh-CN" altLang="en-US" b="0" i="0" dirty="0">
                <a:solidFill>
                  <a:srgbClr val="333333"/>
                </a:solidFill>
                <a:effectLst/>
                <a:latin typeface="arial" panose="020B0604020202020204" pitchFamily="34" charset="0"/>
              </a:rPr>
              <a:t>受热后向外放出的大量长波热</a:t>
            </a:r>
            <a:r>
              <a:rPr lang="zh-CN" altLang="en-US" b="0" i="0" u="none" strike="noStrike" dirty="0">
                <a:solidFill>
                  <a:srgbClr val="136EC2"/>
                </a:solidFill>
                <a:effectLst/>
                <a:latin typeface="arial" panose="020B0604020202020204" pitchFamily="34" charset="0"/>
                <a:hlinkClick r:id="rId6"/>
              </a:rPr>
              <a:t>辐射线</a:t>
            </a:r>
            <a:r>
              <a:rPr lang="zh-CN" altLang="en-US" b="0" i="0" dirty="0">
                <a:solidFill>
                  <a:srgbClr val="333333"/>
                </a:solidFill>
                <a:effectLst/>
                <a:latin typeface="arial" panose="020B0604020202020204" pitchFamily="34" charset="0"/>
              </a:rPr>
              <a:t>却被</a:t>
            </a:r>
            <a:r>
              <a:rPr lang="zh-CN" altLang="en-US" b="0" i="0" u="none" strike="noStrike" dirty="0">
                <a:solidFill>
                  <a:srgbClr val="136EC2"/>
                </a:solidFill>
                <a:effectLst/>
                <a:latin typeface="arial" panose="020B0604020202020204" pitchFamily="34" charset="0"/>
                <a:hlinkClick r:id="rId7"/>
              </a:rPr>
              <a:t>大气吸收</a:t>
            </a:r>
            <a:r>
              <a:rPr lang="zh-CN" altLang="en-US" b="0" i="0" dirty="0">
                <a:solidFill>
                  <a:srgbClr val="333333"/>
                </a:solidFill>
                <a:effectLst/>
                <a:latin typeface="arial" panose="020B0604020202020204" pitchFamily="34" charset="0"/>
              </a:rPr>
              <a:t>，这样就使地表与低层大气温度增高，因其作用类似于栽培农作物的温室，故名温室效应。自</a:t>
            </a:r>
            <a:r>
              <a:rPr lang="zh-CN" altLang="en-US" b="0" i="0" u="none" strike="noStrike" dirty="0">
                <a:solidFill>
                  <a:srgbClr val="136EC2"/>
                </a:solidFill>
                <a:effectLst/>
                <a:latin typeface="arial" panose="020B0604020202020204" pitchFamily="34" charset="0"/>
                <a:hlinkClick r:id="rId8"/>
              </a:rPr>
              <a:t>工业革命</a:t>
            </a:r>
            <a:r>
              <a:rPr lang="zh-CN" altLang="en-US" b="0" i="0" dirty="0">
                <a:solidFill>
                  <a:srgbClr val="333333"/>
                </a:solidFill>
                <a:effectLst/>
                <a:latin typeface="arial" panose="020B0604020202020204" pitchFamily="34" charset="0"/>
              </a:rPr>
              <a:t>以来，人类向大气中排入的二氧化碳等吸热性强的</a:t>
            </a:r>
            <a:r>
              <a:rPr lang="zh-CN" altLang="en-US" b="0" i="0" u="none" strike="noStrike" dirty="0">
                <a:solidFill>
                  <a:srgbClr val="136EC2"/>
                </a:solidFill>
                <a:effectLst/>
                <a:latin typeface="arial" panose="020B0604020202020204" pitchFamily="34" charset="0"/>
                <a:hlinkClick r:id="rId9"/>
              </a:rPr>
              <a:t>温室气体</a:t>
            </a:r>
            <a:r>
              <a:rPr lang="zh-CN" altLang="en-US" b="0" i="0" dirty="0">
                <a:solidFill>
                  <a:srgbClr val="333333"/>
                </a:solidFill>
                <a:effectLst/>
                <a:latin typeface="arial" panose="020B0604020202020204" pitchFamily="34" charset="0"/>
              </a:rPr>
              <a:t>逐年增加，大气的温室效应也随之增强，其引发了一系列问题已引起了世界各国的关注。</a:t>
            </a:r>
            <a:endParaRPr lang="zh-CN" altLang="en-US" dirty="0">
              <a:latin typeface="Arial" panose="020B0604020202020204" pitchFamily="34" charset="0"/>
            </a:endParaRPr>
          </a:p>
        </p:txBody>
      </p:sp>
      <p:sp>
        <p:nvSpPr>
          <p:cNvPr id="53252" name="灯片编号占位符 3">
            <a:extLst>
              <a:ext uri="{FF2B5EF4-FFF2-40B4-BE49-F238E27FC236}">
                <a16:creationId xmlns:a16="http://schemas.microsoft.com/office/drawing/2014/main" id="{DD0C50C7-2155-4106-85DB-FAD79E2B0A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1A4D18-BCB7-4BAF-97BE-C813FAF03F15}"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8522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5C2F47-9671-43B6-BAC5-D39C90CB308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A2613C-A01E-44BA-BAEC-E957FCE70499}"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4994" name="Rectangle 2">
            <a:extLst>
              <a:ext uri="{FF2B5EF4-FFF2-40B4-BE49-F238E27FC236}">
                <a16:creationId xmlns:a16="http://schemas.microsoft.com/office/drawing/2014/main" id="{05A78EFF-C2E6-4662-9D6D-FA6D8518EC48}"/>
              </a:ext>
            </a:extLst>
          </p:cNvPr>
          <p:cNvSpPr>
            <a:spLocks noGrp="1" noRot="1" noChangeAspect="1" noChangeArrowheads="1"/>
          </p:cNvSpPr>
          <p:nvPr>
            <p:ph type="sldImg"/>
          </p:nvPr>
        </p:nvSpPr>
        <p:spPr>
          <a:ln/>
        </p:spPr>
      </p:sp>
      <p:sp>
        <p:nvSpPr>
          <p:cNvPr id="724995" name="Rectangle 3">
            <a:extLst>
              <a:ext uri="{FF2B5EF4-FFF2-40B4-BE49-F238E27FC236}">
                <a16:creationId xmlns:a16="http://schemas.microsoft.com/office/drawing/2014/main" id="{2C466782-06F4-48F9-8254-667BAF633059}"/>
              </a:ext>
            </a:extLst>
          </p:cNvPr>
          <p:cNvSpPr>
            <a:spLocks noGrp="1" noChangeArrowheads="1"/>
          </p:cNvSpPr>
          <p:nvPr>
            <p:ph type="body" idx="1"/>
          </p:nvPr>
        </p:nvSpPr>
        <p:spPr/>
        <p:txBody>
          <a:bodyPr/>
          <a:lstStyle/>
          <a:p>
            <a:r>
              <a:rPr kumimoji="0" lang="zh-CN" altLang="en-US" dirty="0">
                <a:ea typeface="宋体" panose="02010600030101010101" pitchFamily="2" charset="-122"/>
              </a:rPr>
              <a:t>先说氧，平流层中的臭氧分子是氧分子受到紫外线辐射后产生氧原子，氧原子再与其他氧分子结合而成的，其反应如下</a:t>
            </a:r>
            <a:endParaRPr kumimoji="0" lang="en-US" altLang="zh-CN" dirty="0">
              <a:ea typeface="宋体" panose="02010600030101010101" pitchFamily="2" charset="-122"/>
            </a:endParaRPr>
          </a:p>
          <a:p>
            <a:r>
              <a:rPr kumimoji="0" lang="en-US" altLang="zh-CN" dirty="0">
                <a:ea typeface="宋体" panose="02010600030101010101" pitchFamily="2" charset="-122"/>
              </a:rPr>
              <a:t>(1)O2→O+O (2)O2+O→O3</a:t>
            </a:r>
          </a:p>
          <a:p>
            <a:r>
              <a:rPr kumimoji="0" lang="zh-CN" altLang="en-US" dirty="0">
                <a:ea typeface="宋体" panose="02010600030101010101" pitchFamily="2" charset="-122"/>
              </a:rPr>
              <a:t>所以，平流层有存在有三种氧的形式：</a:t>
            </a:r>
            <a:r>
              <a:rPr kumimoji="0" lang="en-US" altLang="zh-CN" dirty="0">
                <a:ea typeface="宋体" panose="02010600030101010101" pitchFamily="2" charset="-122"/>
              </a:rPr>
              <a:t>O</a:t>
            </a:r>
            <a:r>
              <a:rPr kumimoji="0" lang="zh-CN" altLang="en-US" dirty="0">
                <a:ea typeface="宋体" panose="02010600030101010101" pitchFamily="2" charset="-122"/>
              </a:rPr>
              <a:t>、</a:t>
            </a:r>
            <a:r>
              <a:rPr kumimoji="0" lang="en-US" altLang="zh-CN" dirty="0">
                <a:ea typeface="宋体" panose="02010600030101010101" pitchFamily="2" charset="-122"/>
              </a:rPr>
              <a:t>O2</a:t>
            </a:r>
            <a:r>
              <a:rPr kumimoji="0" lang="zh-CN" altLang="en-US" dirty="0">
                <a:ea typeface="宋体" panose="02010600030101010101" pitchFamily="2" charset="-122"/>
              </a:rPr>
              <a:t>、</a:t>
            </a:r>
            <a:r>
              <a:rPr kumimoji="0" lang="en-US" altLang="zh-CN" dirty="0">
                <a:ea typeface="宋体" panose="02010600030101010101" pitchFamily="2" charset="-122"/>
              </a:rPr>
              <a:t>O3</a:t>
            </a:r>
          </a:p>
          <a:p>
            <a:r>
              <a:rPr kumimoji="0" lang="zh-CN" altLang="en-US" dirty="0">
                <a:ea typeface="宋体" panose="02010600030101010101" pitchFamily="2" charset="-122"/>
              </a:rPr>
              <a:t>现在加入氯，氯（</a:t>
            </a:r>
            <a:r>
              <a:rPr kumimoji="0" lang="en-US" altLang="zh-CN" dirty="0">
                <a:ea typeface="宋体" panose="02010600030101010101" pitchFamily="2" charset="-122"/>
              </a:rPr>
              <a:t>Cl2</a:t>
            </a:r>
            <a:r>
              <a:rPr kumimoji="0" lang="zh-CN" altLang="en-US" dirty="0">
                <a:ea typeface="宋体" panose="02010600030101010101" pitchFamily="2" charset="-122"/>
              </a:rPr>
              <a:t>）</a:t>
            </a:r>
            <a:endParaRPr kumimoji="0" lang="en-US" altLang="zh-CN" dirty="0">
              <a:ea typeface="宋体" panose="02010600030101010101" pitchFamily="2" charset="-122"/>
            </a:endParaRPr>
          </a:p>
          <a:p>
            <a:r>
              <a:rPr kumimoji="0" lang="zh-CN" altLang="en-US" dirty="0">
                <a:ea typeface="宋体" panose="02010600030101010101" pitchFamily="2" charset="-122"/>
              </a:rPr>
              <a:t>在紫外线照射下分解出氯原子</a:t>
            </a:r>
            <a:r>
              <a:rPr kumimoji="0" lang="en-US" altLang="zh-CN" dirty="0">
                <a:ea typeface="宋体" panose="02010600030101010101" pitchFamily="2" charset="-122"/>
              </a:rPr>
              <a:t>(Cl2→Cl+Cl)</a:t>
            </a:r>
            <a:r>
              <a:rPr kumimoji="0" lang="zh-CN" altLang="en-US" dirty="0">
                <a:ea typeface="宋体" panose="02010600030101010101" pitchFamily="2" charset="-122"/>
              </a:rPr>
              <a:t>，氯原子</a:t>
            </a:r>
            <a:r>
              <a:rPr kumimoji="0" lang="en-US" altLang="zh-CN" dirty="0">
                <a:ea typeface="宋体" panose="02010600030101010101" pitchFamily="2" charset="-122"/>
              </a:rPr>
              <a:t>(Cl)</a:t>
            </a:r>
            <a:r>
              <a:rPr kumimoji="0" lang="zh-CN" altLang="en-US" dirty="0">
                <a:ea typeface="宋体" panose="02010600030101010101" pitchFamily="2" charset="-122"/>
              </a:rPr>
              <a:t>与臭氧</a:t>
            </a:r>
            <a:r>
              <a:rPr kumimoji="0" lang="en-US" altLang="zh-CN" dirty="0">
                <a:ea typeface="宋体" panose="02010600030101010101" pitchFamily="2" charset="-122"/>
              </a:rPr>
              <a:t>(O3)</a:t>
            </a:r>
            <a:r>
              <a:rPr kumimoji="0" lang="zh-CN" altLang="en-US" dirty="0">
                <a:ea typeface="宋体" panose="02010600030101010101" pitchFamily="2" charset="-122"/>
              </a:rPr>
              <a:t>可以发生反应：</a:t>
            </a:r>
            <a:endParaRPr kumimoji="0" lang="en-US" altLang="zh-CN" dirty="0">
              <a:ea typeface="宋体" panose="02010600030101010101" pitchFamily="2" charset="-122"/>
            </a:endParaRPr>
          </a:p>
          <a:p>
            <a:r>
              <a:rPr kumimoji="0" lang="en-US" altLang="zh-CN" dirty="0">
                <a:ea typeface="宋体" panose="02010600030101010101" pitchFamily="2" charset="-122"/>
              </a:rPr>
              <a:t>Cl+O3→ClO+O2 </a:t>
            </a:r>
            <a:r>
              <a:rPr kumimoji="0" lang="zh-CN" altLang="en-US" dirty="0">
                <a:ea typeface="宋体" panose="02010600030101010101" pitchFamily="2" charset="-122"/>
              </a:rPr>
              <a:t>产生</a:t>
            </a:r>
            <a:r>
              <a:rPr kumimoji="0" lang="en-US" altLang="zh-CN" dirty="0" err="1">
                <a:ea typeface="宋体" panose="02010600030101010101" pitchFamily="2" charset="-122"/>
              </a:rPr>
              <a:t>ClO</a:t>
            </a:r>
            <a:r>
              <a:rPr kumimoji="0" lang="zh-CN" altLang="en-US" dirty="0">
                <a:ea typeface="宋体" panose="02010600030101010101" pitchFamily="2" charset="-122"/>
              </a:rPr>
              <a:t>。</a:t>
            </a:r>
            <a:endParaRPr kumimoji="0" lang="en-US" altLang="zh-CN" dirty="0">
              <a:ea typeface="宋体" panose="02010600030101010101" pitchFamily="2" charset="-122"/>
            </a:endParaRPr>
          </a:p>
          <a:p>
            <a:r>
              <a:rPr kumimoji="0" lang="zh-CN" altLang="en-US" dirty="0">
                <a:ea typeface="宋体" panose="02010600030101010101" pitchFamily="2" charset="-122"/>
              </a:rPr>
              <a:t>此时平流层中有</a:t>
            </a:r>
            <a:r>
              <a:rPr kumimoji="0" lang="en-US" altLang="zh-CN" dirty="0">
                <a:ea typeface="宋体" panose="02010600030101010101" pitchFamily="2" charset="-122"/>
              </a:rPr>
              <a:t>Cl2 Cl </a:t>
            </a:r>
            <a:r>
              <a:rPr kumimoji="0" lang="en-US" altLang="zh-CN" dirty="0" err="1">
                <a:ea typeface="宋体" panose="02010600030101010101" pitchFamily="2" charset="-122"/>
              </a:rPr>
              <a:t>ClO</a:t>
            </a:r>
            <a:r>
              <a:rPr kumimoji="0" lang="en-US" altLang="zh-CN" dirty="0">
                <a:ea typeface="宋体" panose="02010600030101010101" pitchFamily="2" charset="-122"/>
              </a:rPr>
              <a:t> O O2 O3</a:t>
            </a:r>
          </a:p>
          <a:p>
            <a:r>
              <a:rPr kumimoji="0" lang="zh-CN" altLang="en-US" dirty="0">
                <a:ea typeface="宋体" panose="02010600030101010101" pitchFamily="2" charset="-122"/>
              </a:rPr>
              <a:t>链式反应开始了：</a:t>
            </a:r>
            <a:endParaRPr kumimoji="0" lang="en-US" altLang="zh-CN" dirty="0">
              <a:ea typeface="宋体" panose="02010600030101010101" pitchFamily="2" charset="-122"/>
            </a:endParaRPr>
          </a:p>
          <a:p>
            <a:r>
              <a:rPr kumimoji="0" lang="zh-CN" altLang="en-US" dirty="0">
                <a:ea typeface="宋体" panose="02010600030101010101" pitchFamily="2" charset="-122"/>
              </a:rPr>
              <a:t>一氧化氯（</a:t>
            </a:r>
            <a:r>
              <a:rPr kumimoji="0" lang="en-US" altLang="zh-CN" dirty="0" err="1">
                <a:ea typeface="宋体" panose="02010600030101010101" pitchFamily="2" charset="-122"/>
              </a:rPr>
              <a:t>ClO</a:t>
            </a:r>
            <a:r>
              <a:rPr kumimoji="0" lang="zh-CN" altLang="en-US" dirty="0">
                <a:ea typeface="宋体" panose="02010600030101010101" pitchFamily="2" charset="-122"/>
              </a:rPr>
              <a:t>）与氧原子（</a:t>
            </a:r>
            <a:r>
              <a:rPr kumimoji="0" lang="en-US" altLang="zh-CN" dirty="0">
                <a:ea typeface="宋体" panose="02010600030101010101" pitchFamily="2" charset="-122"/>
              </a:rPr>
              <a:t>O</a:t>
            </a:r>
            <a:r>
              <a:rPr kumimoji="0" lang="zh-CN" altLang="en-US" dirty="0">
                <a:ea typeface="宋体" panose="02010600030101010101" pitchFamily="2" charset="-122"/>
              </a:rPr>
              <a:t>）可以发生反应：</a:t>
            </a:r>
            <a:r>
              <a:rPr kumimoji="0" lang="en-US" altLang="zh-CN" dirty="0">
                <a:ea typeface="宋体" panose="02010600030101010101" pitchFamily="2" charset="-122"/>
              </a:rPr>
              <a:t>ClO+O→Cl+O2.</a:t>
            </a:r>
          </a:p>
          <a:p>
            <a:r>
              <a:rPr kumimoji="0" lang="zh-CN" altLang="en-US" dirty="0">
                <a:ea typeface="宋体" panose="02010600030101010101" pitchFamily="2" charset="-122"/>
              </a:rPr>
              <a:t>总结一下：</a:t>
            </a:r>
            <a:r>
              <a:rPr kumimoji="0" lang="en-US" altLang="zh-CN" dirty="0">
                <a:ea typeface="宋体" panose="02010600030101010101" pitchFamily="2" charset="-122"/>
              </a:rPr>
              <a:t>Cl+O3→ClO+O2</a:t>
            </a:r>
            <a:r>
              <a:rPr kumimoji="0" lang="zh-CN" altLang="en-US" dirty="0">
                <a:ea typeface="宋体" panose="02010600030101010101" pitchFamily="2" charset="-122"/>
              </a:rPr>
              <a:t>，</a:t>
            </a:r>
            <a:r>
              <a:rPr kumimoji="0" lang="en-US" altLang="zh-CN" dirty="0">
                <a:ea typeface="宋体" panose="02010600030101010101" pitchFamily="2" charset="-122"/>
              </a:rPr>
              <a:t>ClO+O→Cl+O2</a:t>
            </a:r>
            <a:r>
              <a:rPr kumimoji="0" lang="zh-CN" altLang="en-US" dirty="0">
                <a:ea typeface="宋体" panose="02010600030101010101" pitchFamily="2" charset="-122"/>
              </a:rPr>
              <a:t>，</a:t>
            </a:r>
            <a:r>
              <a:rPr kumimoji="0" lang="en-US" altLang="zh-CN" dirty="0">
                <a:ea typeface="宋体" panose="02010600030101010101" pitchFamily="2" charset="-122"/>
              </a:rPr>
              <a:t>Cl+O3→ClO+O2</a:t>
            </a:r>
            <a:r>
              <a:rPr kumimoji="0" lang="zh-CN" altLang="en-US" dirty="0">
                <a:ea typeface="宋体" panose="02010600030101010101" pitchFamily="2" charset="-122"/>
              </a:rPr>
              <a:t>，</a:t>
            </a:r>
            <a:r>
              <a:rPr kumimoji="0" lang="en-US" altLang="zh-CN" dirty="0">
                <a:ea typeface="宋体" panose="02010600030101010101" pitchFamily="2" charset="-122"/>
              </a:rPr>
              <a:t>ClO+O→Cl+O2…………</a:t>
            </a:r>
          </a:p>
          <a:p>
            <a:r>
              <a:rPr kumimoji="0" lang="zh-CN" altLang="en-US" dirty="0">
                <a:ea typeface="宋体" panose="02010600030101010101" pitchFamily="2" charset="-122"/>
              </a:rPr>
              <a:t>在</a:t>
            </a:r>
            <a:r>
              <a:rPr kumimoji="0" lang="en-US" altLang="zh-CN" dirty="0">
                <a:ea typeface="宋体" panose="02010600030101010101" pitchFamily="2" charset="-122"/>
              </a:rPr>
              <a:t>Cl</a:t>
            </a:r>
            <a:r>
              <a:rPr kumimoji="0" lang="zh-CN" altLang="en-US" dirty="0">
                <a:ea typeface="宋体" panose="02010600030101010101" pitchFamily="2" charset="-122"/>
              </a:rPr>
              <a:t>的作用下，</a:t>
            </a:r>
            <a:r>
              <a:rPr kumimoji="0" lang="en-US" altLang="zh-CN" dirty="0">
                <a:ea typeface="宋体" panose="02010600030101010101" pitchFamily="2" charset="-122"/>
              </a:rPr>
              <a:t>O3</a:t>
            </a:r>
            <a:r>
              <a:rPr kumimoji="0" lang="zh-CN" altLang="en-US" dirty="0">
                <a:ea typeface="宋体" panose="02010600030101010101" pitchFamily="2" charset="-122"/>
              </a:rPr>
              <a:t>迅速变为</a:t>
            </a:r>
            <a:r>
              <a:rPr kumimoji="0" lang="en-US" altLang="zh-CN" dirty="0">
                <a:ea typeface="宋体" panose="02010600030101010101" pitchFamily="2" charset="-122"/>
              </a:rPr>
              <a:t>O2</a:t>
            </a:r>
            <a:r>
              <a:rPr kumimoji="0" lang="zh-CN" altLang="en-US" dirty="0">
                <a:ea typeface="宋体" panose="02010600030101010101" pitchFamily="2" charset="-122"/>
              </a:rPr>
              <a:t>，臭氧层就这样被破坏了。</a:t>
            </a:r>
            <a:endParaRPr kumimoji="0" lang="en-US" altLang="zh-CN" dirty="0">
              <a:ea typeface="宋体" panose="02010600030101010101" pitchFamily="2" charset="-122"/>
            </a:endParaRPr>
          </a:p>
          <a:p>
            <a:r>
              <a:rPr kumimoji="0" lang="zh-CN" altLang="en-US" dirty="0">
                <a:ea typeface="宋体" panose="02010600030101010101" pitchFamily="2" charset="-122"/>
              </a:rPr>
              <a:t>换个方式理解，就是：</a:t>
            </a:r>
            <a:r>
              <a:rPr kumimoji="0" lang="en-US" altLang="zh-CN" dirty="0">
                <a:ea typeface="宋体" panose="02010600030101010101" pitchFamily="2" charset="-122"/>
              </a:rPr>
              <a:t>O3+O→2O2</a:t>
            </a:r>
            <a:r>
              <a:rPr kumimoji="0" lang="zh-CN" altLang="en-US" dirty="0">
                <a:ea typeface="宋体" panose="02010600030101010101" pitchFamily="2" charset="-122"/>
              </a:rPr>
              <a:t>，</a:t>
            </a:r>
            <a:r>
              <a:rPr kumimoji="0" lang="en-US" altLang="zh-CN" dirty="0">
                <a:ea typeface="宋体" panose="02010600030101010101" pitchFamily="2" charset="-122"/>
              </a:rPr>
              <a:t>Cl</a:t>
            </a:r>
            <a:r>
              <a:rPr kumimoji="0" lang="zh-CN" altLang="en-US" dirty="0">
                <a:ea typeface="宋体" panose="02010600030101010101" pitchFamily="2" charset="-122"/>
              </a:rPr>
              <a:t>是催化剂。</a:t>
            </a:r>
            <a:endParaRPr kumimoji="0" lang="en-US" altLang="zh-CN" dirty="0">
              <a:ea typeface="宋体" panose="02010600030101010101" pitchFamily="2" charset="-122"/>
            </a:endParaRPr>
          </a:p>
          <a:p>
            <a:r>
              <a:rPr kumimoji="0" lang="en-US" altLang="zh-CN" dirty="0">
                <a:ea typeface="宋体" panose="02010600030101010101" pitchFamily="2" charset="-122"/>
              </a:rPr>
              <a:t>Figure 55.24 How free chlorine in the atmosphere destroys ozone</a:t>
            </a:r>
          </a:p>
        </p:txBody>
      </p:sp>
    </p:spTree>
    <p:extLst>
      <p:ext uri="{BB962C8B-B14F-4D97-AF65-F5344CB8AC3E}">
        <p14:creationId xmlns:p14="http://schemas.microsoft.com/office/powerpoint/2010/main" val="118563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F20F70C-EC09-4F02-B3F8-6A200328468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682095B-D341-4EBB-8623-205F0118A26A}"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6018" name="Rectangle 2">
            <a:extLst>
              <a:ext uri="{FF2B5EF4-FFF2-40B4-BE49-F238E27FC236}">
                <a16:creationId xmlns:a16="http://schemas.microsoft.com/office/drawing/2014/main" id="{3239DDC6-F889-4D25-9BCB-4E1D9152CE79}"/>
              </a:ext>
            </a:extLst>
          </p:cNvPr>
          <p:cNvSpPr>
            <a:spLocks noGrp="1" noRot="1" noChangeAspect="1" noChangeArrowheads="1"/>
          </p:cNvSpPr>
          <p:nvPr>
            <p:ph type="sldImg"/>
          </p:nvPr>
        </p:nvSpPr>
        <p:spPr>
          <a:ln/>
        </p:spPr>
      </p:sp>
      <p:sp>
        <p:nvSpPr>
          <p:cNvPr id="726019" name="Rectangle 3">
            <a:extLst>
              <a:ext uri="{FF2B5EF4-FFF2-40B4-BE49-F238E27FC236}">
                <a16:creationId xmlns:a16="http://schemas.microsoft.com/office/drawing/2014/main" id="{A670EAB8-D72D-43B4-A878-78FE7D14FBEE}"/>
              </a:ext>
            </a:extLst>
          </p:cNvPr>
          <p:cNvSpPr>
            <a:spLocks noGrp="1" noChangeArrowheads="1"/>
          </p:cNvSpPr>
          <p:nvPr>
            <p:ph type="body" idx="1"/>
          </p:nvPr>
        </p:nvSpPr>
        <p:spPr/>
        <p:txBody>
          <a:bodyPr/>
          <a:lstStyle/>
          <a:p>
            <a:r>
              <a:rPr kumimoji="0" lang="zh-CN" altLang="en-US" dirty="0">
                <a:ea typeface="宋体" panose="02010600030101010101" pitchFamily="2" charset="-122"/>
              </a:rPr>
              <a:t>在这些基于大气数据的图像中，南极洲上空的臭氧空洞是可见的深蓝色斑块。</a:t>
            </a:r>
            <a:endParaRPr kumimoji="0" lang="en-US" altLang="zh-CN" dirty="0">
              <a:ea typeface="宋体" panose="02010600030101010101" pitchFamily="2" charset="-122"/>
            </a:endParaRPr>
          </a:p>
        </p:txBody>
      </p:sp>
    </p:spTree>
    <p:extLst>
      <p:ext uri="{BB962C8B-B14F-4D97-AF65-F5344CB8AC3E}">
        <p14:creationId xmlns:p14="http://schemas.microsoft.com/office/powerpoint/2010/main" val="2376425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E6FD0246-7159-472A-8778-033E15087E1B}"/>
              </a:ext>
            </a:extLst>
          </p:cNvPr>
          <p:cNvSpPr>
            <a:spLocks noGrp="1" noRot="1" noChangeAspect="1" noChangeArrowheads="1" noTextEdit="1"/>
          </p:cNvSpPr>
          <p:nvPr>
            <p:ph type="sldImg"/>
          </p:nvPr>
        </p:nvSpPr>
        <p:spPr>
          <a:ln/>
        </p:spPr>
      </p:sp>
      <p:sp>
        <p:nvSpPr>
          <p:cNvPr id="56323" name="备注占位符 2">
            <a:extLst>
              <a:ext uri="{FF2B5EF4-FFF2-40B4-BE49-F238E27FC236}">
                <a16:creationId xmlns:a16="http://schemas.microsoft.com/office/drawing/2014/main" id="{72EEDFB3-FB03-4915-AC8B-CE0EEA048B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黑体" panose="02010609060101010101" pitchFamily="49" charset="-122"/>
                <a:ea typeface="黑体" panose="02010609060101010101" pitchFamily="49" charset="-122"/>
              </a:rPr>
              <a:t> 自工业革命开始，全球已进入最大规模的物种灭绝时代。目前，全世界每天都有上百个物种消失。与地球史上前五次因自然灾害而导致的大灭绝所不同的是，人类在这场过早到来的第六次危机里扮演了举足轻重的角色</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因其自身的活动，而把其他物种的自然灭绝速度提高了</a:t>
            </a:r>
            <a:r>
              <a:rPr lang="en-US" altLang="zh-CN">
                <a:latin typeface="黑体" panose="02010609060101010101" pitchFamily="49" charset="-122"/>
                <a:ea typeface="黑体" panose="02010609060101010101" pitchFamily="49" charset="-122"/>
              </a:rPr>
              <a:t>100</a:t>
            </a:r>
            <a:r>
              <a:rPr lang="zh-CN" altLang="en-US">
                <a:latin typeface="黑体" panose="02010609060101010101" pitchFamily="49" charset="-122"/>
                <a:ea typeface="黑体" panose="02010609060101010101" pitchFamily="49" charset="-122"/>
              </a:rPr>
              <a:t>至</a:t>
            </a:r>
            <a:r>
              <a:rPr lang="en-US" altLang="zh-CN">
                <a:latin typeface="黑体" panose="02010609060101010101" pitchFamily="49" charset="-122"/>
                <a:ea typeface="黑体" panose="02010609060101010101" pitchFamily="49" charset="-122"/>
              </a:rPr>
              <a:t>1000</a:t>
            </a:r>
            <a:r>
              <a:rPr lang="zh-CN" altLang="en-US">
                <a:latin typeface="黑体" panose="02010609060101010101" pitchFamily="49" charset="-122"/>
                <a:ea typeface="黑体" panose="02010609060101010101" pitchFamily="49" charset="-122"/>
              </a:rPr>
              <a:t>倍。有专家警告说，这次大灭绝之后，新物种产生的难度将很大，而当地球生态系统被损害到一定程度时，必将导致人类赖以生存的体系崩溃。</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据预测，如果按现在每小时</a:t>
            </a:r>
            <a:r>
              <a:rPr lang="en-US" altLang="zh-CN">
                <a:latin typeface="黑体" panose="02010609060101010101" pitchFamily="49" charset="-122"/>
                <a:ea typeface="黑体" panose="02010609060101010101" pitchFamily="49" charset="-122"/>
              </a:rPr>
              <a:t>3</a:t>
            </a:r>
            <a:r>
              <a:rPr lang="zh-CN" altLang="en-US">
                <a:latin typeface="黑体" panose="02010609060101010101" pitchFamily="49" charset="-122"/>
                <a:ea typeface="黑体" panose="02010609060101010101" pitchFamily="49" charset="-122"/>
              </a:rPr>
              <a:t>个物种灭绝的速度，</a:t>
            </a:r>
            <a:r>
              <a:rPr lang="en-US" altLang="zh-CN">
                <a:latin typeface="黑体" panose="02010609060101010101" pitchFamily="49" charset="-122"/>
                <a:ea typeface="黑体" panose="02010609060101010101" pitchFamily="49" charset="-122"/>
              </a:rPr>
              <a:t>40</a:t>
            </a:r>
            <a:r>
              <a:rPr lang="zh-CN" altLang="en-US">
                <a:latin typeface="黑体" panose="02010609060101010101" pitchFamily="49" charset="-122"/>
                <a:ea typeface="黑体" panose="02010609060101010101" pitchFamily="49" charset="-122"/>
              </a:rPr>
              <a:t>多年后的</a:t>
            </a:r>
            <a:r>
              <a:rPr lang="en-US" altLang="zh-CN">
                <a:latin typeface="黑体" panose="02010609060101010101" pitchFamily="49" charset="-122"/>
                <a:ea typeface="黑体" panose="02010609060101010101" pitchFamily="49" charset="-122"/>
              </a:rPr>
              <a:t>2050</a:t>
            </a:r>
            <a:r>
              <a:rPr lang="zh-CN" altLang="en-US">
                <a:latin typeface="黑体" panose="02010609060101010101" pitchFamily="49" charset="-122"/>
                <a:ea typeface="黑体" panose="02010609060101010101" pitchFamily="49" charset="-122"/>
              </a:rPr>
              <a:t>年，地球上</a:t>
            </a:r>
            <a:r>
              <a:rPr lang="en-US" altLang="zh-CN">
                <a:latin typeface="黑体" panose="02010609060101010101" pitchFamily="49" charset="-122"/>
                <a:ea typeface="黑体" panose="02010609060101010101" pitchFamily="49" charset="-122"/>
              </a:rPr>
              <a:t>1/4</a:t>
            </a:r>
            <a:r>
              <a:rPr lang="zh-CN" altLang="en-US">
                <a:latin typeface="黑体" panose="02010609060101010101" pitchFamily="49" charset="-122"/>
                <a:ea typeface="黑体" panose="02010609060101010101" pitchFamily="49" charset="-122"/>
              </a:rPr>
              <a:t>到一半的物种将会灭绝或濒临灭绝。 </a:t>
            </a:r>
            <a:br>
              <a:rPr lang="zh-CN" altLang="en-US">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    文汇报报道，中国科学院动物研究所研究员、中国濒危物种科学委员会常务副主任蒋志刚介绍，自工业革命以来，地球上已有冰岛大海雀、北美旅鸽、南非斑驴、印尼巴厘虎、澳洲袋狼、直隶猕猴、高鼻羚羊、普氏野马、台湾云豹等物种不复存在。世界自然保护联盟发布的</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受威胁物种红色名录</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表明，目前，世界上还有</a:t>
            </a:r>
            <a:r>
              <a:rPr lang="en-US" altLang="zh-CN">
                <a:latin typeface="黑体" panose="02010609060101010101" pitchFamily="49" charset="-122"/>
                <a:ea typeface="黑体" panose="02010609060101010101" pitchFamily="49" charset="-122"/>
              </a:rPr>
              <a:t>1/4</a:t>
            </a:r>
            <a:r>
              <a:rPr lang="zh-CN" altLang="en-US">
                <a:latin typeface="黑体" panose="02010609060101010101" pitchFamily="49" charset="-122"/>
                <a:ea typeface="黑体" panose="02010609060101010101" pitchFamily="49" charset="-122"/>
              </a:rPr>
              <a:t>的哺乳动物、</a:t>
            </a:r>
            <a:r>
              <a:rPr lang="en-US" altLang="zh-CN">
                <a:latin typeface="黑体" panose="02010609060101010101" pitchFamily="49" charset="-122"/>
                <a:ea typeface="黑体" panose="02010609060101010101" pitchFamily="49" charset="-122"/>
              </a:rPr>
              <a:t>1,200</a:t>
            </a:r>
            <a:r>
              <a:rPr lang="zh-CN" altLang="en-US">
                <a:latin typeface="黑体" panose="02010609060101010101" pitchFamily="49" charset="-122"/>
                <a:ea typeface="黑体" panose="02010609060101010101" pitchFamily="49" charset="-122"/>
              </a:rPr>
              <a:t>多种鸟类以及</a:t>
            </a:r>
            <a:r>
              <a:rPr lang="en-US" altLang="zh-CN">
                <a:latin typeface="黑体" panose="02010609060101010101" pitchFamily="49" charset="-122"/>
                <a:ea typeface="黑体" panose="02010609060101010101" pitchFamily="49" charset="-122"/>
              </a:rPr>
              <a:t>3</a:t>
            </a:r>
            <a:r>
              <a:rPr lang="zh-CN" altLang="en-US">
                <a:latin typeface="黑体" panose="02010609060101010101" pitchFamily="49" charset="-122"/>
                <a:ea typeface="黑体" panose="02010609060101010101" pitchFamily="49" charset="-122"/>
              </a:rPr>
              <a:t>万多种植物面临灭绝的危险。而如果没有人类的干扰，在过去的</a:t>
            </a: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亿年中，平均大约每</a:t>
            </a:r>
            <a:r>
              <a:rPr lang="en-US" altLang="zh-CN">
                <a:latin typeface="黑体" panose="02010609060101010101" pitchFamily="49" charset="-122"/>
                <a:ea typeface="黑体" panose="02010609060101010101" pitchFamily="49" charset="-122"/>
              </a:rPr>
              <a:t>100</a:t>
            </a:r>
            <a:r>
              <a:rPr lang="zh-CN" altLang="en-US">
                <a:latin typeface="黑体" panose="02010609060101010101" pitchFamily="49" charset="-122"/>
                <a:ea typeface="黑体" panose="02010609060101010101" pitchFamily="49" charset="-122"/>
              </a:rPr>
              <a:t>年才有</a:t>
            </a:r>
            <a:r>
              <a:rPr lang="en-US" altLang="zh-CN">
                <a:latin typeface="黑体" panose="02010609060101010101" pitchFamily="49" charset="-122"/>
                <a:ea typeface="黑体" panose="02010609060101010101" pitchFamily="49" charset="-122"/>
              </a:rPr>
              <a:t>90</a:t>
            </a:r>
            <a:r>
              <a:rPr lang="zh-CN" altLang="en-US">
                <a:latin typeface="黑体" panose="02010609060101010101" pitchFamily="49" charset="-122"/>
                <a:ea typeface="黑体" panose="02010609060101010101" pitchFamily="49" charset="-122"/>
              </a:rPr>
              <a:t>种脊椎动物灭绝，平均每</a:t>
            </a:r>
            <a:r>
              <a:rPr lang="en-US" altLang="zh-CN">
                <a:latin typeface="黑体" panose="02010609060101010101" pitchFamily="49" charset="-122"/>
                <a:ea typeface="黑体" panose="02010609060101010101" pitchFamily="49" charset="-122"/>
              </a:rPr>
              <a:t>27</a:t>
            </a:r>
            <a:r>
              <a:rPr lang="zh-CN" altLang="en-US">
                <a:latin typeface="黑体" panose="02010609060101010101" pitchFamily="49" charset="-122"/>
                <a:ea typeface="黑体" panose="02010609060101010101" pitchFamily="49" charset="-122"/>
              </a:rPr>
              <a:t>年有一个高等植物灭绝。正是因为人类的干扰，使鸟类和哺乳类动物灭绝的速度提高了</a:t>
            </a:r>
            <a:r>
              <a:rPr lang="en-US" altLang="zh-CN">
                <a:latin typeface="黑体" panose="02010609060101010101" pitchFamily="49" charset="-122"/>
                <a:ea typeface="黑体" panose="02010609060101010101" pitchFamily="49" charset="-122"/>
              </a:rPr>
              <a:t>100</a:t>
            </a:r>
            <a:r>
              <a:rPr lang="zh-CN" altLang="en-US">
                <a:latin typeface="黑体" panose="02010609060101010101" pitchFamily="49" charset="-122"/>
                <a:ea typeface="黑体" panose="02010609060101010101" pitchFamily="49" charset="-122"/>
              </a:rPr>
              <a:t>倍到 </a:t>
            </a:r>
            <a:r>
              <a:rPr lang="en-US" altLang="zh-CN">
                <a:latin typeface="黑体" panose="02010609060101010101" pitchFamily="49" charset="-122"/>
                <a:ea typeface="黑体" panose="02010609060101010101" pitchFamily="49" charset="-122"/>
              </a:rPr>
              <a:t>1000</a:t>
            </a:r>
            <a:r>
              <a:rPr lang="zh-CN" altLang="en-US">
                <a:latin typeface="黑体" panose="02010609060101010101" pitchFamily="49" charset="-122"/>
                <a:ea typeface="黑体" panose="02010609060101010101" pitchFamily="49" charset="-122"/>
              </a:rPr>
              <a:t>倍。 </a:t>
            </a:r>
            <a:endParaRPr lang="zh-CN" altLang="en-US">
              <a:latin typeface="Arial" panose="020B0604020202020204" pitchFamily="34" charset="0"/>
            </a:endParaRPr>
          </a:p>
        </p:txBody>
      </p:sp>
      <p:sp>
        <p:nvSpPr>
          <p:cNvPr id="56324" name="灯片编号占位符 3">
            <a:extLst>
              <a:ext uri="{FF2B5EF4-FFF2-40B4-BE49-F238E27FC236}">
                <a16:creationId xmlns:a16="http://schemas.microsoft.com/office/drawing/2014/main" id="{36A564BD-46E5-406D-906A-ED1D77A6C3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7F688E-EB78-4461-8B1D-66D5650F6FE5}"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863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苔原是矮小的灌木、多年生禾草、地衣、苔藓则占据了优势</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B8ABC-43BF-4A10-84F7-EE3B062138D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8906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5D0DEA10-6CAB-4347-A6B3-A2F3428D6D76}"/>
              </a:ext>
            </a:extLst>
          </p:cNvPr>
          <p:cNvSpPr>
            <a:spLocks noGrp="1" noRot="1" noChangeAspect="1" noChangeArrowheads="1" noTextEdit="1"/>
          </p:cNvSpPr>
          <p:nvPr>
            <p:ph type="sldImg"/>
          </p:nvPr>
        </p:nvSpPr>
        <p:spPr>
          <a:ln/>
        </p:spPr>
      </p:sp>
      <p:sp>
        <p:nvSpPr>
          <p:cNvPr id="18435" name="备注占位符 2">
            <a:extLst>
              <a:ext uri="{FF2B5EF4-FFF2-40B4-BE49-F238E27FC236}">
                <a16:creationId xmlns:a16="http://schemas.microsoft.com/office/drawing/2014/main" id="{6C4C1965-0CFA-4A95-92D4-2721C6F3D7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叶形为针状，针叶表面附有角质层，能防水分蒸发。所以，是耐旱的树种。 阔叶植物种类很多，叶形扁平，有各种形状。叶表面具有油脂层，耐旱能力远不及针叶植物</a:t>
            </a:r>
            <a:endParaRPr lang="en-US" altLang="zh-CN" dirty="0"/>
          </a:p>
          <a:p>
            <a:r>
              <a:rPr lang="zh-CN" altLang="en-US" dirty="0"/>
              <a:t>生态环境的区别：针叶植物北方或干旱地区较多；阔叶植物南方或潮湿地区较多。</a:t>
            </a:r>
          </a:p>
        </p:txBody>
      </p:sp>
      <p:sp>
        <p:nvSpPr>
          <p:cNvPr id="18436" name="灯片编号占位符 3">
            <a:extLst>
              <a:ext uri="{FF2B5EF4-FFF2-40B4-BE49-F238E27FC236}">
                <a16:creationId xmlns:a16="http://schemas.microsoft.com/office/drawing/2014/main" id="{1D816A54-E837-4C92-9172-CEF7F24EF3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FA99D7-C7D0-4DE2-9CB8-B646FF0926D5}" type="slidenum">
              <a:rPr lang="zh-CN" altLang="en-US"/>
              <a:pPr>
                <a:spcBef>
                  <a:spcPct val="0"/>
                </a:spcBef>
              </a:pPr>
              <a:t>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08B812F4-5CB8-44FF-9DD5-BF643A473E3A}"/>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56A9A2EB-32BB-4E92-9191-3FA027578E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草原和林地在演替里会讲</a:t>
            </a:r>
            <a:endParaRPr lang="en-US" altLang="zh-CN" dirty="0"/>
          </a:p>
          <a:p>
            <a:r>
              <a:rPr lang="zh-CN" altLang="en-US" dirty="0"/>
              <a:t>远离大陆的岛屿（生态入侵）</a:t>
            </a:r>
            <a:endParaRPr lang="en-US" altLang="zh-CN" dirty="0"/>
          </a:p>
          <a:p>
            <a:r>
              <a:rPr lang="zh-CN" altLang="en-US" dirty="0"/>
              <a:t>丰富度高的是：山地，林地，大陆附近的岛屿，过渡地带</a:t>
            </a:r>
          </a:p>
        </p:txBody>
      </p:sp>
      <p:sp>
        <p:nvSpPr>
          <p:cNvPr id="21508" name="灯片编号占位符 3">
            <a:extLst>
              <a:ext uri="{FF2B5EF4-FFF2-40B4-BE49-F238E27FC236}">
                <a16:creationId xmlns:a16="http://schemas.microsoft.com/office/drawing/2014/main" id="{9FBDC512-873B-4044-9CFE-D18E92EBE0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A5C86E1-1F30-4B20-8D6B-A2A4E806DF8E}" type="slidenum">
              <a:rPr lang="zh-CN" altLang="en-US"/>
              <a:pPr>
                <a:spcBef>
                  <a:spcPct val="0"/>
                </a:spcBef>
              </a:pPr>
              <a:t>11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高斯做的实验，用枯草杆菌做饲料，大草履虫适应性差，将两种草履虫混合培养在基本恒定的环境下，第</a:t>
            </a:r>
            <a:r>
              <a:rPr lang="en-US" altLang="zh-CN" dirty="0"/>
              <a:t>1~6</a:t>
            </a:r>
            <a:r>
              <a:rPr lang="zh-CN" altLang="en-US" dirty="0"/>
              <a:t>天的种群数量动态是稳定增长；第</a:t>
            </a:r>
            <a:r>
              <a:rPr lang="en-US" altLang="zh-CN" dirty="0"/>
              <a:t>7~13</a:t>
            </a:r>
            <a:r>
              <a:rPr lang="zh-CN" altLang="en-US" dirty="0"/>
              <a:t>天时，双小核草履虫种群数量迅速增长，大草履虫个体逐渐死亡，种群数量逐渐减小；第</a:t>
            </a:r>
            <a:r>
              <a:rPr lang="en-US" altLang="zh-CN" dirty="0"/>
              <a:t>16</a:t>
            </a:r>
            <a:r>
              <a:rPr lang="zh-CN" altLang="en-US" dirty="0"/>
              <a:t>天时双小核草履虫种群数量达到稳定状态，大草履虫全部死亡。</a:t>
            </a:r>
          </a:p>
          <a:p>
            <a:r>
              <a:rPr lang="zh-CN" altLang="en-US" dirty="0"/>
              <a:t>两种草履虫的种间关系是竞争</a:t>
            </a:r>
          </a:p>
          <a:p>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13</a:t>
            </a:fld>
            <a:endParaRPr lang="en-US" altLang="zh-CN"/>
          </a:p>
        </p:txBody>
      </p:sp>
    </p:spTree>
    <p:extLst>
      <p:ext uri="{BB962C8B-B14F-4D97-AF65-F5344CB8AC3E}">
        <p14:creationId xmlns:p14="http://schemas.microsoft.com/office/powerpoint/2010/main" val="165989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黑体" panose="02010609060101010101" pitchFamily="49" charset="-122"/>
                <a:ea typeface="黑体" panose="02010609060101010101" pitchFamily="49" charset="-122"/>
              </a:rPr>
              <a:t>雪兔和猞猁</a:t>
            </a:r>
            <a:r>
              <a:rPr lang="zh-CN" altLang="en-US" sz="1200" b="1" dirty="0">
                <a:solidFill>
                  <a:srgbClr val="FF0000"/>
                </a:solidFill>
                <a:latin typeface="黑体" panose="02010609060101010101" pitchFamily="49" charset="-122"/>
                <a:ea typeface="黑体" panose="02010609060101010101" pitchFamily="49" charset="-122"/>
              </a:rPr>
              <a:t>相互制约</a:t>
            </a:r>
            <a:r>
              <a:rPr lang="zh-CN" altLang="en-US" sz="1200" b="1" dirty="0">
                <a:latin typeface="黑体" panose="02010609060101010101" pitchFamily="49" charset="-122"/>
                <a:ea typeface="黑体" panose="02010609060101010101" pitchFamily="49" charset="-122"/>
              </a:rPr>
              <a:t>，它们的种群数量保持在一定范围内波动。</a:t>
            </a:r>
          </a:p>
          <a:p>
            <a:endParaRPr lang="zh-CN" altLang="en-US" dirty="0"/>
          </a:p>
        </p:txBody>
      </p:sp>
      <p:sp>
        <p:nvSpPr>
          <p:cNvPr id="4" name="灯片编号占位符 3"/>
          <p:cNvSpPr>
            <a:spLocks noGrp="1"/>
          </p:cNvSpPr>
          <p:nvPr>
            <p:ph type="sldNum" sz="quarter" idx="5"/>
          </p:nvPr>
        </p:nvSpPr>
        <p:spPr/>
        <p:txBody>
          <a:bodyPr/>
          <a:lstStyle/>
          <a:p>
            <a:fld id="{D4938715-FDD5-4C94-96B6-ACC1BEDB21E7}" type="slidenum">
              <a:rPr lang="zh-CN" altLang="en-US" smtClean="0"/>
              <a:pPr/>
              <a:t>14</a:t>
            </a:fld>
            <a:endParaRPr lang="en-US" altLang="zh-CN"/>
          </a:p>
        </p:txBody>
      </p:sp>
    </p:spTree>
    <p:extLst>
      <p:ext uri="{BB962C8B-B14F-4D97-AF65-F5344CB8AC3E}">
        <p14:creationId xmlns:p14="http://schemas.microsoft.com/office/powerpoint/2010/main" val="312216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938715-FDD5-4C94-96B6-ACC1BEDB21E7}" type="slidenum">
              <a:rPr lang="zh-CN" altLang="en-US" smtClean="0"/>
              <a:pPr/>
              <a:t>15</a:t>
            </a:fld>
            <a:endParaRPr lang="en-US" altLang="zh-CN"/>
          </a:p>
        </p:txBody>
      </p:sp>
    </p:spTree>
    <p:extLst>
      <p:ext uri="{BB962C8B-B14F-4D97-AF65-F5344CB8AC3E}">
        <p14:creationId xmlns:p14="http://schemas.microsoft.com/office/powerpoint/2010/main" val="2567654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58386" name="Picture 18">
            <a:extLst>
              <a:ext uri="{FF2B5EF4-FFF2-40B4-BE49-F238E27FC236}">
                <a16:creationId xmlns:a16="http://schemas.microsoft.com/office/drawing/2014/main" id="{A8933E44-1D63-48AB-8231-C6B2CC827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extLst>
            <a:ext uri="{909E8E84-426E-40DD-AFC4-6F175D3DCCD1}">
              <a14:hiddenFill xmlns:a14="http://schemas.microsoft.com/office/drawing/2010/main">
                <a:solidFill>
                  <a:srgbClr val="FFFFFF"/>
                </a:solidFill>
              </a14:hiddenFill>
            </a:ext>
          </a:extLst>
        </p:spPr>
      </p:pic>
      <p:sp>
        <p:nvSpPr>
          <p:cNvPr id="58387" name="Rectangle 19">
            <a:extLst>
              <a:ext uri="{FF2B5EF4-FFF2-40B4-BE49-F238E27FC236}">
                <a16:creationId xmlns:a16="http://schemas.microsoft.com/office/drawing/2014/main" id="{FCCCCD60-3F8B-411B-BEAA-4F52FE62D2E8}"/>
              </a:ext>
            </a:extLst>
          </p:cNvPr>
          <p:cNvSpPr>
            <a:spLocks noChangeArrowheads="1"/>
          </p:cNvSpPr>
          <p:nvPr userDrawn="1"/>
        </p:nvSpPr>
        <p:spPr bwMode="auto">
          <a:xfrm>
            <a:off x="0" y="0"/>
            <a:ext cx="9140825" cy="6856413"/>
          </a:xfrm>
          <a:prstGeom prst="rect">
            <a:avLst/>
          </a:prstGeom>
          <a:solidFill>
            <a:schemeClr val="bg1">
              <a:alpha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0" lang="zh-CN" altLang="zh-CN" sz="2700">
              <a:latin typeface="Times New Roman" panose="02020603050405020304" pitchFamily="18" charset="0"/>
            </a:endParaRPr>
          </a:p>
        </p:txBody>
      </p:sp>
      <p:sp>
        <p:nvSpPr>
          <p:cNvPr id="58388" name="Rectangle 20">
            <a:extLst>
              <a:ext uri="{FF2B5EF4-FFF2-40B4-BE49-F238E27FC236}">
                <a16:creationId xmlns:a16="http://schemas.microsoft.com/office/drawing/2014/main" id="{A2D1E638-AB50-4C41-AFE1-2D4ADF6D502D}"/>
              </a:ext>
            </a:extLst>
          </p:cNvPr>
          <p:cNvSpPr>
            <a:spLocks noChangeArrowheads="1"/>
          </p:cNvSpPr>
          <p:nvPr userDrawn="1"/>
        </p:nvSpPr>
        <p:spPr bwMode="auto">
          <a:xfrm>
            <a:off x="0" y="6019800"/>
            <a:ext cx="9144000" cy="864000"/>
          </a:xfrm>
          <a:prstGeom prst="rect">
            <a:avLst/>
          </a:prstGeom>
          <a:solidFill>
            <a:srgbClr val="584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Rectangle 21">
            <a:extLst>
              <a:ext uri="{FF2B5EF4-FFF2-40B4-BE49-F238E27FC236}">
                <a16:creationId xmlns:a16="http://schemas.microsoft.com/office/drawing/2014/main" id="{B65601B1-535E-4D11-BA4F-15B6917D0AAD}"/>
              </a:ext>
            </a:extLst>
          </p:cNvPr>
          <p:cNvSpPr>
            <a:spLocks noChangeArrowheads="1"/>
          </p:cNvSpPr>
          <p:nvPr userDrawn="1"/>
        </p:nvSpPr>
        <p:spPr bwMode="auto">
          <a:xfrm>
            <a:off x="0" y="0"/>
            <a:ext cx="9144000" cy="1524000"/>
          </a:xfrm>
          <a:prstGeom prst="rect">
            <a:avLst/>
          </a:prstGeom>
          <a:solidFill>
            <a:srgbClr val="57B2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8393" name="Rectangle 25">
            <a:extLst>
              <a:ext uri="{FF2B5EF4-FFF2-40B4-BE49-F238E27FC236}">
                <a16:creationId xmlns:a16="http://schemas.microsoft.com/office/drawing/2014/main" id="{599287BF-5FB2-41C9-990F-1AD4F9E0FA88}"/>
              </a:ext>
            </a:extLst>
          </p:cNvPr>
          <p:cNvSpPr>
            <a:spLocks noGrp="1" noChangeArrowheads="1"/>
          </p:cNvSpPr>
          <p:nvPr>
            <p:ph type="subTitle" idx="1"/>
          </p:nvPr>
        </p:nvSpPr>
        <p:spPr>
          <a:xfrm>
            <a:off x="238125" y="1531938"/>
            <a:ext cx="8677275" cy="1785104"/>
          </a:xfrm>
        </p:spPr>
        <p:txBody>
          <a:bodyPr/>
          <a:lstStyle>
            <a:lvl1pPr marL="0" indent="0">
              <a:buFontTx/>
              <a:buNone/>
              <a:defRPr sz="5500">
                <a:solidFill>
                  <a:srgbClr val="990066"/>
                </a:solidFill>
                <a:latin typeface="微软雅黑" panose="020B0503020204020204" pitchFamily="34" charset="-122"/>
                <a:ea typeface="微软雅黑" panose="020B0503020204020204" pitchFamily="34" charset="-122"/>
              </a:defRPr>
            </a:lvl1pPr>
          </a:lstStyle>
          <a:p>
            <a:pPr lvl="0"/>
            <a:r>
              <a:rPr lang="en-US" altLang="zh-CN" noProof="0" dirty="0"/>
              <a:t>Click to edit Master subtitle style</a:t>
            </a:r>
          </a:p>
        </p:txBody>
      </p:sp>
      <p:sp>
        <p:nvSpPr>
          <p:cNvPr id="58394" name="Rectangle 26">
            <a:extLst>
              <a:ext uri="{FF2B5EF4-FFF2-40B4-BE49-F238E27FC236}">
                <a16:creationId xmlns:a16="http://schemas.microsoft.com/office/drawing/2014/main" id="{279E4CD5-EFE2-4F0C-9820-5F7C1C056A00}"/>
              </a:ext>
            </a:extLst>
          </p:cNvPr>
          <p:cNvSpPr>
            <a:spLocks noGrp="1" noChangeArrowheads="1"/>
          </p:cNvSpPr>
          <p:nvPr>
            <p:ph type="ctrTitle"/>
          </p:nvPr>
        </p:nvSpPr>
        <p:spPr>
          <a:xfrm>
            <a:off x="206375" y="-148499"/>
            <a:ext cx="8709025" cy="1754326"/>
          </a:xfrm>
          <a:effectLst>
            <a:outerShdw dist="35921" dir="2700000" algn="ctr" rotWithShape="0">
              <a:srgbClr val="808080"/>
            </a:outerShdw>
          </a:effectLst>
          <a:extLst>
            <a:ext uri="{909E8E84-426E-40DD-AFC4-6F175D3DCCD1}">
              <a14:hiddenFill xmlns:a14="http://schemas.microsoft.com/office/drawing/2010/main">
                <a:solidFill>
                  <a:schemeClr val="tx1"/>
                </a:solidFill>
              </a14:hiddenFill>
            </a:ext>
          </a:extLst>
        </p:spPr>
        <p:txBody>
          <a:bodyPr anchor="ctr"/>
          <a:lstStyle>
            <a:lvl1pPr marL="0" indent="55563">
              <a:defRPr sz="6000">
                <a:solidFill>
                  <a:schemeClr val="bg1"/>
                </a:solidFill>
                <a:latin typeface="微软雅黑" panose="020B0503020204020204" pitchFamily="34" charset="-122"/>
                <a:ea typeface="微软雅黑" panose="020B0503020204020204" pitchFamily="34" charset="-122"/>
              </a:defRPr>
            </a:lvl1pPr>
          </a:lstStyle>
          <a:p>
            <a:pPr lvl="0"/>
            <a:r>
              <a:rPr lang="en-US" altLang="zh-CN" noProof="0" dirty="0"/>
              <a:t>Click to edit Master title style</a:t>
            </a:r>
          </a:p>
        </p:txBody>
      </p:sp>
    </p:spTree>
    <p:extLst>
      <p:ext uri="{BB962C8B-B14F-4D97-AF65-F5344CB8AC3E}">
        <p14:creationId xmlns:p14="http://schemas.microsoft.com/office/powerpoint/2010/main" val="89485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4B22D-BB84-405B-B220-361EF8DFD6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F2F076-4746-4E83-A3C8-DFD81577FC24}"/>
              </a:ext>
            </a:extLst>
          </p:cNvPr>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3F519BF9-1280-4573-A672-6B3CB0AB7D8B}"/>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17149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855F0E-333E-4505-90C7-A8085895E3A8}"/>
              </a:ext>
            </a:extLst>
          </p:cNvPr>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46CDBF-8E49-4F0B-A868-5DF83AECBE04}"/>
              </a:ext>
            </a:extLst>
          </p:cNvPr>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62BF9B8D-0917-49C6-A5F8-4D24CBA4C2A4}"/>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78719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280133A-AF04-4165-A0E4-467A12E756B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2463386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167848E9-ED7A-4FAB-B748-C5C724E74AFA}"/>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132127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58386" name="Picture 18">
            <a:extLst>
              <a:ext uri="{FF2B5EF4-FFF2-40B4-BE49-F238E27FC236}">
                <a16:creationId xmlns:a16="http://schemas.microsoft.com/office/drawing/2014/main" id="{A8933E44-1D63-48AB-8231-C6B2CC827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extLst>
            <a:ext uri="{909E8E84-426E-40DD-AFC4-6F175D3DCCD1}">
              <a14:hiddenFill xmlns:a14="http://schemas.microsoft.com/office/drawing/2010/main">
                <a:solidFill>
                  <a:srgbClr val="FFFFFF"/>
                </a:solidFill>
              </a14:hiddenFill>
            </a:ext>
          </a:extLst>
        </p:spPr>
      </p:pic>
      <p:sp>
        <p:nvSpPr>
          <p:cNvPr id="58387" name="Rectangle 19">
            <a:extLst>
              <a:ext uri="{FF2B5EF4-FFF2-40B4-BE49-F238E27FC236}">
                <a16:creationId xmlns:a16="http://schemas.microsoft.com/office/drawing/2014/main" id="{FCCCCD60-3F8B-411B-BEAA-4F52FE62D2E8}"/>
              </a:ext>
            </a:extLst>
          </p:cNvPr>
          <p:cNvSpPr>
            <a:spLocks noChangeArrowheads="1"/>
          </p:cNvSpPr>
          <p:nvPr userDrawn="1"/>
        </p:nvSpPr>
        <p:spPr bwMode="auto">
          <a:xfrm>
            <a:off x="0" y="0"/>
            <a:ext cx="9140825" cy="6856413"/>
          </a:xfrm>
          <a:prstGeom prst="rect">
            <a:avLst/>
          </a:prstGeom>
          <a:solidFill>
            <a:schemeClr val="bg1">
              <a:alpha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0" lang="zh-CN" altLang="zh-CN" sz="2700">
              <a:latin typeface="Times New Roman" panose="02020603050405020304" pitchFamily="18" charset="0"/>
            </a:endParaRPr>
          </a:p>
        </p:txBody>
      </p:sp>
      <p:sp>
        <p:nvSpPr>
          <p:cNvPr id="58388" name="Rectangle 20">
            <a:extLst>
              <a:ext uri="{FF2B5EF4-FFF2-40B4-BE49-F238E27FC236}">
                <a16:creationId xmlns:a16="http://schemas.microsoft.com/office/drawing/2014/main" id="{A2D1E638-AB50-4C41-AFE1-2D4ADF6D502D}"/>
              </a:ext>
            </a:extLst>
          </p:cNvPr>
          <p:cNvSpPr>
            <a:spLocks noChangeArrowheads="1"/>
          </p:cNvSpPr>
          <p:nvPr userDrawn="1"/>
        </p:nvSpPr>
        <p:spPr bwMode="auto">
          <a:xfrm>
            <a:off x="0" y="6019800"/>
            <a:ext cx="9144000" cy="864000"/>
          </a:xfrm>
          <a:prstGeom prst="rect">
            <a:avLst/>
          </a:prstGeom>
          <a:solidFill>
            <a:srgbClr val="584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Rectangle 21">
            <a:extLst>
              <a:ext uri="{FF2B5EF4-FFF2-40B4-BE49-F238E27FC236}">
                <a16:creationId xmlns:a16="http://schemas.microsoft.com/office/drawing/2014/main" id="{B65601B1-535E-4D11-BA4F-15B6917D0AAD}"/>
              </a:ext>
            </a:extLst>
          </p:cNvPr>
          <p:cNvSpPr>
            <a:spLocks noChangeArrowheads="1"/>
          </p:cNvSpPr>
          <p:nvPr userDrawn="1"/>
        </p:nvSpPr>
        <p:spPr bwMode="auto">
          <a:xfrm>
            <a:off x="0" y="0"/>
            <a:ext cx="9144000" cy="1524000"/>
          </a:xfrm>
          <a:prstGeom prst="rect">
            <a:avLst/>
          </a:prstGeom>
          <a:solidFill>
            <a:srgbClr val="57B29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8393" name="Rectangle 25">
            <a:extLst>
              <a:ext uri="{FF2B5EF4-FFF2-40B4-BE49-F238E27FC236}">
                <a16:creationId xmlns:a16="http://schemas.microsoft.com/office/drawing/2014/main" id="{599287BF-5FB2-41C9-990F-1AD4F9E0FA88}"/>
              </a:ext>
            </a:extLst>
          </p:cNvPr>
          <p:cNvSpPr>
            <a:spLocks noGrp="1" noChangeArrowheads="1"/>
          </p:cNvSpPr>
          <p:nvPr>
            <p:ph type="subTitle" idx="1"/>
          </p:nvPr>
        </p:nvSpPr>
        <p:spPr>
          <a:xfrm>
            <a:off x="238125" y="1531938"/>
            <a:ext cx="8677275" cy="1785104"/>
          </a:xfrm>
        </p:spPr>
        <p:txBody>
          <a:bodyPr/>
          <a:lstStyle>
            <a:lvl1pPr marL="0" indent="0">
              <a:buFontTx/>
              <a:buNone/>
              <a:defRPr sz="5500">
                <a:solidFill>
                  <a:srgbClr val="990066"/>
                </a:solidFill>
                <a:latin typeface="微软雅黑" panose="020B0503020204020204" pitchFamily="34" charset="-122"/>
                <a:ea typeface="微软雅黑" panose="020B0503020204020204" pitchFamily="34" charset="-122"/>
              </a:defRPr>
            </a:lvl1pPr>
          </a:lstStyle>
          <a:p>
            <a:pPr lvl="0"/>
            <a:r>
              <a:rPr lang="en-US" altLang="zh-CN" noProof="0" dirty="0"/>
              <a:t>Click to edit Master subtitle style</a:t>
            </a:r>
          </a:p>
        </p:txBody>
      </p:sp>
      <p:sp>
        <p:nvSpPr>
          <p:cNvPr id="58394" name="Rectangle 26">
            <a:extLst>
              <a:ext uri="{FF2B5EF4-FFF2-40B4-BE49-F238E27FC236}">
                <a16:creationId xmlns:a16="http://schemas.microsoft.com/office/drawing/2014/main" id="{279E4CD5-EFE2-4F0C-9820-5F7C1C056A00}"/>
              </a:ext>
            </a:extLst>
          </p:cNvPr>
          <p:cNvSpPr>
            <a:spLocks noGrp="1" noChangeArrowheads="1"/>
          </p:cNvSpPr>
          <p:nvPr>
            <p:ph type="ctrTitle"/>
          </p:nvPr>
        </p:nvSpPr>
        <p:spPr>
          <a:xfrm>
            <a:off x="206375" y="-148499"/>
            <a:ext cx="8709025" cy="1754326"/>
          </a:xfrm>
          <a:effectLst>
            <a:outerShdw dist="35921" dir="2700000" algn="ctr" rotWithShape="0">
              <a:srgbClr val="808080"/>
            </a:outerShdw>
          </a:effectLst>
          <a:extLst>
            <a:ext uri="{909E8E84-426E-40DD-AFC4-6F175D3DCCD1}">
              <a14:hiddenFill xmlns:a14="http://schemas.microsoft.com/office/drawing/2010/main">
                <a:solidFill>
                  <a:schemeClr val="tx1"/>
                </a:solidFill>
              </a14:hiddenFill>
            </a:ext>
          </a:extLst>
        </p:spPr>
        <p:txBody>
          <a:bodyPr anchor="ctr"/>
          <a:lstStyle>
            <a:lvl1pPr marL="0" indent="55563">
              <a:defRPr sz="6000">
                <a:solidFill>
                  <a:schemeClr val="bg1"/>
                </a:solidFill>
                <a:latin typeface="微软雅黑" panose="020B0503020204020204" pitchFamily="34" charset="-122"/>
                <a:ea typeface="微软雅黑" panose="020B0503020204020204" pitchFamily="34" charset="-122"/>
              </a:defRPr>
            </a:lvl1pPr>
          </a:lstStyle>
          <a:p>
            <a:pPr lvl="0"/>
            <a:r>
              <a:rPr lang="en-US" altLang="zh-CN" noProof="0" dirty="0"/>
              <a:t>Click to edit Master title style</a:t>
            </a:r>
          </a:p>
        </p:txBody>
      </p:sp>
    </p:spTree>
    <p:extLst>
      <p:ext uri="{BB962C8B-B14F-4D97-AF65-F5344CB8AC3E}">
        <p14:creationId xmlns:p14="http://schemas.microsoft.com/office/powerpoint/2010/main" val="1841335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1D98C-637A-42DB-939A-7DBC8AFA2881}"/>
              </a:ext>
            </a:extLst>
          </p:cNvPr>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BE1AF19-A3A8-4BD8-9047-2769950A546A}"/>
              </a:ext>
            </a:extLst>
          </p:cNvPr>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801C2626-ADE4-41F7-8EAF-B01E230443D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243363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C7A0B-2A8A-4DAA-BFBD-CE861020B02D}"/>
              </a:ext>
            </a:extLst>
          </p:cNvPr>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088FFE-A47E-423C-85C2-3E63DD192EF6}"/>
              </a:ext>
            </a:extLst>
          </p:cNvPr>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D65324D6-9E75-4318-925F-7B4AF43A21C5}"/>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654440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3CA9-F0DF-4DF0-8D22-41DCE38166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B8CCDE-4220-4FBD-9DA1-E0ACCD25C8C9}"/>
              </a:ext>
            </a:extLst>
          </p:cNvPr>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6BE598-2472-4E4E-8814-67936B5F3C40}"/>
              </a:ext>
            </a:extLst>
          </p:cNvPr>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2B942DB3-B8DE-405C-9C21-F063BBD304D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187094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0557-CE9A-4FEA-8B49-423F200C4826}"/>
              </a:ext>
            </a:extLst>
          </p:cNvPr>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8EC39-EC24-41CA-AE20-6C7FA02E9579}"/>
              </a:ext>
            </a:extLst>
          </p:cNvPr>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A66BFE-2766-423D-8EF9-A00681345ADA}"/>
              </a:ext>
            </a:extLst>
          </p:cNvPr>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788692-56EB-4017-BED7-E8EAFEF5B6C8}"/>
              </a:ext>
            </a:extLst>
          </p:cNvPr>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3755E2-4AEC-4B16-A72D-CD3D5A92CDDF}"/>
              </a:ext>
            </a:extLst>
          </p:cNvPr>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6">
            <a:extLst>
              <a:ext uri="{FF2B5EF4-FFF2-40B4-BE49-F238E27FC236}">
                <a16:creationId xmlns:a16="http://schemas.microsoft.com/office/drawing/2014/main" id="{7E2F0AAA-DBD5-4FE2-96A8-DC007A3B7DAC}"/>
              </a:ext>
            </a:extLst>
          </p:cNvPr>
          <p:cNvSpPr>
            <a:spLocks noGrp="1" noChangeArrowheads="1"/>
          </p:cNvSpPr>
          <p:nvPr>
            <p:ph type="sldNum" sz="quarter" idx="10"/>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090931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1CE70-6CB5-4AD9-8F19-5E80D892E0DF}"/>
              </a:ext>
            </a:extLst>
          </p:cNvPr>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D50B836D-1338-40E3-B37E-494EEFF29112}"/>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85997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1D98C-637A-42DB-939A-7DBC8AFA2881}"/>
              </a:ext>
            </a:extLst>
          </p:cNvPr>
          <p:cNvSpPr>
            <a:spLocks noGrp="1"/>
          </p:cNvSpPr>
          <p:nvPr>
            <p:ph type="title"/>
          </p:nvPr>
        </p:nvSpPr>
        <p:spPr>
          <a:xfrm>
            <a:off x="304800" y="188640"/>
            <a:ext cx="8534400" cy="646331"/>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BE1AF19-A3A8-4BD8-9047-2769950A546A}"/>
              </a:ext>
            </a:extLst>
          </p:cNvPr>
          <p:cNvSpPr>
            <a:spLocks noGrp="1"/>
          </p:cNvSpPr>
          <p:nvPr>
            <p:ph idx="1"/>
          </p:nvPr>
        </p:nvSpPr>
        <p:spPr/>
        <p:txBody>
          <a:bodyPr/>
          <a:lstStyle>
            <a:lvl1pPr>
              <a:defRPr sz="32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Rectangle 6">
            <a:extLst>
              <a:ext uri="{FF2B5EF4-FFF2-40B4-BE49-F238E27FC236}">
                <a16:creationId xmlns:a16="http://schemas.microsoft.com/office/drawing/2014/main" id="{801C2626-ADE4-41F7-8EAF-B01E230443D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5560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C767BBF-F5F0-4150-B9B7-EE8311F265E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91016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7DECE-B408-43BB-BCEC-2152D8E4D67A}"/>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F30327-B4FA-4DD3-B920-31A3D78F9D40}"/>
              </a:ext>
            </a:extLst>
          </p:cNvPr>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AE292E-B9D7-48E3-80DF-B21CC32A9C43}"/>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C2BBE5C-DCD4-41F5-9D1B-3F0E8FE8C03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811940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C2703-69D2-4845-BA81-81A33FFDB726}"/>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382078-BE48-44C2-8EDA-BDE1E419508B}"/>
              </a:ext>
            </a:extLst>
          </p:cNvPr>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D45C89-E11A-456B-96EF-5F10DC8B7380}"/>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8AD40E4-6B09-4987-98DB-06B76D421DC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806471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4B22D-BB84-405B-B220-361EF8DFD6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F2F076-4746-4E83-A3C8-DFD81577FC24}"/>
              </a:ext>
            </a:extLst>
          </p:cNvPr>
          <p:cNvSpPr>
            <a:spLocks noGrp="1"/>
          </p:cNvSpPr>
          <p:nvPr>
            <p:ph type="body" orient="vert" idx="1"/>
          </p:nvPr>
        </p:nvSpPr>
        <p:spPr>
          <a:xfrm>
            <a:off x="4881193" y="1219200"/>
            <a:ext cx="3958007" cy="3460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3F519BF9-1280-4573-A672-6B3CB0AB7D8B}"/>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19791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855F0E-333E-4505-90C7-A8085895E3A8}"/>
              </a:ext>
            </a:extLst>
          </p:cNvPr>
          <p:cNvSpPr>
            <a:spLocks noGrp="1"/>
          </p:cNvSpPr>
          <p:nvPr>
            <p:ph type="title" orient="vert"/>
          </p:nvPr>
        </p:nvSpPr>
        <p:spPr>
          <a:xfrm>
            <a:off x="7546538" y="76200"/>
            <a:ext cx="1292662" cy="46037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46CDBF-8E49-4F0B-A868-5DF83AECBE04}"/>
              </a:ext>
            </a:extLst>
          </p:cNvPr>
          <p:cNvSpPr>
            <a:spLocks noGrp="1"/>
          </p:cNvSpPr>
          <p:nvPr>
            <p:ph type="body" orient="vert" idx="1"/>
          </p:nvPr>
        </p:nvSpPr>
        <p:spPr>
          <a:xfrm>
            <a:off x="2595193" y="76200"/>
            <a:ext cx="3958007" cy="4603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6">
            <a:extLst>
              <a:ext uri="{FF2B5EF4-FFF2-40B4-BE49-F238E27FC236}">
                <a16:creationId xmlns:a16="http://schemas.microsoft.com/office/drawing/2014/main" id="{62BF9B8D-0917-49C6-A5F8-4D24CBA4C2A4}"/>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968564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280133A-AF04-4165-A0E4-467A12E756BE}"/>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3902728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167848E9-ED7A-4FAB-B748-C5C724E74AFA}"/>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7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sz="900"/>
          </a:p>
        </p:txBody>
      </p:sp>
    </p:spTree>
    <p:extLst>
      <p:ext uri="{BB962C8B-B14F-4D97-AF65-F5344CB8AC3E}">
        <p14:creationId xmlns:p14="http://schemas.microsoft.com/office/powerpoint/2010/main" val="2038300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6EA9C4B-E2B6-4E88-A5D0-24892EE5D17C}"/>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A1A320CB-0BDB-45AD-901E-1348B6E356BF}"/>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17CDF678-448F-4994-AE38-829EFDE162F5}"/>
              </a:ext>
            </a:extLst>
          </p:cNvPr>
          <p:cNvSpPr>
            <a:spLocks noGrp="1"/>
          </p:cNvSpPr>
          <p:nvPr>
            <p:ph type="sldNum" sz="quarter" idx="12"/>
          </p:nvPr>
        </p:nvSpPr>
        <p:spPr/>
        <p:txBody>
          <a:bodyPr/>
          <a:lstStyle>
            <a:lvl1pPr>
              <a:defRPr smtClean="0"/>
            </a:lvl1pPr>
          </a:lstStyle>
          <a:p>
            <a:pPr>
              <a:defRPr/>
            </a:pPr>
            <a:fld id="{649C9BC0-5643-4E24-93A4-8C6AD7C15E8A}" type="slidenum">
              <a:rPr lang="zh-CN" altLang="en-US"/>
              <a:pPr>
                <a:defRPr/>
              </a:pPr>
              <a:t>‹#›</a:t>
            </a:fld>
            <a:endParaRPr lang="en-US" altLang="zh-CN"/>
          </a:p>
        </p:txBody>
      </p:sp>
    </p:spTree>
    <p:extLst>
      <p:ext uri="{BB962C8B-B14F-4D97-AF65-F5344CB8AC3E}">
        <p14:creationId xmlns:p14="http://schemas.microsoft.com/office/powerpoint/2010/main" val="189582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29D6BA-88AB-46DA-8ECD-ACB7A9088A4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5D11C3AB-1EE8-4CEA-9BC9-783980D77C7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88C54FB-C6FA-4975-B259-3C69C426BFC3}"/>
              </a:ext>
            </a:extLst>
          </p:cNvPr>
          <p:cNvSpPr>
            <a:spLocks noGrp="1"/>
          </p:cNvSpPr>
          <p:nvPr>
            <p:ph type="sldNum" sz="quarter" idx="12"/>
          </p:nvPr>
        </p:nvSpPr>
        <p:spPr/>
        <p:txBody>
          <a:bodyPr/>
          <a:lstStyle>
            <a:lvl1pPr>
              <a:defRPr/>
            </a:lvl1pPr>
          </a:lstStyle>
          <a:p>
            <a:pPr>
              <a:defRPr/>
            </a:pPr>
            <a:fld id="{1E007B36-345C-4E19-B02C-DFF49C59390D}" type="slidenum">
              <a:rPr lang="zh-CN" altLang="en-US"/>
              <a:pPr>
                <a:defRPr/>
              </a:pPr>
              <a:t>‹#›</a:t>
            </a:fld>
            <a:endParaRPr lang="en-US" altLang="zh-CN"/>
          </a:p>
        </p:txBody>
      </p:sp>
    </p:spTree>
    <p:extLst>
      <p:ext uri="{BB962C8B-B14F-4D97-AF65-F5344CB8AC3E}">
        <p14:creationId xmlns:p14="http://schemas.microsoft.com/office/powerpoint/2010/main" val="822396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EE5BC49-5586-46E9-A873-F6FE215FACC3}"/>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3FF9C638-BF1D-4296-9477-6600D2C54F3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A49079D-A6DA-4456-BAE0-43F5C74A9EAC}"/>
              </a:ext>
            </a:extLst>
          </p:cNvPr>
          <p:cNvSpPr>
            <a:spLocks noGrp="1"/>
          </p:cNvSpPr>
          <p:nvPr>
            <p:ph type="sldNum" sz="quarter" idx="12"/>
          </p:nvPr>
        </p:nvSpPr>
        <p:spPr/>
        <p:txBody>
          <a:bodyPr/>
          <a:lstStyle>
            <a:lvl1pPr>
              <a:defRPr/>
            </a:lvl1pPr>
          </a:lstStyle>
          <a:p>
            <a:pPr>
              <a:defRPr/>
            </a:pPr>
            <a:fld id="{F9116E6A-B364-464D-85B5-57225467317B}" type="slidenum">
              <a:rPr lang="zh-CN" altLang="en-US"/>
              <a:pPr>
                <a:defRPr/>
              </a:pPr>
              <a:t>‹#›</a:t>
            </a:fld>
            <a:endParaRPr lang="en-US" altLang="zh-CN"/>
          </a:p>
        </p:txBody>
      </p:sp>
    </p:spTree>
    <p:extLst>
      <p:ext uri="{BB962C8B-B14F-4D97-AF65-F5344CB8AC3E}">
        <p14:creationId xmlns:p14="http://schemas.microsoft.com/office/powerpoint/2010/main" val="162279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C7A0B-2A8A-4DAA-BFBD-CE861020B02D}"/>
              </a:ext>
            </a:extLst>
          </p:cNvPr>
          <p:cNvSpPr>
            <a:spLocks noGrp="1"/>
          </p:cNvSpPr>
          <p:nvPr>
            <p:ph type="title"/>
          </p:nvPr>
        </p:nvSpPr>
        <p:spPr>
          <a:xfrm>
            <a:off x="623888" y="2808150"/>
            <a:ext cx="7886700" cy="1754326"/>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088FFE-A47E-423C-85C2-3E63DD192EF6}"/>
              </a:ext>
            </a:extLst>
          </p:cNvPr>
          <p:cNvSpPr>
            <a:spLocks noGrp="1"/>
          </p:cNvSpPr>
          <p:nvPr>
            <p:ph type="body" idx="1"/>
          </p:nvPr>
        </p:nvSpPr>
        <p:spPr>
          <a:xfrm>
            <a:off x="623888" y="4589465"/>
            <a:ext cx="78867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D65324D6-9E75-4318-925F-7B4AF43A21C5}"/>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166492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DE805A8-7F86-4956-B4B7-1A7BC44643D3}"/>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FB6F7292-4C55-4B66-B6D3-5D5DCD88FCD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ABA2F96-411F-4FF9-882D-3A42DEB58F60}"/>
              </a:ext>
            </a:extLst>
          </p:cNvPr>
          <p:cNvSpPr>
            <a:spLocks noGrp="1"/>
          </p:cNvSpPr>
          <p:nvPr>
            <p:ph type="sldNum" sz="quarter" idx="12"/>
          </p:nvPr>
        </p:nvSpPr>
        <p:spPr/>
        <p:txBody>
          <a:bodyPr/>
          <a:lstStyle>
            <a:lvl1pPr>
              <a:defRPr/>
            </a:lvl1pPr>
          </a:lstStyle>
          <a:p>
            <a:pPr>
              <a:defRPr/>
            </a:pPr>
            <a:fld id="{5BDE7DA6-8B0F-471B-BC2E-6E879F96AF2D}" type="slidenum">
              <a:rPr lang="zh-CN" altLang="en-US"/>
              <a:pPr>
                <a:defRPr/>
              </a:pPr>
              <a:t>‹#›</a:t>
            </a:fld>
            <a:endParaRPr lang="en-US" altLang="zh-CN"/>
          </a:p>
        </p:txBody>
      </p:sp>
    </p:spTree>
    <p:extLst>
      <p:ext uri="{BB962C8B-B14F-4D97-AF65-F5344CB8AC3E}">
        <p14:creationId xmlns:p14="http://schemas.microsoft.com/office/powerpoint/2010/main" val="3762876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4D761CDD-142D-469F-AF93-46FB3BB78583}"/>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386C6C6A-DDC3-4A37-B5E9-B7014669B9C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875C963-CE58-46A3-9747-157C85D7873A}"/>
              </a:ext>
            </a:extLst>
          </p:cNvPr>
          <p:cNvSpPr>
            <a:spLocks noGrp="1"/>
          </p:cNvSpPr>
          <p:nvPr>
            <p:ph type="sldNum" sz="quarter" idx="12"/>
          </p:nvPr>
        </p:nvSpPr>
        <p:spPr/>
        <p:txBody>
          <a:bodyPr/>
          <a:lstStyle>
            <a:lvl1pPr>
              <a:defRPr/>
            </a:lvl1pPr>
          </a:lstStyle>
          <a:p>
            <a:pPr>
              <a:defRPr/>
            </a:pPr>
            <a:fld id="{B7CA59A0-9135-463A-BE5A-30998F305370}" type="slidenum">
              <a:rPr lang="zh-CN" altLang="en-US"/>
              <a:pPr>
                <a:defRPr/>
              </a:pPr>
              <a:t>‹#›</a:t>
            </a:fld>
            <a:endParaRPr lang="en-US" altLang="zh-CN"/>
          </a:p>
        </p:txBody>
      </p:sp>
    </p:spTree>
    <p:extLst>
      <p:ext uri="{BB962C8B-B14F-4D97-AF65-F5344CB8AC3E}">
        <p14:creationId xmlns:p14="http://schemas.microsoft.com/office/powerpoint/2010/main" val="1389022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4EF191B6-5718-4B60-8756-A56084088BAC}"/>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C4AC2385-05EB-46DB-AF77-850A0C674811}"/>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29B8B6B-6075-4D39-B972-F243E3F0702F}"/>
              </a:ext>
            </a:extLst>
          </p:cNvPr>
          <p:cNvSpPr>
            <a:spLocks noGrp="1"/>
          </p:cNvSpPr>
          <p:nvPr>
            <p:ph type="sldNum" sz="quarter" idx="12"/>
          </p:nvPr>
        </p:nvSpPr>
        <p:spPr/>
        <p:txBody>
          <a:bodyPr/>
          <a:lstStyle>
            <a:lvl1pPr>
              <a:defRPr/>
            </a:lvl1pPr>
          </a:lstStyle>
          <a:p>
            <a:pPr>
              <a:defRPr/>
            </a:pPr>
            <a:fld id="{0B498E64-D57F-43AF-8CAF-86E9BD0C59B8}" type="slidenum">
              <a:rPr lang="zh-CN" altLang="en-US"/>
              <a:pPr>
                <a:defRPr/>
              </a:pPr>
              <a:t>‹#›</a:t>
            </a:fld>
            <a:endParaRPr lang="en-US" altLang="zh-CN"/>
          </a:p>
        </p:txBody>
      </p:sp>
    </p:spTree>
    <p:extLst>
      <p:ext uri="{BB962C8B-B14F-4D97-AF65-F5344CB8AC3E}">
        <p14:creationId xmlns:p14="http://schemas.microsoft.com/office/powerpoint/2010/main" val="3045883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5E25168-FD51-4CBC-9D99-F89159115B52}"/>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30382810-57F7-492B-B908-1C5E56BBB3A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B768FDB-7D72-4E21-8E77-07833B6DC3EC}"/>
              </a:ext>
            </a:extLst>
          </p:cNvPr>
          <p:cNvSpPr>
            <a:spLocks noGrp="1"/>
          </p:cNvSpPr>
          <p:nvPr>
            <p:ph type="sldNum" sz="quarter" idx="12"/>
          </p:nvPr>
        </p:nvSpPr>
        <p:spPr/>
        <p:txBody>
          <a:bodyPr/>
          <a:lstStyle>
            <a:lvl1pPr>
              <a:defRPr/>
            </a:lvl1pPr>
          </a:lstStyle>
          <a:p>
            <a:pPr>
              <a:defRPr/>
            </a:pPr>
            <a:fld id="{C0821F83-03C2-4DD3-87AC-DDDD8BFE6736}" type="slidenum">
              <a:rPr lang="zh-CN" altLang="en-US"/>
              <a:pPr>
                <a:defRPr/>
              </a:pPr>
              <a:t>‹#›</a:t>
            </a:fld>
            <a:endParaRPr lang="en-US" altLang="zh-CN"/>
          </a:p>
        </p:txBody>
      </p:sp>
    </p:spTree>
    <p:extLst>
      <p:ext uri="{BB962C8B-B14F-4D97-AF65-F5344CB8AC3E}">
        <p14:creationId xmlns:p14="http://schemas.microsoft.com/office/powerpoint/2010/main" val="13497015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363DB50C-5886-4F96-B24B-B55F9DA90431}"/>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D9CAC270-7EC9-480D-A19A-8E6C38DC22D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8BA8842-8605-4268-A052-4DF6E9CFC98D}"/>
              </a:ext>
            </a:extLst>
          </p:cNvPr>
          <p:cNvSpPr>
            <a:spLocks noGrp="1"/>
          </p:cNvSpPr>
          <p:nvPr>
            <p:ph type="sldNum" sz="quarter" idx="12"/>
          </p:nvPr>
        </p:nvSpPr>
        <p:spPr/>
        <p:txBody>
          <a:bodyPr/>
          <a:lstStyle>
            <a:lvl1pPr>
              <a:defRPr/>
            </a:lvl1pPr>
          </a:lstStyle>
          <a:p>
            <a:pPr>
              <a:defRPr/>
            </a:pPr>
            <a:fld id="{6C4A2304-F55D-45E3-8BBD-54D0582D2183}" type="slidenum">
              <a:rPr lang="zh-CN" altLang="en-US"/>
              <a:pPr>
                <a:defRPr/>
              </a:pPr>
              <a:t>‹#›</a:t>
            </a:fld>
            <a:endParaRPr lang="en-US" altLang="zh-CN"/>
          </a:p>
        </p:txBody>
      </p:sp>
    </p:spTree>
    <p:extLst>
      <p:ext uri="{BB962C8B-B14F-4D97-AF65-F5344CB8AC3E}">
        <p14:creationId xmlns:p14="http://schemas.microsoft.com/office/powerpoint/2010/main" val="1704431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C226692-6522-471F-9EF7-372981820E0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7955C665-0006-4D5E-97BD-B5EE699B0CE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8987D0F-0D48-4BB9-985D-967E45DAC7F7}"/>
              </a:ext>
            </a:extLst>
          </p:cNvPr>
          <p:cNvSpPr>
            <a:spLocks noGrp="1"/>
          </p:cNvSpPr>
          <p:nvPr>
            <p:ph type="sldNum" sz="quarter" idx="12"/>
          </p:nvPr>
        </p:nvSpPr>
        <p:spPr/>
        <p:txBody>
          <a:bodyPr/>
          <a:lstStyle>
            <a:lvl1pPr>
              <a:defRPr/>
            </a:lvl1pPr>
          </a:lstStyle>
          <a:p>
            <a:pPr>
              <a:defRPr/>
            </a:pPr>
            <a:fld id="{A3FE226E-B10D-4A53-8D1C-DC23DB3531FD}" type="slidenum">
              <a:rPr lang="zh-CN" altLang="en-US"/>
              <a:pPr>
                <a:defRPr/>
              </a:pPr>
              <a:t>‹#›</a:t>
            </a:fld>
            <a:endParaRPr lang="en-US" altLang="zh-CN"/>
          </a:p>
        </p:txBody>
      </p:sp>
    </p:spTree>
    <p:extLst>
      <p:ext uri="{BB962C8B-B14F-4D97-AF65-F5344CB8AC3E}">
        <p14:creationId xmlns:p14="http://schemas.microsoft.com/office/powerpoint/2010/main" val="3993465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E08C50-2D1A-42CE-845E-7FCD2A6E6F0F}"/>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86652164-370F-4AA4-A9A7-8EE5D67017F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FD9FF49-CF2C-4855-B582-A57CF89D1C41}"/>
              </a:ext>
            </a:extLst>
          </p:cNvPr>
          <p:cNvSpPr>
            <a:spLocks noGrp="1"/>
          </p:cNvSpPr>
          <p:nvPr>
            <p:ph type="sldNum" sz="quarter" idx="12"/>
          </p:nvPr>
        </p:nvSpPr>
        <p:spPr/>
        <p:txBody>
          <a:bodyPr/>
          <a:lstStyle>
            <a:lvl1pPr>
              <a:defRPr/>
            </a:lvl1pPr>
          </a:lstStyle>
          <a:p>
            <a:pPr>
              <a:defRPr/>
            </a:pPr>
            <a:fld id="{BE465CE2-9592-41C5-A58A-2D00DAE7F573}" type="slidenum">
              <a:rPr lang="zh-CN" altLang="en-US"/>
              <a:pPr>
                <a:defRPr/>
              </a:pPr>
              <a:t>‹#›</a:t>
            </a:fld>
            <a:endParaRPr lang="en-US" altLang="zh-CN"/>
          </a:p>
        </p:txBody>
      </p:sp>
    </p:spTree>
    <p:extLst>
      <p:ext uri="{BB962C8B-B14F-4D97-AF65-F5344CB8AC3E}">
        <p14:creationId xmlns:p14="http://schemas.microsoft.com/office/powerpoint/2010/main" val="3184636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5A499C-59D9-4468-981E-41BEF37E4BBF}"/>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13CD483A-10EE-4401-82B7-D47A7FF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6473751-C1E3-423B-ACE2-62A4E973C523}"/>
              </a:ext>
            </a:extLst>
          </p:cNvPr>
          <p:cNvSpPr>
            <a:spLocks noGrp="1"/>
          </p:cNvSpPr>
          <p:nvPr>
            <p:ph type="sldNum" sz="quarter" idx="12"/>
          </p:nvPr>
        </p:nvSpPr>
        <p:spPr/>
        <p:txBody>
          <a:bodyPr/>
          <a:lstStyle>
            <a:lvl1pPr>
              <a:defRPr/>
            </a:lvl1pPr>
          </a:lstStyle>
          <a:p>
            <a:pPr>
              <a:defRPr/>
            </a:pPr>
            <a:fld id="{474FA8DA-6126-47EC-A3DD-468E249E35E6}" type="slidenum">
              <a:rPr lang="zh-CN" altLang="en-US"/>
              <a:pPr>
                <a:defRPr/>
              </a:pPr>
              <a:t>‹#›</a:t>
            </a:fld>
            <a:endParaRPr lang="en-US" altLang="zh-CN"/>
          </a:p>
        </p:txBody>
      </p:sp>
    </p:spTree>
    <p:extLst>
      <p:ext uri="{BB962C8B-B14F-4D97-AF65-F5344CB8AC3E}">
        <p14:creationId xmlns:p14="http://schemas.microsoft.com/office/powerpoint/2010/main" val="3027166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93E331E-0256-4796-BA47-503B8E465124}"/>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useBgFill="1">
        <p:nvSpPr>
          <p:cNvPr id="5" name="圆角矩形 10">
            <a:extLst>
              <a:ext uri="{FF2B5EF4-FFF2-40B4-BE49-F238E27FC236}">
                <a16:creationId xmlns:a16="http://schemas.microsoft.com/office/drawing/2014/main" id="{B917FA30-9F17-4A4E-9DB3-5A3B9EDE305E}"/>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6" name="矩形 5">
            <a:extLst>
              <a:ext uri="{FF2B5EF4-FFF2-40B4-BE49-F238E27FC236}">
                <a16:creationId xmlns:a16="http://schemas.microsoft.com/office/drawing/2014/main" id="{09F81F9D-448A-429D-A3C7-BC91970D5EA6}"/>
              </a:ext>
            </a:extLst>
          </p:cNvPr>
          <p:cNvSpPr/>
          <p:nvPr/>
        </p:nvSpPr>
        <p:spPr>
          <a:xfrm>
            <a:off x="61913" y="1449388"/>
            <a:ext cx="9020175" cy="1527175"/>
          </a:xfrm>
          <a:prstGeom prst="rect">
            <a:avLst/>
          </a:prstGeom>
          <a:solidFill>
            <a:srgbClr val="D34817"/>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dirty="0">
              <a:solidFill>
                <a:srgbClr val="FFFFFF"/>
              </a:solidFill>
            </a:endParaRPr>
          </a:p>
        </p:txBody>
      </p:sp>
      <p:sp>
        <p:nvSpPr>
          <p:cNvPr id="7" name="矩形 6">
            <a:extLst>
              <a:ext uri="{FF2B5EF4-FFF2-40B4-BE49-F238E27FC236}">
                <a16:creationId xmlns:a16="http://schemas.microsoft.com/office/drawing/2014/main" id="{533DAD38-03BB-462F-BB0D-80F1492438A0}"/>
              </a:ext>
            </a:extLst>
          </p:cNvPr>
          <p:cNvSpPr/>
          <p:nvPr/>
        </p:nvSpPr>
        <p:spPr>
          <a:xfrm>
            <a:off x="63500" y="1397000"/>
            <a:ext cx="9020175" cy="120650"/>
          </a:xfrm>
          <a:prstGeom prst="rect">
            <a:avLst/>
          </a:prstGeom>
          <a:solidFill>
            <a:srgbClr val="E6B1AB"/>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10" name="矩形 9">
            <a:extLst>
              <a:ext uri="{FF2B5EF4-FFF2-40B4-BE49-F238E27FC236}">
                <a16:creationId xmlns:a16="http://schemas.microsoft.com/office/drawing/2014/main" id="{BB56467E-FDA0-4043-BF9B-1C21600260E9}"/>
              </a:ext>
            </a:extLst>
          </p:cNvPr>
          <p:cNvSpPr/>
          <p:nvPr/>
        </p:nvSpPr>
        <p:spPr>
          <a:xfrm>
            <a:off x="63500" y="2976563"/>
            <a:ext cx="9020175" cy="111125"/>
          </a:xfrm>
          <a:prstGeom prst="rect">
            <a:avLst/>
          </a:prstGeom>
          <a:solidFill>
            <a:srgbClr val="91848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8" name="标题 7"/>
          <p:cNvSpPr>
            <a:spLocks noGrp="1"/>
          </p:cNvSpPr>
          <p:nvPr>
            <p:ph type="ctrTitle"/>
          </p:nvPr>
        </p:nvSpPr>
        <p:spPr>
          <a:xfrm>
            <a:off x="457200" y="1505930"/>
            <a:ext cx="8229600" cy="1470025"/>
          </a:xfrm>
        </p:spPr>
        <p:txBody>
          <a:bodyPr/>
          <a:lstStyle>
            <a:lvl1pPr algn="ctr">
              <a:defRPr lang="en-US" dirty="0">
                <a:solidFill>
                  <a:srgbClr val="FFFFFF"/>
                </a:solidFill>
              </a:defRPr>
            </a:lvl1pPr>
          </a:lstStyle>
          <a:p>
            <a:r>
              <a:rPr lang="zh-CN" altLang="en-US" dirty="0"/>
              <a:t>单击此处编辑母版标题样式</a:t>
            </a:r>
            <a:endParaRPr lang="en-US" dirty="0"/>
          </a:p>
        </p:txBody>
      </p:sp>
      <p:sp>
        <p:nvSpPr>
          <p:cNvPr id="11" name="日期占位符 27">
            <a:extLst>
              <a:ext uri="{FF2B5EF4-FFF2-40B4-BE49-F238E27FC236}">
                <a16:creationId xmlns:a16="http://schemas.microsoft.com/office/drawing/2014/main" id="{BE93B990-C00C-4F4F-BA1B-C4B11B96BEE4}"/>
              </a:ext>
            </a:extLst>
          </p:cNvPr>
          <p:cNvSpPr>
            <a:spLocks noGrp="1"/>
          </p:cNvSpPr>
          <p:nvPr>
            <p:ph type="dt" sz="half" idx="10"/>
          </p:nvPr>
        </p:nvSpPr>
        <p:spPr/>
        <p:txBody>
          <a:bodyPr/>
          <a:lstStyle>
            <a:lvl1pPr>
              <a:defRPr/>
            </a:lvl1pPr>
          </a:lstStyle>
          <a:p>
            <a:pPr>
              <a:defRPr/>
            </a:pPr>
            <a:endParaRPr lang="zh-CN" altLang="en-US"/>
          </a:p>
        </p:txBody>
      </p:sp>
      <p:sp>
        <p:nvSpPr>
          <p:cNvPr id="12" name="页脚占位符 16">
            <a:extLst>
              <a:ext uri="{FF2B5EF4-FFF2-40B4-BE49-F238E27FC236}">
                <a16:creationId xmlns:a16="http://schemas.microsoft.com/office/drawing/2014/main" id="{088B9D53-4EF2-4A45-BB7C-AA6ABA8183C8}"/>
              </a:ext>
            </a:extLst>
          </p:cNvPr>
          <p:cNvSpPr>
            <a:spLocks noGrp="1"/>
          </p:cNvSpPr>
          <p:nvPr>
            <p:ph type="ftr" sz="quarter" idx="11"/>
          </p:nvPr>
        </p:nvSpPr>
        <p:spPr/>
        <p:txBody>
          <a:bodyPr/>
          <a:lstStyle>
            <a:lvl1pPr>
              <a:defRPr/>
            </a:lvl1pPr>
          </a:lstStyle>
          <a:p>
            <a:pPr>
              <a:defRPr/>
            </a:pPr>
            <a:endParaRPr lang="en-US" altLang="zh-CN"/>
          </a:p>
        </p:txBody>
      </p:sp>
      <p:sp>
        <p:nvSpPr>
          <p:cNvPr id="13" name="灯片编号占位符 28">
            <a:extLst>
              <a:ext uri="{FF2B5EF4-FFF2-40B4-BE49-F238E27FC236}">
                <a16:creationId xmlns:a16="http://schemas.microsoft.com/office/drawing/2014/main" id="{E3FA2618-25C9-46B5-ABA3-F4B7688A0285}"/>
              </a:ext>
            </a:extLst>
          </p:cNvPr>
          <p:cNvSpPr>
            <a:spLocks noGrp="1"/>
          </p:cNvSpPr>
          <p:nvPr>
            <p:ph type="sldNum" sz="quarter" idx="12"/>
          </p:nvPr>
        </p:nvSpPr>
        <p:spPr/>
        <p:txBody>
          <a:bodyPr/>
          <a:lstStyle>
            <a:lvl1pPr>
              <a:defRPr smtClean="0"/>
            </a:lvl1pPr>
          </a:lstStyle>
          <a:p>
            <a:pPr>
              <a:defRPr/>
            </a:pPr>
            <a:fld id="{7D49E86B-0D5F-4D8A-A9D5-2A6E49F7BABB}" type="slidenum">
              <a:rPr lang="zh-CN" altLang="en-US"/>
              <a:pPr>
                <a:defRPr/>
              </a:pPr>
              <a:t>‹#›</a:t>
            </a:fld>
            <a:endParaRPr lang="en-US" altLang="zh-CN"/>
          </a:p>
        </p:txBody>
      </p:sp>
    </p:spTree>
    <p:extLst>
      <p:ext uri="{BB962C8B-B14F-4D97-AF65-F5344CB8AC3E}">
        <p14:creationId xmlns:p14="http://schemas.microsoft.com/office/powerpoint/2010/main" val="32035576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3CA9-F0DF-4DF0-8D22-41DCE38166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B8CCDE-4220-4FBD-9DA1-E0ACCD25C8C9}"/>
              </a:ext>
            </a:extLst>
          </p:cNvPr>
          <p:cNvSpPr>
            <a:spLocks noGrp="1"/>
          </p:cNvSpPr>
          <p:nvPr>
            <p:ph sz="half" idx="1"/>
          </p:nvPr>
        </p:nvSpPr>
        <p:spPr>
          <a:xfrm>
            <a:off x="3048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26BE598-2472-4E4E-8814-67936B5F3C40}"/>
              </a:ext>
            </a:extLst>
          </p:cNvPr>
          <p:cNvSpPr>
            <a:spLocks noGrp="1"/>
          </p:cNvSpPr>
          <p:nvPr>
            <p:ph sz="half" idx="2"/>
          </p:nvPr>
        </p:nvSpPr>
        <p:spPr>
          <a:xfrm>
            <a:off x="4648200" y="1219200"/>
            <a:ext cx="4191000"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2B942DB3-B8DE-405C-9C21-F063BBD304D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8277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0557-CE9A-4FEA-8B49-423F200C4826}"/>
              </a:ext>
            </a:extLst>
          </p:cNvPr>
          <p:cNvSpPr>
            <a:spLocks noGrp="1"/>
          </p:cNvSpPr>
          <p:nvPr>
            <p:ph type="title"/>
          </p:nvPr>
        </p:nvSpPr>
        <p:spPr>
          <a:xfrm>
            <a:off x="630238" y="365127"/>
            <a:ext cx="7886700" cy="646331"/>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C8EC39-EC24-41CA-AE20-6C7FA02E9579}"/>
              </a:ext>
            </a:extLst>
          </p:cNvPr>
          <p:cNvSpPr>
            <a:spLocks noGrp="1"/>
          </p:cNvSpPr>
          <p:nvPr>
            <p:ph type="body" idx="1"/>
          </p:nvPr>
        </p:nvSpPr>
        <p:spPr>
          <a:xfrm>
            <a:off x="630239" y="2043411"/>
            <a:ext cx="386873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A66BFE-2766-423D-8EF9-A00681345ADA}"/>
              </a:ext>
            </a:extLst>
          </p:cNvPr>
          <p:cNvSpPr>
            <a:spLocks noGrp="1"/>
          </p:cNvSpPr>
          <p:nvPr>
            <p:ph sz="half" idx="2"/>
          </p:nvPr>
        </p:nvSpPr>
        <p:spPr>
          <a:xfrm>
            <a:off x="630239" y="2505076"/>
            <a:ext cx="3868737"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4788692-56EB-4017-BED7-E8EAFEF5B6C8}"/>
              </a:ext>
            </a:extLst>
          </p:cNvPr>
          <p:cNvSpPr>
            <a:spLocks noGrp="1"/>
          </p:cNvSpPr>
          <p:nvPr>
            <p:ph type="body" sz="quarter" idx="3"/>
          </p:nvPr>
        </p:nvSpPr>
        <p:spPr>
          <a:xfrm>
            <a:off x="4629150" y="2043411"/>
            <a:ext cx="3887788"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3755E2-4AEC-4B16-A72D-CD3D5A92CDDF}"/>
              </a:ext>
            </a:extLst>
          </p:cNvPr>
          <p:cNvSpPr>
            <a:spLocks noGrp="1"/>
          </p:cNvSpPr>
          <p:nvPr>
            <p:ph sz="quarter" idx="4"/>
          </p:nvPr>
        </p:nvSpPr>
        <p:spPr>
          <a:xfrm>
            <a:off x="4629150" y="2505076"/>
            <a:ext cx="3887788" cy="38656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6">
            <a:extLst>
              <a:ext uri="{FF2B5EF4-FFF2-40B4-BE49-F238E27FC236}">
                <a16:creationId xmlns:a16="http://schemas.microsoft.com/office/drawing/2014/main" id="{7E2F0AAA-DBD5-4FE2-96A8-DC007A3B7DAC}"/>
              </a:ext>
            </a:extLst>
          </p:cNvPr>
          <p:cNvSpPr>
            <a:spLocks noGrp="1" noChangeArrowheads="1"/>
          </p:cNvSpPr>
          <p:nvPr>
            <p:ph type="sldNum" sz="quarter" idx="10"/>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200318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1CE70-6CB5-4AD9-8F19-5E80D892E0DF}"/>
              </a:ext>
            </a:extLst>
          </p:cNvPr>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D50B836D-1338-40E3-B37E-494EEFF29112}"/>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28406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C767BBF-F5F0-4150-B9B7-EE8311F265E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75441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7DECE-B408-43BB-BCEC-2152D8E4D67A}"/>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F30327-B4FA-4DD3-B920-31A3D78F9D40}"/>
              </a:ext>
            </a:extLst>
          </p:cNvPr>
          <p:cNvSpPr>
            <a:spLocks noGrp="1"/>
          </p:cNvSpPr>
          <p:nvPr>
            <p:ph idx="1"/>
          </p:nvPr>
        </p:nvSpPr>
        <p:spPr>
          <a:xfrm>
            <a:off x="3887788" y="987427"/>
            <a:ext cx="4629150" cy="345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AE292E-B9D7-48E3-80DF-B21CC32A9C43}"/>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4C2BBE5C-DCD4-41F5-9D1B-3F0E8FE8C037}"/>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65909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C2703-69D2-4845-BA81-81A33FFDB726}"/>
              </a:ext>
            </a:extLst>
          </p:cNvPr>
          <p:cNvSpPr>
            <a:spLocks noGrp="1"/>
          </p:cNvSpPr>
          <p:nvPr>
            <p:ph type="title"/>
          </p:nvPr>
        </p:nvSpPr>
        <p:spPr>
          <a:xfrm>
            <a:off x="630239" y="1078672"/>
            <a:ext cx="2949575" cy="978729"/>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4382078-BE48-44C2-8EDA-BDE1E419508B}"/>
              </a:ext>
            </a:extLst>
          </p:cNvPr>
          <p:cNvSpPr>
            <a:spLocks noGrp="1"/>
          </p:cNvSpPr>
          <p:nvPr>
            <p:ph type="pic" idx="1"/>
          </p:nvPr>
        </p:nvSpPr>
        <p:spPr>
          <a:xfrm>
            <a:off x="3887788" y="987427"/>
            <a:ext cx="462915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D45C89-E11A-456B-96EF-5F10DC8B7380}"/>
              </a:ext>
            </a:extLst>
          </p:cNvPr>
          <p:cNvSpPr>
            <a:spLocks noGrp="1"/>
          </p:cNvSpPr>
          <p:nvPr>
            <p:ph type="body" sz="half" idx="2"/>
          </p:nvPr>
        </p:nvSpPr>
        <p:spPr>
          <a:xfrm>
            <a:off x="630239" y="2057400"/>
            <a:ext cx="2949575"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8AD40E4-6B09-4987-98DB-06B76D421DC8}"/>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420914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A33A2B5-3574-47EC-9473-6E3B1BB5C6C8}"/>
              </a:ext>
            </a:extLst>
          </p:cNvPr>
          <p:cNvSpPr>
            <a:spLocks noGrp="1" noChangeArrowheads="1"/>
          </p:cNvSpPr>
          <p:nvPr>
            <p:ph type="title"/>
          </p:nvPr>
        </p:nvSpPr>
        <p:spPr bwMode="auto">
          <a:xfrm>
            <a:off x="315913" y="188640"/>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title style</a:t>
            </a:r>
          </a:p>
        </p:txBody>
      </p:sp>
      <p:sp>
        <p:nvSpPr>
          <p:cNvPr id="57347" name="Rectangle 3">
            <a:extLst>
              <a:ext uri="{FF2B5EF4-FFF2-40B4-BE49-F238E27FC236}">
                <a16:creationId xmlns:a16="http://schemas.microsoft.com/office/drawing/2014/main" id="{DB051A30-1F05-447E-8C2E-C12532020E79}"/>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7350" name="Line 6">
            <a:extLst>
              <a:ext uri="{FF2B5EF4-FFF2-40B4-BE49-F238E27FC236}">
                <a16:creationId xmlns:a16="http://schemas.microsoft.com/office/drawing/2014/main" id="{413E912B-F541-4D03-AF6E-A6B5A3E6C828}"/>
              </a:ext>
            </a:extLst>
          </p:cNvPr>
          <p:cNvSpPr>
            <a:spLocks noChangeShapeType="1"/>
          </p:cNvSpPr>
          <p:nvPr/>
        </p:nvSpPr>
        <p:spPr bwMode="auto">
          <a:xfrm>
            <a:off x="315913" y="908720"/>
            <a:ext cx="8534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ECCEE341-45FC-4CB7-9E12-DB8C35B22E61}"/>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104733584"/>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Lst>
  <p:txStyles>
    <p:title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fontAlgn="base">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A33A2B5-3574-47EC-9473-6E3B1BB5C6C8}"/>
              </a:ext>
            </a:extLst>
          </p:cNvPr>
          <p:cNvSpPr>
            <a:spLocks noGrp="1" noChangeArrowheads="1"/>
          </p:cNvSpPr>
          <p:nvPr>
            <p:ph type="title"/>
          </p:nvPr>
        </p:nvSpPr>
        <p:spPr bwMode="auto">
          <a:xfrm>
            <a:off x="315913" y="188640"/>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title style</a:t>
            </a:r>
          </a:p>
        </p:txBody>
      </p:sp>
      <p:sp>
        <p:nvSpPr>
          <p:cNvPr id="57347" name="Rectangle 3">
            <a:extLst>
              <a:ext uri="{FF2B5EF4-FFF2-40B4-BE49-F238E27FC236}">
                <a16:creationId xmlns:a16="http://schemas.microsoft.com/office/drawing/2014/main" id="{DB051A30-1F05-447E-8C2E-C12532020E79}"/>
              </a:ext>
            </a:extLst>
          </p:cNvPr>
          <p:cNvSpPr>
            <a:spLocks noGrp="1" noChangeArrowheads="1"/>
          </p:cNvSpPr>
          <p:nvPr>
            <p:ph type="body" idx="1"/>
          </p:nvPr>
        </p:nvSpPr>
        <p:spPr bwMode="auto">
          <a:xfrm>
            <a:off x="304800" y="1219200"/>
            <a:ext cx="85344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7" name="Rectangle 6">
            <a:extLst>
              <a:ext uri="{FF2B5EF4-FFF2-40B4-BE49-F238E27FC236}">
                <a16:creationId xmlns:a16="http://schemas.microsoft.com/office/drawing/2014/main" id="{ECCEE341-45FC-4CB7-9E12-DB8C35B22E61}"/>
              </a:ext>
            </a:extLst>
          </p:cNvPr>
          <p:cNvSpPr>
            <a:spLocks noGrp="1" noChangeArrowheads="1"/>
          </p:cNvSpPr>
          <p:nvPr>
            <p:ph type="sldNum" sz="quarter" idx="4"/>
          </p:nvPr>
        </p:nvSpPr>
        <p:spPr bwMode="auto">
          <a:xfrm>
            <a:off x="7164288" y="6519863"/>
            <a:ext cx="1828800" cy="312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2">
                    <a:lumMod val="65000"/>
                    <a:lumOff val="35000"/>
                  </a:schemeClr>
                </a:solidFill>
                <a:latin typeface="Arial" panose="020B0604020202020204" pitchFamily="34" charset="0"/>
                <a:ea typeface="宋体" panose="02010600030101010101" pitchFamily="2" charset="-122"/>
                <a:cs typeface="Arial" panose="020B0604020202020204" pitchFamily="34" charset="0"/>
              </a:defRPr>
            </a:lvl1pPr>
          </a:lstStyle>
          <a:p>
            <a:fld id="{93DF7D58-C163-484A-9F19-E649904DD7E3}" type="slidenum">
              <a:rPr lang="zh-CN" altLang="en-US" smtClean="0"/>
              <a:pPr/>
              <a:t>‹#›</a:t>
            </a:fld>
            <a:endParaRPr lang="en-US" altLang="zh-CN"/>
          </a:p>
        </p:txBody>
      </p:sp>
    </p:spTree>
    <p:extLst>
      <p:ext uri="{BB962C8B-B14F-4D97-AF65-F5344CB8AC3E}">
        <p14:creationId xmlns:p14="http://schemas.microsoft.com/office/powerpoint/2010/main" val="314803180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Lst>
  <p:txStyles>
    <p:title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p:titleStyle>
    <p:bodyStyle>
      <a:lvl1pPr marL="350838" indent="-350838" algn="l" rtl="0" fontAlgn="base">
        <a:spcBef>
          <a:spcPct val="45000"/>
        </a:spcBef>
        <a:spcAft>
          <a:spcPct val="20000"/>
        </a:spcAft>
        <a:buClr>
          <a:schemeClr val="tx2"/>
        </a:buClr>
        <a:buChar char="•"/>
        <a:defRPr sz="3200" b="1" kern="1200">
          <a:solidFill>
            <a:schemeClr val="tx1"/>
          </a:solidFill>
          <a:latin typeface="微软雅黑" panose="020B0503020204020204" pitchFamily="34" charset="-122"/>
          <a:ea typeface="微软雅黑" panose="020B0503020204020204" pitchFamily="34" charset="-122"/>
          <a:cs typeface="+mn-cs"/>
        </a:defRPr>
      </a:lvl1pPr>
      <a:lvl2pPr marL="914400" indent="-4492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3716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3pPr>
      <a:lvl4pPr marL="1828800" indent="-342900"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4pPr>
      <a:lvl5pPr marL="2286000" indent="-334963" algn="l" rtl="0" fontAlgn="base">
        <a:spcBef>
          <a:spcPct val="45000"/>
        </a:spcBef>
        <a:spcAft>
          <a:spcPct val="20000"/>
        </a:spcAft>
        <a:buClr>
          <a:schemeClr val="tx2"/>
        </a:buClr>
        <a:buFont typeface="Times New Roman" panose="02020603050405020304" pitchFamily="18" charset="0"/>
        <a:buChar char="•"/>
        <a:defRPr sz="2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D03B5B9-AB9F-4F86-A75E-FD0E1BD0431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6C089459-A51B-4F44-B53F-8E99ED5BB61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0A7767-0150-4026-ABF8-F469722F202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endParaRPr lang="zh-CN" altLang="en-US"/>
          </a:p>
        </p:txBody>
      </p:sp>
      <p:sp>
        <p:nvSpPr>
          <p:cNvPr id="5" name="页脚占位符 4">
            <a:extLst>
              <a:ext uri="{FF2B5EF4-FFF2-40B4-BE49-F238E27FC236}">
                <a16:creationId xmlns:a16="http://schemas.microsoft.com/office/drawing/2014/main" id="{867107F6-7622-4651-A5C6-9B80C995C3E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defRPr>
            </a:lvl1pPr>
          </a:lstStyle>
          <a:p>
            <a:pPr>
              <a:defRPr/>
            </a:pPr>
            <a:endParaRPr lang="zh-CN" altLang="en-US"/>
          </a:p>
        </p:txBody>
      </p:sp>
      <p:sp>
        <p:nvSpPr>
          <p:cNvPr id="6" name="灯片编号占位符 5">
            <a:extLst>
              <a:ext uri="{FF2B5EF4-FFF2-40B4-BE49-F238E27FC236}">
                <a16:creationId xmlns:a16="http://schemas.microsoft.com/office/drawing/2014/main" id="{851F23BC-DADF-4DD8-B8B1-661F005175E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3BC022B6-1246-44A5-879F-C872B0758F22}" type="slidenum">
              <a:rPr lang="zh-CN" altLang="en-US"/>
              <a:pPr>
                <a:defRPr/>
              </a:pPr>
              <a:t>‹#›</a:t>
            </a:fld>
            <a:endParaRPr lang="en-US" altLang="zh-CN"/>
          </a:p>
        </p:txBody>
      </p:sp>
    </p:spTree>
    <p:extLst>
      <p:ext uri="{BB962C8B-B14F-4D97-AF65-F5344CB8AC3E}">
        <p14:creationId xmlns:p14="http://schemas.microsoft.com/office/powerpoint/2010/main" val="1223764542"/>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fif"/><Relationship Id="rId1" Type="http://schemas.openxmlformats.org/officeDocument/2006/relationships/slideLayout" Target="../slideLayouts/slideLayout20.xml"/><Relationship Id="rId6" Type="http://schemas.openxmlformats.org/officeDocument/2006/relationships/image" Target="../media/image121.jfif"/><Relationship Id="rId5" Type="http://schemas.openxmlformats.org/officeDocument/2006/relationships/image" Target="../media/image120.jfif"/><Relationship Id="rId4" Type="http://schemas.openxmlformats.org/officeDocument/2006/relationships/image" Target="../media/image119.jf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jfif"/><Relationship Id="rId7" Type="http://schemas.openxmlformats.org/officeDocument/2006/relationships/image" Target="../media/image26.jf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fif"/><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3.jfif"/></Relationships>
</file>

<file path=ppt/slides/_rels/slide21.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6.jf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hyperlink" Target="http://www.17edu.com/shengwu/HTML/19860.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46.jfif"/></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hyperlink" Target="http://www.21js.com/Show_news.asp?id=1330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2.jfif"/><Relationship Id="rId2" Type="http://schemas.openxmlformats.org/officeDocument/2006/relationships/image" Target="../media/image51.jf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image" Target="../media/image57.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gif"/><Relationship Id="rId7" Type="http://schemas.openxmlformats.org/officeDocument/2006/relationships/image" Target="../media/image69.png"/><Relationship Id="rId2" Type="http://schemas.openxmlformats.org/officeDocument/2006/relationships/image" Target="../media/image64.jpeg"/><Relationship Id="rId1" Type="http://schemas.openxmlformats.org/officeDocument/2006/relationships/slideLayout" Target="../slideLayouts/slideLayout20.xml"/><Relationship Id="rId6" Type="http://schemas.openxmlformats.org/officeDocument/2006/relationships/image" Target="../media/image68.png"/><Relationship Id="rId5" Type="http://schemas.openxmlformats.org/officeDocument/2006/relationships/image" Target="../media/image67.gif"/><Relationship Id="rId10" Type="http://schemas.openxmlformats.org/officeDocument/2006/relationships/image" Target="../media/image72.gif"/><Relationship Id="rId4" Type="http://schemas.openxmlformats.org/officeDocument/2006/relationships/image" Target="../media/image66.png"/><Relationship Id="rId9" Type="http://schemas.openxmlformats.org/officeDocument/2006/relationships/image" Target="../media/image71.gif"/></Relationships>
</file>

<file path=ppt/slides/_rels/slide4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eg"/><Relationship Id="rId1" Type="http://schemas.openxmlformats.org/officeDocument/2006/relationships/slideLayout" Target="../slideLayouts/slideLayout20.xm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78.jfif"/><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0.xml"/><Relationship Id="rId4" Type="http://schemas.openxmlformats.org/officeDocument/2006/relationships/image" Target="../media/image81.jpeg"/></Relationships>
</file>

<file path=ppt/slides/_rels/slide62.xml.rels><?xml version="1.0" encoding="UTF-8" standalone="yes"?>
<Relationships xmlns="http://schemas.openxmlformats.org/package/2006/relationships"><Relationship Id="rId3" Type="http://schemas.openxmlformats.org/officeDocument/2006/relationships/image" Target="../media/image83.jfif"/><Relationship Id="rId2" Type="http://schemas.openxmlformats.org/officeDocument/2006/relationships/image" Target="../media/image82.jpeg"/><Relationship Id="rId1" Type="http://schemas.openxmlformats.org/officeDocument/2006/relationships/slideLayout" Target="../slideLayouts/slideLayout20.xml"/><Relationship Id="rId4" Type="http://schemas.openxmlformats.org/officeDocument/2006/relationships/image" Target="../media/image84.jfif"/></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www.zjsz.net/keti/sw/swtw8.htm"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28.xml"/><Relationship Id="rId1" Type="http://schemas.openxmlformats.org/officeDocument/2006/relationships/slideLayout" Target="../slideLayouts/slideLayout33.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jpeg"/></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3.xml"/><Relationship Id="rId1" Type="http://schemas.openxmlformats.org/officeDocument/2006/relationships/vmlDrawing" Target="../drawings/vmlDrawing2.v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hyperlink" Target="http://www.zjsz.net/keti/sw/swtw8.htm"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6.jpeg"/><Relationship Id="rId7"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4.jpeg"/><Relationship Id="rId5" Type="http://schemas.openxmlformats.org/officeDocument/2006/relationships/image" Target="../media/image91.jpeg"/><Relationship Id="rId4" Type="http://schemas.openxmlformats.org/officeDocument/2006/relationships/image" Target="../media/image92.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zjsz.net/keti/sw/swtw8.htm"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09.jpeg"/></Relationships>
</file>

<file path=ppt/slides/_rels/slide92.xml.rels><?xml version="1.0" encoding="UTF-8" standalone="yes"?>
<Relationships xmlns="http://schemas.openxmlformats.org/package/2006/relationships"><Relationship Id="rId3" Type="http://schemas.openxmlformats.org/officeDocument/2006/relationships/image" Target="../media/image110.jfif"/><Relationship Id="rId2" Type="http://schemas.openxmlformats.org/officeDocument/2006/relationships/hyperlink" Target="http://www.zjsz.net/keti/sw/swtw8.htm" TargetMode="External"/><Relationship Id="rId1" Type="http://schemas.openxmlformats.org/officeDocument/2006/relationships/slideLayout" Target="../slideLayouts/slideLayout20.xml"/><Relationship Id="rId6" Type="http://schemas.openxmlformats.org/officeDocument/2006/relationships/image" Target="../media/image113.jfif"/><Relationship Id="rId5" Type="http://schemas.openxmlformats.org/officeDocument/2006/relationships/image" Target="../media/image112.jfif"/><Relationship Id="rId4" Type="http://schemas.openxmlformats.org/officeDocument/2006/relationships/image" Target="../media/image111.jfif"/></Relationships>
</file>

<file path=ppt/slides/_rels/slide93.xml.rels><?xml version="1.0" encoding="UTF-8" standalone="yes"?>
<Relationships xmlns="http://schemas.openxmlformats.org/package/2006/relationships"><Relationship Id="rId2" Type="http://schemas.openxmlformats.org/officeDocument/2006/relationships/hyperlink" Target="http://www.zjsz.net/keti/sw/swtw8.htm" TargetMode="Externa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hyperlink" Target="http://www.zjsz.net/keti/sw/swtw8.htm" TargetMode="Externa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a:extLst>
              <a:ext uri="{FF2B5EF4-FFF2-40B4-BE49-F238E27FC236}">
                <a16:creationId xmlns:a16="http://schemas.microsoft.com/office/drawing/2014/main" id="{D21D172B-6779-4512-96B3-DA7EBAE0240D}"/>
              </a:ext>
            </a:extLst>
          </p:cNvPr>
          <p:cNvSpPr>
            <a:spLocks noChangeArrowheads="1"/>
          </p:cNvSpPr>
          <p:nvPr/>
        </p:nvSpPr>
        <p:spPr bwMode="gray">
          <a:xfrm>
            <a:off x="539552" y="1844824"/>
            <a:ext cx="5715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spcBef>
                <a:spcPct val="45000"/>
              </a:spcBef>
              <a:spcAft>
                <a:spcPct val="20000"/>
              </a:spcAft>
              <a:buClr>
                <a:schemeClr val="tx2"/>
              </a:buClr>
            </a:pPr>
            <a:r>
              <a:rPr lang="zh-CN" altLang="en-US" sz="4800" b="1" dirty="0">
                <a:solidFill>
                  <a:srgbClr val="990066"/>
                </a:solidFill>
                <a:latin typeface="微软雅黑" panose="020B0503020204020204" pitchFamily="34" charset="-122"/>
                <a:ea typeface="微软雅黑" panose="020B0503020204020204" pitchFamily="34" charset="-122"/>
              </a:rPr>
              <a:t>第一节 群落的结构</a:t>
            </a:r>
            <a:endParaRPr lang="en-US" altLang="zh-CN" sz="4800" b="1" dirty="0">
              <a:solidFill>
                <a:srgbClr val="990066"/>
              </a:solidFill>
              <a:latin typeface="微软雅黑" panose="020B0503020204020204" pitchFamily="34" charset="-122"/>
              <a:ea typeface="微软雅黑" panose="020B0503020204020204" pitchFamily="34" charset="-122"/>
            </a:endParaRPr>
          </a:p>
        </p:txBody>
      </p:sp>
      <p:sp>
        <p:nvSpPr>
          <p:cNvPr id="4" name="标题 1">
            <a:extLst>
              <a:ext uri="{FF2B5EF4-FFF2-40B4-BE49-F238E27FC236}">
                <a16:creationId xmlns:a16="http://schemas.microsoft.com/office/drawing/2014/main" id="{14C6F964-8A9E-4CC7-9209-538B4462EED7}"/>
              </a:ext>
            </a:extLst>
          </p:cNvPr>
          <p:cNvSpPr>
            <a:spLocks noGrp="1"/>
          </p:cNvSpPr>
          <p:nvPr>
            <p:ph type="ctrTitle"/>
          </p:nvPr>
        </p:nvSpPr>
        <p:spPr>
          <a:xfrm>
            <a:off x="107504" y="332656"/>
            <a:ext cx="8709025" cy="923330"/>
          </a:xfrm>
        </p:spPr>
        <p:txBody>
          <a:bodyPr/>
          <a:lstStyle/>
          <a:p>
            <a:r>
              <a:rPr lang="zh-CN" altLang="en-US" dirty="0"/>
              <a:t>第七章 群落及其演替</a:t>
            </a:r>
          </a:p>
        </p:txBody>
      </p:sp>
      <p:pic>
        <p:nvPicPr>
          <p:cNvPr id="2" name="图片 1">
            <a:extLst>
              <a:ext uri="{FF2B5EF4-FFF2-40B4-BE49-F238E27FC236}">
                <a16:creationId xmlns:a16="http://schemas.microsoft.com/office/drawing/2014/main" id="{0A7261D8-3BB1-4CD6-A46B-D590116BC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6204983"/>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a:extLst>
              <a:ext uri="{FF2B5EF4-FFF2-40B4-BE49-F238E27FC236}">
                <a16:creationId xmlns:a16="http://schemas.microsoft.com/office/drawing/2014/main" id="{052FC814-5050-4543-ADC1-481662EB80EF}"/>
              </a:ext>
            </a:extLst>
          </p:cNvPr>
          <p:cNvSpPr txBox="1">
            <a:spLocks noChangeArrowheads="1"/>
          </p:cNvSpPr>
          <p:nvPr/>
        </p:nvSpPr>
        <p:spPr bwMode="auto">
          <a:xfrm>
            <a:off x="500063" y="3203575"/>
            <a:ext cx="8215312" cy="13843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eaLnBrk="1" hangingPunct="1">
              <a:defRPr/>
            </a:pPr>
            <a:r>
              <a:rPr lang="zh-CN" altLang="en-US" sz="2800" b="1" dirty="0">
                <a:solidFill>
                  <a:schemeClr val="bg1"/>
                </a:solidFill>
                <a:latin typeface="微软雅黑" panose="020B0503020204020204" pitchFamily="34" charset="-122"/>
                <a:ea typeface="微软雅黑" panose="020B0503020204020204" pitchFamily="34" charset="-122"/>
              </a:rPr>
              <a:t>    一般来说，环境条件愈优越，群落发育的时间愈长，物种的数目愈多</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丰富度越高</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，群落的结构也愈复杂</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74083" name="Rectangle 3">
            <a:extLst>
              <a:ext uri="{FF2B5EF4-FFF2-40B4-BE49-F238E27FC236}">
                <a16:creationId xmlns:a16="http://schemas.microsoft.com/office/drawing/2014/main" id="{AE55D3AB-2D6D-4431-B4CE-2013A16D8A2C}"/>
              </a:ext>
            </a:extLst>
          </p:cNvPr>
          <p:cNvSpPr>
            <a:spLocks noChangeArrowheads="1"/>
          </p:cNvSpPr>
          <p:nvPr/>
        </p:nvSpPr>
        <p:spPr bwMode="auto">
          <a:xfrm>
            <a:off x="428624" y="4587875"/>
            <a:ext cx="8215313"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indent="317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b="1" dirty="0">
                <a:solidFill>
                  <a:srgbClr val="33CC33"/>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武夷山                     西伯利亚</a:t>
            </a:r>
          </a:p>
          <a:p>
            <a:pPr eaLnBrk="1" hangingPunct="1">
              <a:spcBef>
                <a:spcPct val="0"/>
              </a:spcBef>
              <a:buFontTx/>
              <a:buNone/>
            </a:pPr>
            <a:r>
              <a:rPr lang="zh-CN" altLang="en-US" sz="2600" b="1" dirty="0">
                <a:latin typeface="微软雅黑" panose="020B0503020204020204" pitchFamily="34" charset="-122"/>
                <a:ea typeface="微软雅黑" panose="020B0503020204020204" pitchFamily="34" charset="-122"/>
              </a:rPr>
              <a:t>低等植物    </a:t>
            </a:r>
            <a:r>
              <a:rPr lang="en-US" altLang="zh-CN" sz="2600" b="1" dirty="0">
                <a:latin typeface="微软雅黑" panose="020B0503020204020204" pitchFamily="34" charset="-122"/>
                <a:ea typeface="微软雅黑" panose="020B0503020204020204" pitchFamily="34" charset="-122"/>
              </a:rPr>
              <a:t>840</a:t>
            </a:r>
            <a:r>
              <a:rPr lang="zh-CN" altLang="en-US" sz="2600" b="1" dirty="0">
                <a:latin typeface="微软雅黑" panose="020B0503020204020204" pitchFamily="34" charset="-122"/>
                <a:ea typeface="微软雅黑" panose="020B0503020204020204" pitchFamily="34" charset="-122"/>
              </a:rPr>
              <a:t>种               低等植物    </a:t>
            </a:r>
            <a:r>
              <a:rPr lang="en-US" altLang="zh-CN" sz="2600" b="1" dirty="0">
                <a:latin typeface="微软雅黑" panose="020B0503020204020204" pitchFamily="34" charset="-122"/>
                <a:ea typeface="微软雅黑" panose="020B0503020204020204" pitchFamily="34" charset="-122"/>
              </a:rPr>
              <a:t>670</a:t>
            </a:r>
            <a:r>
              <a:rPr lang="zh-CN" altLang="en-US" sz="2600" b="1" dirty="0">
                <a:latin typeface="微软雅黑" panose="020B0503020204020204" pitchFamily="34" charset="-122"/>
                <a:ea typeface="微软雅黑" panose="020B0503020204020204" pitchFamily="34" charset="-122"/>
              </a:rPr>
              <a:t>种            </a:t>
            </a:r>
          </a:p>
          <a:p>
            <a:pPr eaLnBrk="1" hangingPunct="1">
              <a:spcBef>
                <a:spcPct val="0"/>
              </a:spcBef>
              <a:buFontTx/>
              <a:buNone/>
            </a:pPr>
            <a:r>
              <a:rPr lang="zh-CN" altLang="en-US" sz="2600" b="1" dirty="0">
                <a:latin typeface="微软雅黑" panose="020B0503020204020204" pitchFamily="34" charset="-122"/>
                <a:ea typeface="微软雅黑" panose="020B0503020204020204" pitchFamily="34" charset="-122"/>
              </a:rPr>
              <a:t>高等植物  </a:t>
            </a:r>
            <a:r>
              <a:rPr lang="en-US" altLang="zh-CN" sz="2600" b="1" dirty="0">
                <a:latin typeface="微软雅黑" panose="020B0503020204020204" pitchFamily="34" charset="-122"/>
                <a:ea typeface="微软雅黑" panose="020B0503020204020204" pitchFamily="34" charset="-122"/>
              </a:rPr>
              <a:t>2888</a:t>
            </a:r>
            <a:r>
              <a:rPr lang="zh-CN" altLang="en-US" sz="2600" b="1" dirty="0">
                <a:latin typeface="微软雅黑" panose="020B0503020204020204" pitchFamily="34" charset="-122"/>
                <a:ea typeface="微软雅黑" panose="020B0503020204020204" pitchFamily="34" charset="-122"/>
              </a:rPr>
              <a:t>种               高等植物    </a:t>
            </a:r>
            <a:r>
              <a:rPr lang="en-US" altLang="zh-CN" sz="2600" b="1" dirty="0">
                <a:latin typeface="微软雅黑" panose="020B0503020204020204" pitchFamily="34" charset="-122"/>
                <a:ea typeface="微软雅黑" panose="020B0503020204020204" pitchFamily="34" charset="-122"/>
              </a:rPr>
              <a:t>139</a:t>
            </a:r>
            <a:r>
              <a:rPr lang="zh-CN" altLang="en-US" sz="2600" b="1" dirty="0">
                <a:latin typeface="微软雅黑" panose="020B0503020204020204" pitchFamily="34" charset="-122"/>
                <a:ea typeface="微软雅黑" panose="020B0503020204020204" pitchFamily="34" charset="-122"/>
              </a:rPr>
              <a:t>种 </a:t>
            </a:r>
          </a:p>
          <a:p>
            <a:pPr eaLnBrk="1" hangingPunct="1">
              <a:spcBef>
                <a:spcPct val="0"/>
              </a:spcBef>
              <a:buFontTx/>
              <a:buNone/>
            </a:pPr>
            <a:r>
              <a:rPr lang="zh-CN" altLang="en-US" sz="2600" b="1" dirty="0">
                <a:latin typeface="微软雅黑" panose="020B0503020204020204" pitchFamily="34" charset="-122"/>
                <a:ea typeface="微软雅黑" panose="020B0503020204020204" pitchFamily="34" charset="-122"/>
              </a:rPr>
              <a:t>动物         </a:t>
            </a:r>
            <a:r>
              <a:rPr lang="en-US" altLang="zh-CN" sz="2600" b="1" dirty="0">
                <a:latin typeface="微软雅黑" panose="020B0503020204020204" pitchFamily="34" charset="-122"/>
                <a:ea typeface="微软雅黑" panose="020B0503020204020204" pitchFamily="34" charset="-122"/>
              </a:rPr>
              <a:t>5000</a:t>
            </a:r>
            <a:r>
              <a:rPr lang="zh-CN" altLang="en-US" sz="2600" b="1" dirty="0">
                <a:latin typeface="微软雅黑" panose="020B0503020204020204" pitchFamily="34" charset="-122"/>
                <a:ea typeface="微软雅黑" panose="020B0503020204020204" pitchFamily="34" charset="-122"/>
              </a:rPr>
              <a:t>种               动物        </a:t>
            </a:r>
            <a:r>
              <a:rPr lang="en-US" altLang="zh-CN" sz="2600" b="1" dirty="0">
                <a:latin typeface="微软雅黑" panose="020B0503020204020204" pitchFamily="34" charset="-122"/>
                <a:ea typeface="微软雅黑" panose="020B0503020204020204" pitchFamily="34" charset="-122"/>
              </a:rPr>
              <a:t>1000</a:t>
            </a:r>
            <a:r>
              <a:rPr lang="zh-CN" altLang="en-US" sz="2600" b="1" dirty="0">
                <a:latin typeface="微软雅黑" panose="020B0503020204020204" pitchFamily="34" charset="-122"/>
                <a:ea typeface="微软雅黑" panose="020B0503020204020204" pitchFamily="34" charset="-122"/>
              </a:rPr>
              <a:t>种 </a:t>
            </a:r>
          </a:p>
          <a:p>
            <a:pPr eaLnBrk="1" hangingPunct="1">
              <a:spcBef>
                <a:spcPct val="0"/>
              </a:spcBef>
              <a:buFontTx/>
              <a:buNone/>
            </a:pPr>
            <a:r>
              <a:rPr lang="zh-CN" altLang="en-US" sz="2600" b="1" dirty="0">
                <a:latin typeface="微软雅黑" panose="020B0503020204020204" pitchFamily="34" charset="-122"/>
                <a:ea typeface="微软雅黑" panose="020B0503020204020204" pitchFamily="34" charset="-122"/>
              </a:rPr>
              <a:t>脊椎动物    </a:t>
            </a:r>
            <a:r>
              <a:rPr lang="en-US" altLang="zh-CN" sz="2600" b="1" dirty="0">
                <a:latin typeface="微软雅黑" panose="020B0503020204020204" pitchFamily="34" charset="-122"/>
                <a:ea typeface="微软雅黑" panose="020B0503020204020204" pitchFamily="34" charset="-122"/>
              </a:rPr>
              <a:t>475</a:t>
            </a:r>
            <a:r>
              <a:rPr lang="zh-CN" altLang="en-US" sz="2600" b="1" dirty="0">
                <a:latin typeface="微软雅黑" panose="020B0503020204020204" pitchFamily="34" charset="-122"/>
                <a:ea typeface="微软雅黑" panose="020B0503020204020204" pitchFamily="34" charset="-122"/>
              </a:rPr>
              <a:t>种        </a:t>
            </a:r>
          </a:p>
        </p:txBody>
      </p:sp>
      <p:pic>
        <p:nvPicPr>
          <p:cNvPr id="19460" name="Picture 5">
            <a:extLst>
              <a:ext uri="{FF2B5EF4-FFF2-40B4-BE49-F238E27FC236}">
                <a16:creationId xmlns:a16="http://schemas.microsoft.com/office/drawing/2014/main" id="{88714249-5A6A-4545-811F-852E9E183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115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6">
            <a:extLst>
              <a:ext uri="{FF2B5EF4-FFF2-40B4-BE49-F238E27FC236}">
                <a16:creationId xmlns:a16="http://schemas.microsoft.com/office/drawing/2014/main" id="{C29E8CD4-B5DF-4B73-99CB-AD5C0977573F}"/>
              </a:ext>
            </a:extLst>
          </p:cNvPr>
          <p:cNvSpPr txBox="1">
            <a:spLocks noChangeArrowheads="1"/>
          </p:cNvSpPr>
          <p:nvPr/>
        </p:nvSpPr>
        <p:spPr bwMode="auto">
          <a:xfrm>
            <a:off x="6443663" y="765175"/>
            <a:ext cx="27003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b="1" dirty="0">
                <a:latin typeface="微软雅黑" panose="020B0503020204020204" pitchFamily="34" charset="-122"/>
                <a:ea typeface="微软雅黑" panose="020B0503020204020204" pitchFamily="34" charset="-122"/>
              </a:rPr>
              <a:t>群落中物种数目的多少称为</a:t>
            </a:r>
            <a:r>
              <a:rPr lang="zh-CN" altLang="en-US" b="1" dirty="0">
                <a:solidFill>
                  <a:srgbClr val="FF0000"/>
                </a:solidFill>
                <a:latin typeface="微软雅黑" panose="020B0503020204020204" pitchFamily="34" charset="-122"/>
                <a:ea typeface="微软雅黑" panose="020B0503020204020204" pitchFamily="34" charset="-122"/>
              </a:rPr>
              <a:t>丰富度</a:t>
            </a:r>
          </a:p>
        </p:txBody>
      </p:sp>
      <p:pic>
        <p:nvPicPr>
          <p:cNvPr id="19462" name="Picture 7" descr="3">
            <a:extLst>
              <a:ext uri="{FF2B5EF4-FFF2-40B4-BE49-F238E27FC236}">
                <a16:creationId xmlns:a16="http://schemas.microsoft.com/office/drawing/2014/main" id="{8C9ABABF-1406-4B65-85F4-E8168E179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0" y="0"/>
            <a:ext cx="295275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 calcmode="lin" valueType="num">
                                      <p:cBhvr additive="base">
                                        <p:cTn id="7" dur="500" fill="hold"/>
                                        <p:tgtEl>
                                          <p:spTgt spid="174082"/>
                                        </p:tgtEl>
                                        <p:attrNameLst>
                                          <p:attrName>ppt_x</p:attrName>
                                        </p:attrNameLst>
                                      </p:cBhvr>
                                      <p:tavLst>
                                        <p:tav tm="0">
                                          <p:val>
                                            <p:strVal val="1+#ppt_w/2"/>
                                          </p:val>
                                        </p:tav>
                                        <p:tav tm="100000">
                                          <p:val>
                                            <p:strVal val="#ppt_x"/>
                                          </p:val>
                                        </p:tav>
                                      </p:tavLst>
                                    </p:anim>
                                    <p:anim calcmode="lin" valueType="num">
                                      <p:cBhvr additive="base">
                                        <p:cTn id="8" dur="500" fill="hold"/>
                                        <p:tgtEl>
                                          <p:spTgt spid="1740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74083"/>
                                        </p:tgtEl>
                                        <p:attrNameLst>
                                          <p:attrName>style.visibility</p:attrName>
                                        </p:attrNameLst>
                                      </p:cBhvr>
                                      <p:to>
                                        <p:strVal val="visible"/>
                                      </p:to>
                                    </p:set>
                                    <p:animEffect transition="in" filter="blinds(horizontal)">
                                      <p:cBhvr>
                                        <p:cTn id="13" dur="5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nimBg="1"/>
      <p:bldP spid="17408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85" name="Picture 5">
            <a:extLst>
              <a:ext uri="{FF2B5EF4-FFF2-40B4-BE49-F238E27FC236}">
                <a16:creationId xmlns:a16="http://schemas.microsoft.com/office/drawing/2014/main" id="{91A651E5-46DE-41E3-A203-A1BE022AC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035050"/>
            <a:ext cx="8524875" cy="4786313"/>
          </a:xfrm>
          <a:prstGeom prst="rect">
            <a:avLst/>
          </a:prstGeom>
          <a:noFill/>
          <a:extLst>
            <a:ext uri="{909E8E84-426E-40DD-AFC4-6F175D3DCCD1}">
              <a14:hiddenFill xmlns:a14="http://schemas.microsoft.com/office/drawing/2010/main">
                <a:solidFill>
                  <a:srgbClr val="FFFFFF"/>
                </a:solidFill>
              </a14:hiddenFill>
            </a:ext>
          </a:extLst>
        </p:spPr>
      </p:pic>
      <p:sp>
        <p:nvSpPr>
          <p:cNvPr id="686086" name="Rectangle 6">
            <a:extLst>
              <a:ext uri="{FF2B5EF4-FFF2-40B4-BE49-F238E27FC236}">
                <a16:creationId xmlns:a16="http://schemas.microsoft.com/office/drawing/2014/main" id="{551AEF4B-E754-4366-B93F-60E3C6EA63FF}"/>
              </a:ext>
            </a:extLst>
          </p:cNvPr>
          <p:cNvSpPr>
            <a:spLocks noChangeArrowheads="1"/>
          </p:cNvSpPr>
          <p:nvPr/>
        </p:nvSpPr>
        <p:spPr bwMode="auto">
          <a:xfrm>
            <a:off x="309563" y="170601"/>
            <a:ext cx="57912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10B0E"/>
                </a:solidFill>
                <a:effectLst/>
                <a:uLnTx/>
                <a:uFillTx/>
                <a:latin typeface="微软雅黑" panose="020B0503020204020204" pitchFamily="34" charset="-122"/>
                <a:ea typeface="微软雅黑" panose="020B0503020204020204" pitchFamily="34" charset="-122"/>
                <a:cs typeface="+mn-cs"/>
              </a:rPr>
              <a:t>地球臭氧层的侵蚀</a:t>
            </a:r>
            <a:r>
              <a:rPr kumimoji="0" lang="en-US" altLang="zh-CN" sz="3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
            </a:r>
            <a:br>
              <a:rPr kumimoji="0" lang="en-US" altLang="zh-CN" sz="3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br>
            <a:endParaRPr kumimoji="0" lang="en-US" altLang="zh-CN" sz="3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p:txBody>
      </p:sp>
      <p:sp>
        <p:nvSpPr>
          <p:cNvPr id="686087" name="Text Box 7">
            <a:extLst>
              <a:ext uri="{FF2B5EF4-FFF2-40B4-BE49-F238E27FC236}">
                <a16:creationId xmlns:a16="http://schemas.microsoft.com/office/drawing/2014/main" id="{151D38DC-3439-44C6-9A1B-553786E332E0}"/>
              </a:ext>
            </a:extLst>
          </p:cNvPr>
          <p:cNvSpPr txBox="1">
            <a:spLocks noChangeArrowheads="1"/>
          </p:cNvSpPr>
          <p:nvPr/>
        </p:nvSpPr>
        <p:spPr bwMode="auto">
          <a:xfrm>
            <a:off x="339725" y="5316538"/>
            <a:ext cx="2973388" cy="301625"/>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(a) September 1979</a:t>
            </a:r>
          </a:p>
        </p:txBody>
      </p:sp>
      <p:sp>
        <p:nvSpPr>
          <p:cNvPr id="686088" name="Text Box 8">
            <a:extLst>
              <a:ext uri="{FF2B5EF4-FFF2-40B4-BE49-F238E27FC236}">
                <a16:creationId xmlns:a16="http://schemas.microsoft.com/office/drawing/2014/main" id="{DDD86443-34C3-4D1F-A0AC-F402F52AB284}"/>
              </a:ext>
            </a:extLst>
          </p:cNvPr>
          <p:cNvSpPr txBox="1">
            <a:spLocks noChangeArrowheads="1"/>
          </p:cNvSpPr>
          <p:nvPr/>
        </p:nvSpPr>
        <p:spPr bwMode="auto">
          <a:xfrm>
            <a:off x="4784725" y="5316538"/>
            <a:ext cx="2973388" cy="301625"/>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(b) September 2006</a:t>
            </a:r>
          </a:p>
        </p:txBody>
      </p:sp>
      <p:pic>
        <p:nvPicPr>
          <p:cNvPr id="5" name="图片 4">
            <a:extLst>
              <a:ext uri="{FF2B5EF4-FFF2-40B4-BE49-F238E27FC236}">
                <a16:creationId xmlns:a16="http://schemas.microsoft.com/office/drawing/2014/main" id="{29DD4F0B-542D-4C03-8328-4DEFBE062003}"/>
              </a:ext>
            </a:extLst>
          </p:cNvPr>
          <p:cNvPicPr>
            <a:picLocks noChangeAspect="1"/>
          </p:cNvPicPr>
          <p:nvPr/>
        </p:nvPicPr>
        <p:blipFill rotWithShape="1">
          <a:blip r:embed="rId4"/>
          <a:srcRect l="56858" t="27556" r="10625" b="24013"/>
          <a:stretch/>
        </p:blipFill>
        <p:spPr>
          <a:xfrm>
            <a:off x="4776341" y="1035050"/>
            <a:ext cx="4339845" cy="4309106"/>
          </a:xfrm>
          <a:prstGeom prst="rect">
            <a:avLst/>
          </a:prstGeom>
        </p:spPr>
      </p:pic>
      <p:sp>
        <p:nvSpPr>
          <p:cNvPr id="10" name="Text Box 8">
            <a:extLst>
              <a:ext uri="{FF2B5EF4-FFF2-40B4-BE49-F238E27FC236}">
                <a16:creationId xmlns:a16="http://schemas.microsoft.com/office/drawing/2014/main" id="{66F4019B-A771-4A46-9B39-77FDABBED360}"/>
              </a:ext>
            </a:extLst>
          </p:cNvPr>
          <p:cNvSpPr txBox="1">
            <a:spLocks noChangeArrowheads="1"/>
          </p:cNvSpPr>
          <p:nvPr/>
        </p:nvSpPr>
        <p:spPr bwMode="auto">
          <a:xfrm>
            <a:off x="4784725" y="5317244"/>
            <a:ext cx="2973388" cy="304699"/>
          </a:xfrm>
          <a:prstGeom prst="rect">
            <a:avLst/>
          </a:prstGeom>
          <a:solidFill>
            <a:schemeClr val="bg1"/>
          </a:solidFill>
          <a:ln>
            <a:noFill/>
          </a:ln>
          <a:effec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(b) September 2018</a:t>
            </a:r>
          </a:p>
        </p:txBody>
      </p:sp>
    </p:spTree>
    <p:extLst>
      <p:ext uri="{BB962C8B-B14F-4D97-AF65-F5344CB8AC3E}">
        <p14:creationId xmlns:p14="http://schemas.microsoft.com/office/powerpoint/2010/main" val="28130543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3">
            <a:extLst>
              <a:ext uri="{FF2B5EF4-FFF2-40B4-BE49-F238E27FC236}">
                <a16:creationId xmlns:a16="http://schemas.microsoft.com/office/drawing/2014/main" id="{D456A783-846B-40C6-88D4-F83576C87DBD}"/>
              </a:ext>
            </a:extLst>
          </p:cNvPr>
          <p:cNvSpPr>
            <a:spLocks noGrp="1"/>
          </p:cNvSpPr>
          <p:nvPr>
            <p:ph idx="4294967295"/>
          </p:nvPr>
        </p:nvSpPr>
        <p:spPr>
          <a:xfrm>
            <a:off x="914400" y="2278063"/>
            <a:ext cx="8229600" cy="3222625"/>
          </a:xfrm>
        </p:spPr>
        <p:txBody>
          <a:bodyPr>
            <a:spAutoFit/>
          </a:bodyPr>
          <a:lstStyle/>
          <a:p>
            <a:pPr marL="0" indent="0" eaLnBrk="1" hangingPunct="1">
              <a:lnSpc>
                <a:spcPct val="150000"/>
              </a:lnSpc>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指物种或是某个分类上的种群消失，并减少生物多样性。某一物种的最后个体死亡，就是物种灭绝的时刻，即使灭绝前就已经失去了任何繁殖的可能。由于物种的潜在范围可能相当大，因此确定物种灭绝时刻相当困难。</a:t>
            </a:r>
          </a:p>
        </p:txBody>
      </p:sp>
      <p:sp>
        <p:nvSpPr>
          <p:cNvPr id="5" name="矩形 4">
            <a:extLst>
              <a:ext uri="{FF2B5EF4-FFF2-40B4-BE49-F238E27FC236}">
                <a16:creationId xmlns:a16="http://schemas.microsoft.com/office/drawing/2014/main" id="{DC46B099-1A5E-4EB5-87B3-0AABE9F7D8E7}"/>
              </a:ext>
            </a:extLst>
          </p:cNvPr>
          <p:cNvSpPr/>
          <p:nvPr/>
        </p:nvSpPr>
        <p:spPr>
          <a:xfrm>
            <a:off x="642938" y="857250"/>
            <a:ext cx="1214437" cy="708025"/>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灭绝</a:t>
            </a:r>
          </a:p>
        </p:txBody>
      </p:sp>
    </p:spTree>
    <p:extLst>
      <p:ext uri="{BB962C8B-B14F-4D97-AF65-F5344CB8AC3E}">
        <p14:creationId xmlns:p14="http://schemas.microsoft.com/office/powerpoint/2010/main" val="8972579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E2267D8C-E10C-4DDF-B24A-1D7054FBE91E}"/>
              </a:ext>
            </a:extLst>
          </p:cNvPr>
          <p:cNvSpPr>
            <a:spLocks noGrp="1"/>
          </p:cNvSpPr>
          <p:nvPr>
            <p:ph type="title" idx="4294967295"/>
          </p:nvPr>
        </p:nvSpPr>
        <p:spPr>
          <a:xfrm>
            <a:off x="1403648" y="2204864"/>
            <a:ext cx="6807200" cy="2209800"/>
          </a:xfrm>
          <a:solidFill>
            <a:srgbClr val="C00000"/>
          </a:solidFill>
        </p:spPr>
        <p:txBody>
          <a:bodyPr/>
          <a:lstStyle/>
          <a:p>
            <a:pPr eaLnBrk="1" hangingPunct="1">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每</a:t>
            </a:r>
            <a:r>
              <a:rPr lang="en-US" altLang="zh-CN" sz="3600" b="1" dirty="0">
                <a:solidFill>
                  <a:schemeClr val="bg1"/>
                </a:solidFill>
                <a:latin typeface="微软雅黑" panose="020B0503020204020204" pitchFamily="34" charset="-122"/>
                <a:ea typeface="微软雅黑" panose="020B0503020204020204" pitchFamily="34" charset="-122"/>
              </a:rPr>
              <a:t>20</a:t>
            </a:r>
            <a:r>
              <a:rPr lang="zh-CN" altLang="en-US" sz="3600" b="1" dirty="0">
                <a:solidFill>
                  <a:schemeClr val="bg1"/>
                </a:solidFill>
                <a:latin typeface="微软雅黑" panose="020B0503020204020204" pitchFamily="34" charset="-122"/>
                <a:ea typeface="微软雅黑" panose="020B0503020204020204" pitchFamily="34" charset="-122"/>
              </a:rPr>
              <a:t>分钟一物种消失！</a:t>
            </a:r>
            <a:r>
              <a:rPr lang="en-US" altLang="zh-CN" sz="3600" b="1" dirty="0">
                <a:solidFill>
                  <a:schemeClr val="bg1"/>
                </a:solidFill>
                <a:latin typeface="微软雅黑" panose="020B0503020204020204" pitchFamily="34" charset="-122"/>
                <a:ea typeface="微软雅黑" panose="020B0503020204020204" pitchFamily="34" charset="-122"/>
              </a:rPr>
              <a:t/>
            </a:r>
            <a:br>
              <a:rPr lang="en-US" altLang="zh-CN" sz="3600" b="1" dirty="0">
                <a:solidFill>
                  <a:schemeClr val="bg1"/>
                </a:solidFill>
                <a:latin typeface="微软雅黑" panose="020B0503020204020204" pitchFamily="34" charset="-122"/>
                <a:ea typeface="微软雅黑" panose="020B0503020204020204" pitchFamily="34" charset="-122"/>
              </a:rPr>
            </a:br>
            <a:r>
              <a:rPr lang="zh-CN" altLang="en-US" sz="3600" b="1" dirty="0">
                <a:solidFill>
                  <a:schemeClr val="bg1"/>
                </a:solidFill>
                <a:latin typeface="微软雅黑" panose="020B0503020204020204" pitchFamily="34" charset="-122"/>
                <a:ea typeface="微软雅黑" panose="020B0503020204020204" pitchFamily="34" charset="-122"/>
              </a:rPr>
              <a:t>全球爆发绝种危机！</a:t>
            </a:r>
          </a:p>
        </p:txBody>
      </p:sp>
    </p:spTree>
    <p:extLst>
      <p:ext uri="{BB962C8B-B14F-4D97-AF65-F5344CB8AC3E}">
        <p14:creationId xmlns:p14="http://schemas.microsoft.com/office/powerpoint/2010/main" val="15870533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CC2F4561-2A77-4578-8693-D5B90081B4BE}"/>
              </a:ext>
            </a:extLst>
          </p:cNvPr>
          <p:cNvSpPr txBox="1">
            <a:spLocks noChangeArrowheads="1"/>
          </p:cNvSpPr>
          <p:nvPr/>
        </p:nvSpPr>
        <p:spPr bwMode="auto">
          <a:xfrm>
            <a:off x="262745" y="1981200"/>
            <a:ext cx="609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群落的演替</a:t>
            </a:r>
          </a:p>
        </p:txBody>
      </p:sp>
      <p:sp>
        <p:nvSpPr>
          <p:cNvPr id="57347" name="Text Box 3">
            <a:extLst>
              <a:ext uri="{FF2B5EF4-FFF2-40B4-BE49-F238E27FC236}">
                <a16:creationId xmlns:a16="http://schemas.microsoft.com/office/drawing/2014/main" id="{EDE783DE-3F34-41C0-B0EF-D6FDCFCE75A3}"/>
              </a:ext>
            </a:extLst>
          </p:cNvPr>
          <p:cNvSpPr txBox="1">
            <a:spLocks noChangeArrowheads="1"/>
          </p:cNvSpPr>
          <p:nvPr/>
        </p:nvSpPr>
        <p:spPr bwMode="auto">
          <a:xfrm>
            <a:off x="1144738" y="648013"/>
            <a:ext cx="75292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概念：随着时间的推移，一个群落被另一个群落代替的过程</a:t>
            </a:r>
          </a:p>
        </p:txBody>
      </p:sp>
      <p:sp>
        <p:nvSpPr>
          <p:cNvPr id="57348" name="Text Box 4">
            <a:extLst>
              <a:ext uri="{FF2B5EF4-FFF2-40B4-BE49-F238E27FC236}">
                <a16:creationId xmlns:a16="http://schemas.microsoft.com/office/drawing/2014/main" id="{499077C3-539C-4DBF-BAFE-FD6CF747CEEA}"/>
              </a:ext>
            </a:extLst>
          </p:cNvPr>
          <p:cNvSpPr txBox="1">
            <a:spLocks noChangeArrowheads="1"/>
          </p:cNvSpPr>
          <p:nvPr/>
        </p:nvSpPr>
        <p:spPr bwMode="auto">
          <a:xfrm>
            <a:off x="1163666" y="2668280"/>
            <a:ext cx="914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演替类型</a:t>
            </a:r>
          </a:p>
        </p:txBody>
      </p:sp>
      <p:sp>
        <p:nvSpPr>
          <p:cNvPr id="57349" name="Text Box 5">
            <a:extLst>
              <a:ext uri="{FF2B5EF4-FFF2-40B4-BE49-F238E27FC236}">
                <a16:creationId xmlns:a16="http://schemas.microsoft.com/office/drawing/2014/main" id="{1509BFE3-7161-4069-841E-4411F7FC01A6}"/>
              </a:ext>
            </a:extLst>
          </p:cNvPr>
          <p:cNvSpPr txBox="1">
            <a:spLocks noChangeArrowheads="1"/>
          </p:cNvSpPr>
          <p:nvPr/>
        </p:nvSpPr>
        <p:spPr bwMode="auto">
          <a:xfrm>
            <a:off x="2209800" y="1828800"/>
            <a:ext cx="661067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初生演替</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：在一个从来没有被植物覆盖的地面，或者原来存在过植被，但被彻底消灭了的地方发生的演替。</a:t>
            </a:r>
          </a:p>
        </p:txBody>
      </p:sp>
      <p:sp>
        <p:nvSpPr>
          <p:cNvPr id="57350" name="Text Box 6">
            <a:extLst>
              <a:ext uri="{FF2B5EF4-FFF2-40B4-BE49-F238E27FC236}">
                <a16:creationId xmlns:a16="http://schemas.microsoft.com/office/drawing/2014/main" id="{EC7ACF52-73BD-4A80-B774-09C25D7ED2C1}"/>
              </a:ext>
            </a:extLst>
          </p:cNvPr>
          <p:cNvSpPr txBox="1">
            <a:spLocks noChangeArrowheads="1"/>
          </p:cNvSpPr>
          <p:nvPr/>
        </p:nvSpPr>
        <p:spPr bwMode="auto">
          <a:xfrm>
            <a:off x="2133600" y="3429000"/>
            <a:ext cx="646420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次生演替</a:t>
            </a: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：在原有植被虽已不存在，但原有土壤条件基本保留，甚至还保留了植物的种子或其他繁殖体的地方发生的演替。</a:t>
            </a:r>
          </a:p>
        </p:txBody>
      </p:sp>
      <p:sp>
        <p:nvSpPr>
          <p:cNvPr id="57351" name="Text Box 7">
            <a:extLst>
              <a:ext uri="{FF2B5EF4-FFF2-40B4-BE49-F238E27FC236}">
                <a16:creationId xmlns:a16="http://schemas.microsoft.com/office/drawing/2014/main" id="{E866E22B-8BA4-49C0-AB86-E2AC138F74E0}"/>
              </a:ext>
            </a:extLst>
          </p:cNvPr>
          <p:cNvSpPr txBox="1">
            <a:spLocks noChangeArrowheads="1"/>
          </p:cNvSpPr>
          <p:nvPr/>
        </p:nvSpPr>
        <p:spPr bwMode="auto">
          <a:xfrm>
            <a:off x="1115302" y="5052058"/>
            <a:ext cx="5513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人类活动对群落演替的影响</a:t>
            </a:r>
          </a:p>
        </p:txBody>
      </p:sp>
      <p:sp>
        <p:nvSpPr>
          <p:cNvPr id="57352" name="AutoShape 8">
            <a:extLst>
              <a:ext uri="{FF2B5EF4-FFF2-40B4-BE49-F238E27FC236}">
                <a16:creationId xmlns:a16="http://schemas.microsoft.com/office/drawing/2014/main" id="{CA45B84F-7C96-482E-81B9-13F70D4114BD}"/>
              </a:ext>
            </a:extLst>
          </p:cNvPr>
          <p:cNvSpPr>
            <a:spLocks/>
          </p:cNvSpPr>
          <p:nvPr/>
        </p:nvSpPr>
        <p:spPr bwMode="auto">
          <a:xfrm>
            <a:off x="1966912" y="1981200"/>
            <a:ext cx="166688" cy="2286000"/>
          </a:xfrm>
          <a:prstGeom prst="leftBrace">
            <a:avLst>
              <a:gd name="adj1" fmla="val 2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353" name="AutoShape 9">
            <a:extLst>
              <a:ext uri="{FF2B5EF4-FFF2-40B4-BE49-F238E27FC236}">
                <a16:creationId xmlns:a16="http://schemas.microsoft.com/office/drawing/2014/main" id="{8354B049-06A8-4609-9300-642B60472B17}"/>
              </a:ext>
            </a:extLst>
          </p:cNvPr>
          <p:cNvSpPr>
            <a:spLocks/>
          </p:cNvSpPr>
          <p:nvPr/>
        </p:nvSpPr>
        <p:spPr bwMode="auto">
          <a:xfrm>
            <a:off x="900112" y="1066800"/>
            <a:ext cx="166688" cy="4038600"/>
          </a:xfrm>
          <a:prstGeom prst="leftBrace">
            <a:avLst>
              <a:gd name="adj1" fmla="val 441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801827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CCEAE98E-A4F3-4D16-A0DB-2F3333ECDF98}"/>
              </a:ext>
            </a:extLst>
          </p:cNvPr>
          <p:cNvSpPr txBox="1">
            <a:spLocks noChangeArrowheads="1"/>
          </p:cNvSpPr>
          <p:nvPr/>
        </p:nvSpPr>
        <p:spPr bwMode="auto">
          <a:xfrm>
            <a:off x="827584" y="1196752"/>
            <a:ext cx="7704138" cy="360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以下哪项不是群落演替的趋势（     ）</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生物种类越来越多</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B.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种间关系越来越复杂</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C.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有些物种可能灭绝         </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D.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生物种类越来越少</a:t>
            </a:r>
          </a:p>
        </p:txBody>
      </p:sp>
      <p:sp>
        <p:nvSpPr>
          <p:cNvPr id="224259" name="Text Box 3">
            <a:extLst>
              <a:ext uri="{FF2B5EF4-FFF2-40B4-BE49-F238E27FC236}">
                <a16:creationId xmlns:a16="http://schemas.microsoft.com/office/drawing/2014/main" id="{9658876E-9C0D-4A32-81AB-196E7E456F96}"/>
              </a:ext>
            </a:extLst>
          </p:cNvPr>
          <p:cNvSpPr txBox="1">
            <a:spLocks noChangeArrowheads="1"/>
          </p:cNvSpPr>
          <p:nvPr/>
        </p:nvSpPr>
        <p:spPr bwMode="auto">
          <a:xfrm>
            <a:off x="7092280" y="1268760"/>
            <a:ext cx="647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a:t>
            </a:r>
          </a:p>
        </p:txBody>
      </p:sp>
    </p:spTree>
    <p:extLst>
      <p:ext uri="{BB962C8B-B14F-4D97-AF65-F5344CB8AC3E}">
        <p14:creationId xmlns:p14="http://schemas.microsoft.com/office/powerpoint/2010/main" val="4164815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5">
            <a:extLst>
              <a:ext uri="{FF2B5EF4-FFF2-40B4-BE49-F238E27FC236}">
                <a16:creationId xmlns:a16="http://schemas.microsoft.com/office/drawing/2014/main" id="{75EDD824-B3C9-4406-B693-B680A543D63F}"/>
              </a:ext>
            </a:extLst>
          </p:cNvPr>
          <p:cNvSpPr>
            <a:spLocks noChangeArrowheads="1"/>
          </p:cNvSpPr>
          <p:nvPr/>
        </p:nvSpPr>
        <p:spPr bwMode="auto">
          <a:xfrm>
            <a:off x="611560" y="1309359"/>
            <a:ext cx="8064500" cy="286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下列</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种群落类型中，哪些是以一年生植物占优势的群落类型（      ）</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．极地苔原         </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．温带草原</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C</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．热带雨林         </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D</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．常绿阔叶林</a:t>
            </a:r>
          </a:p>
        </p:txBody>
      </p:sp>
      <p:sp>
        <p:nvSpPr>
          <p:cNvPr id="224262" name="Text Box 6">
            <a:extLst>
              <a:ext uri="{FF2B5EF4-FFF2-40B4-BE49-F238E27FC236}">
                <a16:creationId xmlns:a16="http://schemas.microsoft.com/office/drawing/2014/main" id="{CEF7C804-3782-47FA-87C0-6E52E67436C2}"/>
              </a:ext>
            </a:extLst>
          </p:cNvPr>
          <p:cNvSpPr txBox="1">
            <a:spLocks noChangeArrowheads="1"/>
          </p:cNvSpPr>
          <p:nvPr/>
        </p:nvSpPr>
        <p:spPr bwMode="auto">
          <a:xfrm>
            <a:off x="4423941" y="2158406"/>
            <a:ext cx="4397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B</a:t>
            </a:r>
          </a:p>
        </p:txBody>
      </p:sp>
    </p:spTree>
    <p:extLst>
      <p:ext uri="{BB962C8B-B14F-4D97-AF65-F5344CB8AC3E}">
        <p14:creationId xmlns:p14="http://schemas.microsoft.com/office/powerpoint/2010/main" val="20277673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 y="260648"/>
            <a:ext cx="9180459" cy="623731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116" y="404664"/>
            <a:ext cx="3216357" cy="24122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918" y="1038102"/>
            <a:ext cx="3121134" cy="261004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3221596"/>
            <a:ext cx="3227851" cy="242088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8729" y="3861048"/>
            <a:ext cx="3383360" cy="2537520"/>
          </a:xfrm>
          <a:prstGeom prst="rect">
            <a:avLst/>
          </a:prstGeom>
        </p:spPr>
      </p:pic>
    </p:spTree>
    <p:extLst>
      <p:ext uri="{BB962C8B-B14F-4D97-AF65-F5344CB8AC3E}">
        <p14:creationId xmlns:p14="http://schemas.microsoft.com/office/powerpoint/2010/main" val="227353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82AF526-565D-4E62-82CE-8A06F82C5A60}"/>
              </a:ext>
            </a:extLst>
          </p:cNvPr>
          <p:cNvSpPr>
            <a:spLocks noGrp="1"/>
          </p:cNvSpPr>
          <p:nvPr>
            <p:ph type="title"/>
          </p:nvPr>
        </p:nvSpPr>
        <p:spPr>
          <a:xfrm>
            <a:off x="251520" y="217309"/>
            <a:ext cx="7920880" cy="1200329"/>
          </a:xfrm>
        </p:spPr>
        <p:txBody>
          <a:bodyPr/>
          <a:lstStyle/>
          <a:p>
            <a:pPr eaLnBrk="1" hangingPunct="1"/>
            <a:r>
              <a:rPr lang="zh-CN" altLang="en-US" b="1" dirty="0"/>
              <a:t>比较下列各环境物种丰富度？</a:t>
            </a:r>
          </a:p>
        </p:txBody>
      </p:sp>
      <p:sp>
        <p:nvSpPr>
          <p:cNvPr id="176131" name="Text Box 3">
            <a:extLst>
              <a:ext uri="{FF2B5EF4-FFF2-40B4-BE49-F238E27FC236}">
                <a16:creationId xmlns:a16="http://schemas.microsoft.com/office/drawing/2014/main" id="{B562003B-16BD-4571-9421-423CB191B8CA}"/>
              </a:ext>
            </a:extLst>
          </p:cNvPr>
          <p:cNvSpPr txBox="1">
            <a:spLocks noChangeArrowheads="1"/>
          </p:cNvSpPr>
          <p:nvPr/>
        </p:nvSpPr>
        <p:spPr bwMode="auto">
          <a:xfrm>
            <a:off x="684213" y="3971925"/>
            <a:ext cx="7848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30000"/>
              </a:lnSpc>
              <a:spcBef>
                <a:spcPct val="50000"/>
              </a:spcBef>
              <a:buFontTx/>
              <a:buNone/>
            </a:pPr>
            <a:r>
              <a:rPr lang="zh-CN" altLang="en-US" sz="2800" b="1" dirty="0">
                <a:latin typeface="微软雅黑" panose="020B0503020204020204" pitchFamily="34" charset="-122"/>
                <a:ea typeface="微软雅黑" panose="020B0503020204020204" pitchFamily="34" charset="-122"/>
              </a:rPr>
              <a:t>    两个或多个群落间过渡地带，即群落交错区，如海陆交界的潮间带、河口湾，森林与草地或农田交界的地带，生物的种类和数量常比相邻群落中多，这种现象称为</a:t>
            </a:r>
            <a:r>
              <a:rPr lang="zh-CN" altLang="en-US" sz="2800" b="1" dirty="0">
                <a:solidFill>
                  <a:srgbClr val="C00000"/>
                </a:solidFill>
                <a:latin typeface="微软雅黑" panose="020B0503020204020204" pitchFamily="34" charset="-122"/>
                <a:ea typeface="微软雅黑" panose="020B0503020204020204" pitchFamily="34" charset="-122"/>
              </a:rPr>
              <a:t>边缘效应</a:t>
            </a:r>
            <a:r>
              <a:rPr lang="zh-CN" altLang="en-US" sz="2800" b="1" dirty="0">
                <a:latin typeface="微软雅黑" panose="020B0503020204020204" pitchFamily="34" charset="-122"/>
                <a:ea typeface="微软雅黑" panose="020B0503020204020204" pitchFamily="34" charset="-122"/>
              </a:rPr>
              <a:t> </a:t>
            </a:r>
          </a:p>
        </p:txBody>
      </p:sp>
      <p:sp>
        <p:nvSpPr>
          <p:cNvPr id="176132" name="Text Box 4">
            <a:extLst>
              <a:ext uri="{FF2B5EF4-FFF2-40B4-BE49-F238E27FC236}">
                <a16:creationId xmlns:a16="http://schemas.microsoft.com/office/drawing/2014/main" id="{E6B0CB65-CF5C-418E-A804-DD63F0CE95E6}"/>
              </a:ext>
            </a:extLst>
          </p:cNvPr>
          <p:cNvSpPr txBox="1">
            <a:spLocks noChangeArrowheads="1"/>
          </p:cNvSpPr>
          <p:nvPr/>
        </p:nvSpPr>
        <p:spPr bwMode="auto">
          <a:xfrm>
            <a:off x="504825" y="1417638"/>
            <a:ext cx="82073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25000"/>
              </a:lnSpc>
              <a:spcBef>
                <a:spcPct val="0"/>
              </a:spcBef>
              <a:buFontTx/>
              <a:buNone/>
            </a:pPr>
            <a:r>
              <a:rPr lang="zh-CN" altLang="en-US" sz="2800" b="1" dirty="0">
                <a:solidFill>
                  <a:srgbClr val="C00000"/>
                </a:solidFill>
                <a:latin typeface="微软雅黑" panose="020B0503020204020204" pitchFamily="34" charset="-122"/>
                <a:ea typeface="微软雅黑" panose="020B0503020204020204" pitchFamily="34" charset="-122"/>
              </a:rPr>
              <a:t>     平原 </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山地</a:t>
            </a:r>
          </a:p>
          <a:p>
            <a:pPr eaLnBrk="1" hangingPunct="1">
              <a:lnSpc>
                <a:spcPct val="125000"/>
              </a:lnSpc>
              <a:spcBef>
                <a:spcPct val="0"/>
              </a:spcBef>
              <a:buFontTx/>
              <a:buNone/>
            </a:pPr>
            <a:r>
              <a:rPr lang="zh-CN" altLang="en-US" sz="2800" b="1" dirty="0">
                <a:solidFill>
                  <a:srgbClr val="C00000"/>
                </a:solidFill>
                <a:latin typeface="微软雅黑" panose="020B0503020204020204" pitchFamily="34" charset="-122"/>
                <a:ea typeface="微软雅黑" panose="020B0503020204020204" pitchFamily="34" charset="-122"/>
              </a:rPr>
              <a:t>     草地 </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林地</a:t>
            </a:r>
          </a:p>
          <a:p>
            <a:pPr eaLnBrk="1" hangingPunct="1">
              <a:lnSpc>
                <a:spcPct val="125000"/>
              </a:lnSpc>
              <a:spcBef>
                <a:spcPct val="0"/>
              </a:spcBef>
              <a:buFontTx/>
              <a:buNone/>
            </a:pPr>
            <a:r>
              <a:rPr lang="zh-CN" altLang="en-US" sz="2800" b="1" dirty="0">
                <a:solidFill>
                  <a:srgbClr val="C00000"/>
                </a:solidFill>
                <a:latin typeface="微软雅黑" panose="020B0503020204020204" pitchFamily="34" charset="-122"/>
                <a:ea typeface="微软雅黑" panose="020B0503020204020204" pitchFamily="34" charset="-122"/>
              </a:rPr>
              <a:t>     远离大陆的岛屿 </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大陆附近的岛屿</a:t>
            </a:r>
            <a:r>
              <a:rPr lang="zh-CN" altLang="en-US" sz="2400" b="1" dirty="0">
                <a:solidFill>
                  <a:srgbClr val="C00000"/>
                </a:solidFill>
                <a:latin typeface="微软雅黑" panose="020B0503020204020204" pitchFamily="34" charset="-122"/>
                <a:ea typeface="微软雅黑" panose="020B0503020204020204" pitchFamily="34" charset="-122"/>
              </a:rPr>
              <a:t> </a:t>
            </a:r>
          </a:p>
          <a:p>
            <a:pPr eaLnBrk="1" hangingPunct="1">
              <a:lnSpc>
                <a:spcPct val="125000"/>
              </a:lnSpc>
              <a:spcBef>
                <a:spcPct val="0"/>
              </a:spcBef>
              <a:buFontTx/>
              <a:buNone/>
            </a:pPr>
            <a:r>
              <a:rPr lang="zh-CN" altLang="en-US" sz="24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群落间的过渡地带 </a:t>
            </a: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非过渡地带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6132"/>
                                        </p:tgtEl>
                                        <p:attrNameLst>
                                          <p:attrName>style.visibility</p:attrName>
                                        </p:attrNameLst>
                                      </p:cBhvr>
                                      <p:to>
                                        <p:strVal val="visible"/>
                                      </p:to>
                                    </p:set>
                                    <p:anim calcmode="lin" valueType="num">
                                      <p:cBhvr additive="base">
                                        <p:cTn id="7" dur="500" fill="hold"/>
                                        <p:tgtEl>
                                          <p:spTgt spid="176132"/>
                                        </p:tgtEl>
                                        <p:attrNameLst>
                                          <p:attrName>ppt_x</p:attrName>
                                        </p:attrNameLst>
                                      </p:cBhvr>
                                      <p:tavLst>
                                        <p:tav tm="0">
                                          <p:val>
                                            <p:strVal val="1+#ppt_w/2"/>
                                          </p:val>
                                        </p:tav>
                                        <p:tav tm="100000">
                                          <p:val>
                                            <p:strVal val="#ppt_x"/>
                                          </p:val>
                                        </p:tav>
                                      </p:tavLst>
                                    </p:anim>
                                    <p:anim calcmode="lin" valueType="num">
                                      <p:cBhvr additive="base">
                                        <p:cTn id="8" dur="500" fill="hold"/>
                                        <p:tgtEl>
                                          <p:spTgt spid="1761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76131">
                                            <p:txEl>
                                              <p:pRg st="0" end="0"/>
                                            </p:txEl>
                                          </p:spTgt>
                                        </p:tgtEl>
                                        <p:attrNameLst>
                                          <p:attrName>style.visibility</p:attrName>
                                        </p:attrNameLst>
                                      </p:cBhvr>
                                      <p:to>
                                        <p:strVal val="visible"/>
                                      </p:to>
                                    </p:set>
                                    <p:anim calcmode="lin" valueType="num">
                                      <p:cBhvr additive="base">
                                        <p:cTn id="13" dur="500" fill="hold"/>
                                        <p:tgtEl>
                                          <p:spTgt spid="17613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61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P spid="1761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Text Box 3">
            <a:extLst>
              <a:ext uri="{FF2B5EF4-FFF2-40B4-BE49-F238E27FC236}">
                <a16:creationId xmlns:a16="http://schemas.microsoft.com/office/drawing/2014/main" id="{68AF9600-C9C3-4996-B2A7-F76DEFCD4DBF}"/>
              </a:ext>
            </a:extLst>
          </p:cNvPr>
          <p:cNvSpPr txBox="1">
            <a:spLocks noChangeArrowheads="1"/>
          </p:cNvSpPr>
          <p:nvPr/>
        </p:nvSpPr>
        <p:spPr bwMode="auto">
          <a:xfrm>
            <a:off x="323528" y="1124744"/>
            <a:ext cx="8678863"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zh-CN" sz="2600" b="1" dirty="0">
                <a:solidFill>
                  <a:srgbClr val="CC0000"/>
                </a:solidFill>
                <a:latin typeface="微软雅黑" panose="020B0503020204020204" pitchFamily="34" charset="-122"/>
                <a:ea typeface="微软雅黑" panose="020B0503020204020204" pitchFamily="34" charset="-122"/>
              </a:rPr>
              <a:t>1</a:t>
            </a:r>
            <a:r>
              <a:rPr lang="zh-CN" altLang="en-US" sz="2600" b="1" dirty="0">
                <a:solidFill>
                  <a:srgbClr val="CC0000"/>
                </a:solidFill>
                <a:latin typeface="微软雅黑" panose="020B0503020204020204" pitchFamily="34" charset="-122"/>
                <a:ea typeface="微软雅黑" panose="020B0503020204020204" pitchFamily="34" charset="-122"/>
              </a:rPr>
              <a:t>、物种组成是区别不同群落的重要特征</a:t>
            </a:r>
            <a:endParaRPr lang="en-US" altLang="zh-CN" sz="2600" b="1" dirty="0">
              <a:solidFill>
                <a:srgbClr val="CC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en-US" altLang="zh-CN" sz="2400" b="1" dirty="0">
                <a:solidFill>
                  <a:srgbClr val="CC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例如，我国北方的森林，主要是由常绿针叶树种组成，而南方许多森林的主要树种是阔叶乔木</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en-US" altLang="zh-CN" sz="2600" b="1" dirty="0">
                <a:solidFill>
                  <a:srgbClr val="CC0000"/>
                </a:solidFill>
                <a:latin typeface="微软雅黑" panose="020B0503020204020204" pitchFamily="34" charset="-122"/>
                <a:ea typeface="微软雅黑" panose="020B0503020204020204" pitchFamily="34" charset="-122"/>
              </a:rPr>
              <a:t>2</a:t>
            </a:r>
            <a:r>
              <a:rPr lang="zh-CN" altLang="en-US" sz="2600" b="1" dirty="0">
                <a:solidFill>
                  <a:srgbClr val="CC0000"/>
                </a:solidFill>
                <a:latin typeface="微软雅黑" panose="020B0503020204020204" pitchFamily="34" charset="-122"/>
                <a:ea typeface="微软雅黑" panose="020B0503020204020204" pitchFamily="34" charset="-122"/>
              </a:rPr>
              <a:t>、不同群落间种群数量和种群中个体数量差别很大</a:t>
            </a:r>
            <a:endParaRPr lang="en-US" altLang="zh-CN" sz="2600" b="1" dirty="0">
              <a:solidFill>
                <a:srgbClr val="CC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en-US" altLang="zh-CN" sz="2400" b="1" dirty="0">
                <a:solidFill>
                  <a:srgbClr val="CC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例如，在热带森林的生物群落中，植物种群数以万计，无脊椎动物以</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万计，脊椎动物种群以千计；但在冻原和荒漠的生物种群中，种群数量要少得多</a:t>
            </a:r>
          </a:p>
          <a:p>
            <a:pPr eaLnBrk="1" hangingPunct="1">
              <a:lnSpc>
                <a:spcPct val="150000"/>
              </a:lnSpc>
              <a:spcBef>
                <a:spcPct val="0"/>
              </a:spcBef>
              <a:buFontTx/>
              <a:buNone/>
            </a:pPr>
            <a:r>
              <a:rPr lang="en-US" altLang="zh-CN" sz="2600" b="1" dirty="0">
                <a:solidFill>
                  <a:srgbClr val="CC0000"/>
                </a:solidFill>
                <a:latin typeface="微软雅黑" panose="020B0503020204020204" pitchFamily="34" charset="-122"/>
                <a:ea typeface="微软雅黑" panose="020B0503020204020204" pitchFamily="34" charset="-122"/>
              </a:rPr>
              <a:t>3</a:t>
            </a:r>
            <a:r>
              <a:rPr lang="zh-CN" altLang="en-US" sz="2600" b="1" dirty="0">
                <a:solidFill>
                  <a:srgbClr val="CC0000"/>
                </a:solidFill>
                <a:latin typeface="微软雅黑" panose="020B0503020204020204" pitchFamily="34" charset="-122"/>
                <a:ea typeface="微软雅黑" panose="020B0503020204020204" pitchFamily="34" charset="-122"/>
              </a:rPr>
              <a:t>、丰富度：群落中物种数目的多少</a:t>
            </a:r>
            <a:endParaRPr lang="en-US" altLang="zh-CN" sz="2600" b="1" dirty="0">
              <a:solidFill>
                <a:srgbClr val="CC0000"/>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      在生态学上，用丰富度来描述一个群落中种群数量的多少 </a:t>
            </a:r>
          </a:p>
        </p:txBody>
      </p:sp>
      <p:sp>
        <p:nvSpPr>
          <p:cNvPr id="2" name="文本框 1">
            <a:extLst>
              <a:ext uri="{FF2B5EF4-FFF2-40B4-BE49-F238E27FC236}">
                <a16:creationId xmlns:a16="http://schemas.microsoft.com/office/drawing/2014/main" id="{4BB3EA1A-0299-48C5-B406-107E46FB5903}"/>
              </a:ext>
            </a:extLst>
          </p:cNvPr>
          <p:cNvSpPr txBox="1">
            <a:spLocks noChangeArrowheads="1"/>
          </p:cNvSpPr>
          <p:nvPr/>
        </p:nvSpPr>
        <p:spPr bwMode="auto">
          <a:xfrm>
            <a:off x="395536" y="188640"/>
            <a:ext cx="19446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r>
              <a:rPr lang="zh-CN" altLang="en-US" sz="4000" b="1" dirty="0">
                <a:latin typeface="微软雅黑" panose="020B0503020204020204" pitchFamily="34" charset="-122"/>
                <a:ea typeface="微软雅黑" panose="020B0503020204020204" pitchFamily="34" charset="-122"/>
              </a:rPr>
              <a:t>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 calcmode="lin" valueType="num">
                                      <p:cBhvr additive="base">
                                        <p:cTn id="7" dur="500" fill="hold"/>
                                        <p:tgtEl>
                                          <p:spTgt spid="1495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9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9507">
                                            <p:txEl>
                                              <p:pRg st="1" end="1"/>
                                            </p:txEl>
                                          </p:spTgt>
                                        </p:tgtEl>
                                        <p:attrNameLst>
                                          <p:attrName>style.visibility</p:attrName>
                                        </p:attrNameLst>
                                      </p:cBhvr>
                                      <p:to>
                                        <p:strVal val="visible"/>
                                      </p:to>
                                    </p:set>
                                    <p:anim calcmode="lin" valueType="num">
                                      <p:cBhvr additive="base">
                                        <p:cTn id="13" dur="500" fill="hold"/>
                                        <p:tgtEl>
                                          <p:spTgt spid="14950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9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9507">
                                            <p:txEl>
                                              <p:pRg st="2" end="2"/>
                                            </p:txEl>
                                          </p:spTgt>
                                        </p:tgtEl>
                                        <p:attrNameLst>
                                          <p:attrName>style.visibility</p:attrName>
                                        </p:attrNameLst>
                                      </p:cBhvr>
                                      <p:to>
                                        <p:strVal val="visible"/>
                                      </p:to>
                                    </p:set>
                                    <p:anim calcmode="lin" valueType="num">
                                      <p:cBhvr additive="base">
                                        <p:cTn id="19" dur="500" fill="hold"/>
                                        <p:tgtEl>
                                          <p:spTgt spid="14950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95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9507">
                                            <p:txEl>
                                              <p:pRg st="3" end="3"/>
                                            </p:txEl>
                                          </p:spTgt>
                                        </p:tgtEl>
                                        <p:attrNameLst>
                                          <p:attrName>style.visibility</p:attrName>
                                        </p:attrNameLst>
                                      </p:cBhvr>
                                      <p:to>
                                        <p:strVal val="visible"/>
                                      </p:to>
                                    </p:set>
                                    <p:anim calcmode="lin" valueType="num">
                                      <p:cBhvr additive="base">
                                        <p:cTn id="25" dur="500" fill="hold"/>
                                        <p:tgtEl>
                                          <p:spTgt spid="14950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95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49507">
                                            <p:txEl>
                                              <p:pRg st="4" end="4"/>
                                            </p:txEl>
                                          </p:spTgt>
                                        </p:tgtEl>
                                        <p:attrNameLst>
                                          <p:attrName>style.visibility</p:attrName>
                                        </p:attrNameLst>
                                      </p:cBhvr>
                                      <p:to>
                                        <p:strVal val="visible"/>
                                      </p:to>
                                    </p:set>
                                    <p:anim calcmode="lin" valueType="num">
                                      <p:cBhvr additive="base">
                                        <p:cTn id="31" dur="500" fill="hold"/>
                                        <p:tgtEl>
                                          <p:spTgt spid="14950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495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9507">
                                            <p:txEl>
                                              <p:pRg st="5" end="5"/>
                                            </p:txEl>
                                          </p:spTgt>
                                        </p:tgtEl>
                                        <p:attrNameLst>
                                          <p:attrName>style.visibility</p:attrName>
                                        </p:attrNameLst>
                                      </p:cBhvr>
                                      <p:to>
                                        <p:strVal val="visible"/>
                                      </p:to>
                                    </p:set>
                                    <p:anim calcmode="lin" valueType="num">
                                      <p:cBhvr additive="base">
                                        <p:cTn id="37" dur="500" fill="hold"/>
                                        <p:tgtEl>
                                          <p:spTgt spid="14950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950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8">
            <a:extLst>
              <a:ext uri="{FF2B5EF4-FFF2-40B4-BE49-F238E27FC236}">
                <a16:creationId xmlns:a16="http://schemas.microsoft.com/office/drawing/2014/main" id="{2210050B-714F-40C5-9D63-1A12968AF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912" y="3843507"/>
            <a:ext cx="5472112"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10">
            <a:extLst>
              <a:ext uri="{FF2B5EF4-FFF2-40B4-BE49-F238E27FC236}">
                <a16:creationId xmlns:a16="http://schemas.microsoft.com/office/drawing/2014/main" id="{19BA4150-17E0-409B-866F-9A47B718BF2A}"/>
              </a:ext>
            </a:extLst>
          </p:cNvPr>
          <p:cNvSpPr txBox="1">
            <a:spLocks noChangeArrowheads="1"/>
          </p:cNvSpPr>
          <p:nvPr/>
        </p:nvSpPr>
        <p:spPr bwMode="auto">
          <a:xfrm>
            <a:off x="292446" y="1757922"/>
            <a:ext cx="3168650" cy="24222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50000"/>
              </a:spcBef>
              <a:buFontTx/>
              <a:buNone/>
            </a:pPr>
            <a:r>
              <a:rPr lang="en-US" altLang="zh-CN" sz="2600" b="1" dirty="0">
                <a:latin typeface="微软雅黑" panose="020B0503020204020204" pitchFamily="34" charset="-122"/>
                <a:ea typeface="微软雅黑" panose="020B0503020204020204" pitchFamily="34" charset="-122"/>
              </a:rPr>
              <a:t>1. </a:t>
            </a:r>
            <a:r>
              <a:rPr lang="zh-CN" altLang="en-US" sz="2600" b="1" dirty="0">
                <a:latin typeface="微软雅黑" panose="020B0503020204020204" pitchFamily="34" charset="-122"/>
                <a:ea typeface="微软雅黑" panose="020B0503020204020204" pitchFamily="34" charset="-122"/>
              </a:rPr>
              <a:t>两种草履虫单独培养和混合培养时种群个体数量发生动态变化的原因是什么？</a:t>
            </a:r>
          </a:p>
        </p:txBody>
      </p:sp>
      <p:pic>
        <p:nvPicPr>
          <p:cNvPr id="23558" name="Picture 7">
            <a:extLst>
              <a:ext uri="{FF2B5EF4-FFF2-40B4-BE49-F238E27FC236}">
                <a16:creationId xmlns:a16="http://schemas.microsoft.com/office/drawing/2014/main" id="{7142787B-270B-4437-9FE1-240CCD144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912" y="1019648"/>
            <a:ext cx="52562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4" name="WordArt 12">
            <a:extLst>
              <a:ext uri="{FF2B5EF4-FFF2-40B4-BE49-F238E27FC236}">
                <a16:creationId xmlns:a16="http://schemas.microsoft.com/office/drawing/2014/main" id="{0211DC2F-0242-4765-8D52-FFAA0F60EED6}"/>
              </a:ext>
            </a:extLst>
          </p:cNvPr>
          <p:cNvSpPr>
            <a:spLocks noChangeArrowheads="1" noChangeShapeType="1" noTextEdit="1"/>
          </p:cNvSpPr>
          <p:nvPr/>
        </p:nvSpPr>
        <p:spPr bwMode="auto">
          <a:xfrm>
            <a:off x="950545" y="5157192"/>
            <a:ext cx="1887537" cy="752475"/>
          </a:xfrm>
          <a:prstGeom prst="rect">
            <a:avLst/>
          </a:prstGeom>
        </p:spPr>
        <p:txBody>
          <a:bodyPr wrap="none" numCol="1" fromWordArt="1">
            <a:prstTxWarp prst="textPlain">
              <a:avLst>
                <a:gd name="adj" fmla="val 50000"/>
              </a:avLst>
            </a:prstTxWarp>
          </a:bodyPr>
          <a:lstStyle/>
          <a:p>
            <a:pPr algn="ctr"/>
            <a:r>
              <a:rPr lang="zh-CN" altLang="en-US" sz="3200" b="1" kern="10" dirty="0">
                <a:ln w="19050">
                  <a:solidFill>
                    <a:srgbClr val="800000"/>
                  </a:solidFill>
                  <a:round/>
                  <a:headEnd/>
                  <a:tailEnd/>
                </a:ln>
                <a:solidFill>
                  <a:srgbClr val="FF0000"/>
                </a:solidFill>
                <a:latin typeface="微软雅黑" panose="020B0503020204020204" pitchFamily="34" charset="-122"/>
                <a:ea typeface="微软雅黑" panose="020B0503020204020204" pitchFamily="34" charset="-122"/>
                <a:cs typeface="+mn-ea"/>
              </a:rPr>
              <a:t>竞争</a:t>
            </a:r>
          </a:p>
        </p:txBody>
      </p:sp>
      <p:sp>
        <p:nvSpPr>
          <p:cNvPr id="2" name="文本框 1">
            <a:extLst>
              <a:ext uri="{FF2B5EF4-FFF2-40B4-BE49-F238E27FC236}">
                <a16:creationId xmlns:a16="http://schemas.microsoft.com/office/drawing/2014/main" id="{010D7919-EDFA-45DE-B89B-6BC42C6314A6}"/>
              </a:ext>
            </a:extLst>
          </p:cNvPr>
          <p:cNvSpPr txBox="1">
            <a:spLocks noChangeArrowheads="1"/>
          </p:cNvSpPr>
          <p:nvPr/>
        </p:nvSpPr>
        <p:spPr bwMode="auto">
          <a:xfrm>
            <a:off x="395536" y="188640"/>
            <a:ext cx="30963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8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8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8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8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r>
              <a:rPr lang="zh-CN" altLang="en-US" sz="4000" b="1" dirty="0">
                <a:latin typeface="微软雅黑" panose="020B0503020204020204" pitchFamily="34" charset="-122"/>
                <a:ea typeface="微软雅黑" panose="020B0503020204020204" pitchFamily="34" charset="-122"/>
              </a:rPr>
              <a:t>资料分析</a:t>
            </a:r>
          </a:p>
        </p:txBody>
      </p:sp>
    </p:spTree>
    <p:extLst>
      <p:ext uri="{BB962C8B-B14F-4D97-AF65-F5344CB8AC3E}">
        <p14:creationId xmlns:p14="http://schemas.microsoft.com/office/powerpoint/2010/main" val="3935206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1564"/>
                                        </p:tgtEl>
                                        <p:attrNameLst>
                                          <p:attrName>style.visibility</p:attrName>
                                        </p:attrNameLst>
                                      </p:cBhvr>
                                      <p:to>
                                        <p:strVal val="visible"/>
                                      </p:to>
                                    </p:set>
                                    <p:animEffect transition="in" filter="blinds(horizontal)">
                                      <p:cBhvr>
                                        <p:cTn id="7" dur="500"/>
                                        <p:tgtEl>
                                          <p:spTgt spid="15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1F82AF61-AA3B-4EA5-AEA4-EAD5E7EA04A1}"/>
              </a:ext>
            </a:extLst>
          </p:cNvPr>
          <p:cNvSpPr txBox="1">
            <a:spLocks noChangeArrowheads="1"/>
          </p:cNvSpPr>
          <p:nvPr/>
        </p:nvSpPr>
        <p:spPr bwMode="auto">
          <a:xfrm>
            <a:off x="240001" y="728055"/>
            <a:ext cx="2799774" cy="41266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eaLnBrk="1" hangingPunct="1">
              <a:lnSpc>
                <a:spcPct val="150000"/>
              </a:lnSpc>
              <a:spcBef>
                <a:spcPct val="50000"/>
              </a:spcBef>
              <a:buFontTx/>
              <a:buNone/>
              <a:defRPr sz="24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lnSpc>
                <a:spcPct val="110000"/>
              </a:lnSpc>
              <a:spcBef>
                <a:spcPts val="600"/>
              </a:spcBef>
            </a:pPr>
            <a:r>
              <a:rPr lang="en-US" altLang="zh-CN" dirty="0"/>
              <a:t>2. 90</a:t>
            </a:r>
            <a:r>
              <a:rPr lang="zh-CN" altLang="en-US" dirty="0"/>
              <a:t>多年的调查研究表明，猞猁和雪兔种群数量之间存在相关性。例如，从</a:t>
            </a:r>
            <a:r>
              <a:rPr lang="en-US" altLang="zh-CN" dirty="0"/>
              <a:t>1850</a:t>
            </a:r>
            <a:r>
              <a:rPr lang="zh-CN" altLang="en-US" dirty="0"/>
              <a:t>年到</a:t>
            </a:r>
            <a:r>
              <a:rPr lang="en-US" altLang="zh-CN" dirty="0"/>
              <a:t>1925</a:t>
            </a:r>
            <a:r>
              <a:rPr lang="zh-CN" altLang="en-US" dirty="0"/>
              <a:t>年间，猞猁数量的增加导致雪兔减少；而雪兔的减少，又造成猞猁减少，之后雪兔又大量增加。</a:t>
            </a:r>
          </a:p>
        </p:txBody>
      </p:sp>
      <p:sp>
        <p:nvSpPr>
          <p:cNvPr id="197652" name="WordArt 20">
            <a:extLst>
              <a:ext uri="{FF2B5EF4-FFF2-40B4-BE49-F238E27FC236}">
                <a16:creationId xmlns:a16="http://schemas.microsoft.com/office/drawing/2014/main" id="{CB0FE0EC-E766-4372-AFDB-A3C7C155F7B6}"/>
              </a:ext>
            </a:extLst>
          </p:cNvPr>
          <p:cNvSpPr>
            <a:spLocks noChangeArrowheads="1" noChangeShapeType="1" noTextEdit="1"/>
          </p:cNvSpPr>
          <p:nvPr/>
        </p:nvSpPr>
        <p:spPr bwMode="auto">
          <a:xfrm>
            <a:off x="768133" y="5124450"/>
            <a:ext cx="1887538" cy="752475"/>
          </a:xfrm>
          <a:prstGeom prst="rect">
            <a:avLst/>
          </a:prstGeom>
        </p:spPr>
        <p:txBody>
          <a:bodyPr wrap="none" numCol="1" fromWordArt="1">
            <a:prstTxWarp prst="textPlain">
              <a:avLst>
                <a:gd name="adj" fmla="val 50000"/>
              </a:avLst>
            </a:prstTxWarp>
          </a:bodyPr>
          <a:lstStyle/>
          <a:p>
            <a:pPr algn="ctr"/>
            <a:r>
              <a:rPr lang="zh-CN" altLang="en-US" sz="3200" b="1" kern="10" dirty="0">
                <a:ln w="19050">
                  <a:solidFill>
                    <a:srgbClr val="800000"/>
                  </a:solidFill>
                  <a:round/>
                  <a:headEnd/>
                  <a:tailEnd/>
                </a:ln>
                <a:solidFill>
                  <a:srgbClr val="FF0000"/>
                </a:solidFill>
                <a:latin typeface="微软雅黑" panose="020B0503020204020204" pitchFamily="34" charset="-122"/>
                <a:ea typeface="微软雅黑" panose="020B0503020204020204" pitchFamily="34" charset="-122"/>
                <a:cs typeface="+mn-ea"/>
              </a:rPr>
              <a:t>捕食</a:t>
            </a:r>
          </a:p>
        </p:txBody>
      </p:sp>
      <p:pic>
        <p:nvPicPr>
          <p:cNvPr id="32" name="Picture 5">
            <a:extLst>
              <a:ext uri="{FF2B5EF4-FFF2-40B4-BE49-F238E27FC236}">
                <a16:creationId xmlns:a16="http://schemas.microsoft.com/office/drawing/2014/main" id="{6CE44A81-0033-477B-A388-89943B269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664" y="136525"/>
            <a:ext cx="5889625" cy="658495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7">
            <a:extLst>
              <a:ext uri="{FF2B5EF4-FFF2-40B4-BE49-F238E27FC236}">
                <a16:creationId xmlns:a16="http://schemas.microsoft.com/office/drawing/2014/main" id="{C7E8E18F-6E19-4FB4-BB51-B70BD335654E}"/>
              </a:ext>
            </a:extLst>
          </p:cNvPr>
          <p:cNvSpPr txBox="1">
            <a:spLocks noChangeArrowheads="1"/>
          </p:cNvSpPr>
          <p:nvPr/>
        </p:nvSpPr>
        <p:spPr bwMode="auto">
          <a:xfrm>
            <a:off x="4778951" y="3314700"/>
            <a:ext cx="14303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雪兔</a:t>
            </a:r>
            <a:endParaRPr kumimoji="0" lang="en-US" altLang="zh-CN" sz="2000" b="1" dirty="0">
              <a:latin typeface="微软雅黑" panose="020B0503020204020204" pitchFamily="34" charset="-122"/>
              <a:ea typeface="微软雅黑" panose="020B0503020204020204" pitchFamily="34" charset="-122"/>
            </a:endParaRPr>
          </a:p>
        </p:txBody>
      </p:sp>
      <p:sp>
        <p:nvSpPr>
          <p:cNvPr id="36" name="Text Box 8">
            <a:extLst>
              <a:ext uri="{FF2B5EF4-FFF2-40B4-BE49-F238E27FC236}">
                <a16:creationId xmlns:a16="http://schemas.microsoft.com/office/drawing/2014/main" id="{3B5933AD-4ED0-4182-9C46-313BF2061BA5}"/>
              </a:ext>
            </a:extLst>
          </p:cNvPr>
          <p:cNvSpPr txBox="1">
            <a:spLocks noChangeArrowheads="1"/>
          </p:cNvSpPr>
          <p:nvPr/>
        </p:nvSpPr>
        <p:spPr bwMode="auto">
          <a:xfrm>
            <a:off x="6719311" y="4238625"/>
            <a:ext cx="5159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zh-CN" altLang="en-US" sz="2000" b="1" dirty="0">
                <a:latin typeface="微软雅黑" panose="020B0503020204020204" pitchFamily="34" charset="-122"/>
                <a:ea typeface="微软雅黑" panose="020B0503020204020204" pitchFamily="34" charset="-122"/>
              </a:rPr>
              <a:t>猞猁</a:t>
            </a:r>
            <a:endParaRPr kumimoji="0" lang="en-US" altLang="zh-CN" sz="2000" b="1" dirty="0">
              <a:latin typeface="微软雅黑" panose="020B0503020204020204" pitchFamily="34" charset="-122"/>
              <a:ea typeface="微软雅黑" panose="020B0503020204020204" pitchFamily="34" charset="-122"/>
            </a:endParaRPr>
          </a:p>
        </p:txBody>
      </p:sp>
      <p:sp>
        <p:nvSpPr>
          <p:cNvPr id="38" name="Line 9">
            <a:extLst>
              <a:ext uri="{FF2B5EF4-FFF2-40B4-BE49-F238E27FC236}">
                <a16:creationId xmlns:a16="http://schemas.microsoft.com/office/drawing/2014/main" id="{41728CF5-406B-422C-A572-C80841A73958}"/>
              </a:ext>
            </a:extLst>
          </p:cNvPr>
          <p:cNvSpPr>
            <a:spLocks noChangeShapeType="1"/>
          </p:cNvSpPr>
          <p:nvPr/>
        </p:nvSpPr>
        <p:spPr bwMode="auto">
          <a:xfrm flipH="1">
            <a:off x="5112326" y="3543300"/>
            <a:ext cx="254000" cy="203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0">
            <a:extLst>
              <a:ext uri="{FF2B5EF4-FFF2-40B4-BE49-F238E27FC236}">
                <a16:creationId xmlns:a16="http://schemas.microsoft.com/office/drawing/2014/main" id="{8DE757EE-3197-4547-86CA-E78D7D73B9CD}"/>
              </a:ext>
            </a:extLst>
          </p:cNvPr>
          <p:cNvSpPr>
            <a:spLocks noChangeShapeType="1"/>
          </p:cNvSpPr>
          <p:nvPr/>
        </p:nvSpPr>
        <p:spPr bwMode="auto">
          <a:xfrm flipH="1">
            <a:off x="6776026" y="4540250"/>
            <a:ext cx="152400" cy="5397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11">
            <a:extLst>
              <a:ext uri="{FF2B5EF4-FFF2-40B4-BE49-F238E27FC236}">
                <a16:creationId xmlns:a16="http://schemas.microsoft.com/office/drawing/2014/main" id="{24623C65-CCDC-4FD4-87F7-1E72E72E3260}"/>
              </a:ext>
            </a:extLst>
          </p:cNvPr>
          <p:cNvSpPr txBox="1">
            <a:spLocks noChangeArrowheads="1"/>
          </p:cNvSpPr>
          <p:nvPr/>
        </p:nvSpPr>
        <p:spPr bwMode="auto">
          <a:xfrm rot="16200000">
            <a:off x="7888070" y="4368007"/>
            <a:ext cx="1443037" cy="438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Number of lynx</a:t>
            </a:r>
          </a:p>
          <a:p>
            <a:pPr algn="ctr">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(thousands)</a:t>
            </a:r>
          </a:p>
        </p:txBody>
      </p:sp>
      <p:sp>
        <p:nvSpPr>
          <p:cNvPr id="44" name="Text Box 12">
            <a:extLst>
              <a:ext uri="{FF2B5EF4-FFF2-40B4-BE49-F238E27FC236}">
                <a16:creationId xmlns:a16="http://schemas.microsoft.com/office/drawing/2014/main" id="{43A869A3-C153-4C12-9A4A-EDEEB6FD02CD}"/>
              </a:ext>
            </a:extLst>
          </p:cNvPr>
          <p:cNvSpPr txBox="1">
            <a:spLocks noChangeArrowheads="1"/>
          </p:cNvSpPr>
          <p:nvPr/>
        </p:nvSpPr>
        <p:spPr bwMode="auto">
          <a:xfrm rot="16200000">
            <a:off x="2839820" y="4425157"/>
            <a:ext cx="1531937" cy="4508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Number of hares</a:t>
            </a:r>
          </a:p>
          <a:p>
            <a:pPr algn="ctr">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(thousands)</a:t>
            </a:r>
          </a:p>
        </p:txBody>
      </p:sp>
      <p:sp>
        <p:nvSpPr>
          <p:cNvPr id="46" name="Text Box 13">
            <a:extLst>
              <a:ext uri="{FF2B5EF4-FFF2-40B4-BE49-F238E27FC236}">
                <a16:creationId xmlns:a16="http://schemas.microsoft.com/office/drawing/2014/main" id="{322F46F2-D289-46B3-9062-77BE192D4FB0}"/>
              </a:ext>
            </a:extLst>
          </p:cNvPr>
          <p:cNvSpPr txBox="1">
            <a:spLocks noChangeArrowheads="1"/>
          </p:cNvSpPr>
          <p:nvPr/>
        </p:nvSpPr>
        <p:spPr bwMode="auto">
          <a:xfrm>
            <a:off x="3883601" y="3482975"/>
            <a:ext cx="3444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160</a:t>
            </a:r>
          </a:p>
        </p:txBody>
      </p:sp>
      <p:sp>
        <p:nvSpPr>
          <p:cNvPr id="48" name="Text Box 14">
            <a:extLst>
              <a:ext uri="{FF2B5EF4-FFF2-40B4-BE49-F238E27FC236}">
                <a16:creationId xmlns:a16="http://schemas.microsoft.com/office/drawing/2014/main" id="{14C93B1F-855B-46A0-A85C-A4145388D14E}"/>
              </a:ext>
            </a:extLst>
          </p:cNvPr>
          <p:cNvSpPr txBox="1">
            <a:spLocks noChangeArrowheads="1"/>
          </p:cNvSpPr>
          <p:nvPr/>
        </p:nvSpPr>
        <p:spPr bwMode="auto">
          <a:xfrm>
            <a:off x="3883601" y="4060825"/>
            <a:ext cx="3444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120</a:t>
            </a:r>
          </a:p>
        </p:txBody>
      </p:sp>
      <p:sp>
        <p:nvSpPr>
          <p:cNvPr id="50" name="Text Box 15">
            <a:extLst>
              <a:ext uri="{FF2B5EF4-FFF2-40B4-BE49-F238E27FC236}">
                <a16:creationId xmlns:a16="http://schemas.microsoft.com/office/drawing/2014/main" id="{5CD22D61-D998-4EFD-8333-88791F0866BA}"/>
              </a:ext>
            </a:extLst>
          </p:cNvPr>
          <p:cNvSpPr txBox="1">
            <a:spLocks noChangeArrowheads="1"/>
          </p:cNvSpPr>
          <p:nvPr/>
        </p:nvSpPr>
        <p:spPr bwMode="auto">
          <a:xfrm>
            <a:off x="3991551" y="4632325"/>
            <a:ext cx="249238" cy="184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80</a:t>
            </a:r>
          </a:p>
        </p:txBody>
      </p:sp>
      <p:sp>
        <p:nvSpPr>
          <p:cNvPr id="52" name="Text Box 16">
            <a:extLst>
              <a:ext uri="{FF2B5EF4-FFF2-40B4-BE49-F238E27FC236}">
                <a16:creationId xmlns:a16="http://schemas.microsoft.com/office/drawing/2014/main" id="{D9F004A5-07A6-4249-B89D-BBAADAFD51F6}"/>
              </a:ext>
            </a:extLst>
          </p:cNvPr>
          <p:cNvSpPr txBox="1">
            <a:spLocks noChangeArrowheads="1"/>
          </p:cNvSpPr>
          <p:nvPr/>
        </p:nvSpPr>
        <p:spPr bwMode="auto">
          <a:xfrm>
            <a:off x="3991551" y="5210175"/>
            <a:ext cx="249238" cy="18415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40</a:t>
            </a:r>
          </a:p>
        </p:txBody>
      </p:sp>
      <p:sp>
        <p:nvSpPr>
          <p:cNvPr id="54" name="Text Box 17">
            <a:extLst>
              <a:ext uri="{FF2B5EF4-FFF2-40B4-BE49-F238E27FC236}">
                <a16:creationId xmlns:a16="http://schemas.microsoft.com/office/drawing/2014/main" id="{D0E9512C-1152-4BD7-847B-7AFDC12A3FDB}"/>
              </a:ext>
            </a:extLst>
          </p:cNvPr>
          <p:cNvSpPr txBox="1">
            <a:spLocks noChangeArrowheads="1"/>
          </p:cNvSpPr>
          <p:nvPr/>
        </p:nvSpPr>
        <p:spPr bwMode="auto">
          <a:xfrm>
            <a:off x="4099501" y="5788025"/>
            <a:ext cx="14128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0</a:t>
            </a:r>
          </a:p>
        </p:txBody>
      </p:sp>
      <p:sp>
        <p:nvSpPr>
          <p:cNvPr id="56" name="Text Box 18">
            <a:extLst>
              <a:ext uri="{FF2B5EF4-FFF2-40B4-BE49-F238E27FC236}">
                <a16:creationId xmlns:a16="http://schemas.microsoft.com/office/drawing/2014/main" id="{79756D5C-99A0-4333-8AF2-36E006E1CC4D}"/>
              </a:ext>
            </a:extLst>
          </p:cNvPr>
          <p:cNvSpPr txBox="1">
            <a:spLocks noChangeArrowheads="1"/>
          </p:cNvSpPr>
          <p:nvPr/>
        </p:nvSpPr>
        <p:spPr bwMode="auto">
          <a:xfrm>
            <a:off x="4258251" y="5991225"/>
            <a:ext cx="4524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dirty="0">
                <a:latin typeface="Arial" panose="020B0604020202020204" pitchFamily="34" charset="0"/>
                <a:ea typeface="宋体" panose="02010600030101010101" pitchFamily="2" charset="-122"/>
              </a:rPr>
              <a:t>1850</a:t>
            </a:r>
          </a:p>
        </p:txBody>
      </p:sp>
      <p:sp>
        <p:nvSpPr>
          <p:cNvPr id="58" name="Text Box 19">
            <a:extLst>
              <a:ext uri="{FF2B5EF4-FFF2-40B4-BE49-F238E27FC236}">
                <a16:creationId xmlns:a16="http://schemas.microsoft.com/office/drawing/2014/main" id="{B112D8C3-E29E-4288-8774-2A66D8854B3A}"/>
              </a:ext>
            </a:extLst>
          </p:cNvPr>
          <p:cNvSpPr txBox="1">
            <a:spLocks noChangeArrowheads="1"/>
          </p:cNvSpPr>
          <p:nvPr/>
        </p:nvSpPr>
        <p:spPr bwMode="auto">
          <a:xfrm>
            <a:off x="5267901" y="5991225"/>
            <a:ext cx="4524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1875</a:t>
            </a:r>
          </a:p>
        </p:txBody>
      </p:sp>
      <p:sp>
        <p:nvSpPr>
          <p:cNvPr id="60" name="Text Box 20">
            <a:extLst>
              <a:ext uri="{FF2B5EF4-FFF2-40B4-BE49-F238E27FC236}">
                <a16:creationId xmlns:a16="http://schemas.microsoft.com/office/drawing/2014/main" id="{28917DA9-95CD-441D-B5DB-9FD05F0B85F6}"/>
              </a:ext>
            </a:extLst>
          </p:cNvPr>
          <p:cNvSpPr txBox="1">
            <a:spLocks noChangeArrowheads="1"/>
          </p:cNvSpPr>
          <p:nvPr/>
        </p:nvSpPr>
        <p:spPr bwMode="auto">
          <a:xfrm>
            <a:off x="6328351" y="5991225"/>
            <a:ext cx="4524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1900</a:t>
            </a:r>
          </a:p>
        </p:txBody>
      </p:sp>
      <p:sp>
        <p:nvSpPr>
          <p:cNvPr id="62" name="Text Box 21">
            <a:extLst>
              <a:ext uri="{FF2B5EF4-FFF2-40B4-BE49-F238E27FC236}">
                <a16:creationId xmlns:a16="http://schemas.microsoft.com/office/drawing/2014/main" id="{D69A5EBB-6F92-434C-945A-7A4B112284BB}"/>
              </a:ext>
            </a:extLst>
          </p:cNvPr>
          <p:cNvSpPr txBox="1">
            <a:spLocks noChangeArrowheads="1"/>
          </p:cNvSpPr>
          <p:nvPr/>
        </p:nvSpPr>
        <p:spPr bwMode="auto">
          <a:xfrm>
            <a:off x="7369751" y="5991225"/>
            <a:ext cx="4524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1925</a:t>
            </a:r>
          </a:p>
        </p:txBody>
      </p:sp>
      <p:sp>
        <p:nvSpPr>
          <p:cNvPr id="197632" name="Text Box 22">
            <a:extLst>
              <a:ext uri="{FF2B5EF4-FFF2-40B4-BE49-F238E27FC236}">
                <a16:creationId xmlns:a16="http://schemas.microsoft.com/office/drawing/2014/main" id="{714E0E4F-31C0-4835-A7DF-9447282F829D}"/>
              </a:ext>
            </a:extLst>
          </p:cNvPr>
          <p:cNvSpPr txBox="1">
            <a:spLocks noChangeArrowheads="1"/>
          </p:cNvSpPr>
          <p:nvPr/>
        </p:nvSpPr>
        <p:spPr bwMode="auto">
          <a:xfrm>
            <a:off x="5915601" y="6276975"/>
            <a:ext cx="452438" cy="1905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Year</a:t>
            </a:r>
          </a:p>
        </p:txBody>
      </p:sp>
      <p:sp>
        <p:nvSpPr>
          <p:cNvPr id="197633" name="Text Box 23">
            <a:extLst>
              <a:ext uri="{FF2B5EF4-FFF2-40B4-BE49-F238E27FC236}">
                <a16:creationId xmlns:a16="http://schemas.microsoft.com/office/drawing/2014/main" id="{524B4C43-358C-452B-A775-DEAFF2F60923}"/>
              </a:ext>
            </a:extLst>
          </p:cNvPr>
          <p:cNvSpPr txBox="1">
            <a:spLocks noChangeArrowheads="1"/>
          </p:cNvSpPr>
          <p:nvPr/>
        </p:nvSpPr>
        <p:spPr bwMode="auto">
          <a:xfrm>
            <a:off x="8138101" y="4206875"/>
            <a:ext cx="1349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9</a:t>
            </a:r>
          </a:p>
        </p:txBody>
      </p:sp>
      <p:sp>
        <p:nvSpPr>
          <p:cNvPr id="197634" name="Text Box 24">
            <a:extLst>
              <a:ext uri="{FF2B5EF4-FFF2-40B4-BE49-F238E27FC236}">
                <a16:creationId xmlns:a16="http://schemas.microsoft.com/office/drawing/2014/main" id="{F35339CA-81A8-4B96-B7A7-077CD8545B6D}"/>
              </a:ext>
            </a:extLst>
          </p:cNvPr>
          <p:cNvSpPr txBox="1">
            <a:spLocks noChangeArrowheads="1"/>
          </p:cNvSpPr>
          <p:nvPr/>
        </p:nvSpPr>
        <p:spPr bwMode="auto">
          <a:xfrm>
            <a:off x="8138101" y="4740275"/>
            <a:ext cx="1349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6</a:t>
            </a:r>
          </a:p>
        </p:txBody>
      </p:sp>
      <p:sp>
        <p:nvSpPr>
          <p:cNvPr id="197635" name="Text Box 25">
            <a:extLst>
              <a:ext uri="{FF2B5EF4-FFF2-40B4-BE49-F238E27FC236}">
                <a16:creationId xmlns:a16="http://schemas.microsoft.com/office/drawing/2014/main" id="{7976E311-036C-42F8-960B-76DCA77F52FA}"/>
              </a:ext>
            </a:extLst>
          </p:cNvPr>
          <p:cNvSpPr txBox="1">
            <a:spLocks noChangeArrowheads="1"/>
          </p:cNvSpPr>
          <p:nvPr/>
        </p:nvSpPr>
        <p:spPr bwMode="auto">
          <a:xfrm>
            <a:off x="8138101" y="5254625"/>
            <a:ext cx="1349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3</a:t>
            </a:r>
          </a:p>
        </p:txBody>
      </p:sp>
      <p:sp>
        <p:nvSpPr>
          <p:cNvPr id="197636" name="Text Box 26">
            <a:extLst>
              <a:ext uri="{FF2B5EF4-FFF2-40B4-BE49-F238E27FC236}">
                <a16:creationId xmlns:a16="http://schemas.microsoft.com/office/drawing/2014/main" id="{F086DDA4-D9BA-45EB-825D-9E3065291619}"/>
              </a:ext>
            </a:extLst>
          </p:cNvPr>
          <p:cNvSpPr txBox="1">
            <a:spLocks noChangeArrowheads="1"/>
          </p:cNvSpPr>
          <p:nvPr/>
        </p:nvSpPr>
        <p:spPr bwMode="auto">
          <a:xfrm>
            <a:off x="8138101" y="5775325"/>
            <a:ext cx="134938" cy="177800"/>
          </a:xfrm>
          <a:prstGeom prst="rect">
            <a:avLst/>
          </a:prstGeom>
          <a:noFill/>
          <a:ln>
            <a:noFill/>
          </a:ln>
          <a:effectLst/>
          <a:extLst>
            <a:ext uri="{909E8E84-426E-40DD-AFC4-6F175D3DCCD1}">
              <a14:hiddenFill xmlns:a14="http://schemas.microsoft.com/office/drawing/2010/main">
                <a:solidFill>
                  <a:srgbClr val="55448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marL="457200" indent="-457200">
              <a:defRPr kumimoji="1" sz="2400">
                <a:solidFill>
                  <a:schemeClr val="tx1"/>
                </a:solidFill>
                <a:latin typeface="Times New Roman" panose="02020603050405020304" pitchFamily="18" charset="0"/>
              </a:defRPr>
            </a:lvl1pPr>
            <a:lvl2pPr marL="914400" indent="-457200">
              <a:defRPr kumimoji="1" sz="2400">
                <a:solidFill>
                  <a:schemeClr val="tx1"/>
                </a:solidFill>
                <a:latin typeface="Times New Roman" panose="02020603050405020304" pitchFamily="18" charset="0"/>
              </a:defRPr>
            </a:lvl2pPr>
            <a:lvl3pPr marL="1371600" indent="-457200">
              <a:defRPr kumimoji="1" sz="2400">
                <a:solidFill>
                  <a:schemeClr val="tx1"/>
                </a:solidFill>
                <a:latin typeface="Times New Roman" panose="02020603050405020304" pitchFamily="18" charset="0"/>
              </a:defRPr>
            </a:lvl3pPr>
            <a:lvl4pPr marL="1828800" indent="-457200">
              <a:defRPr kumimoji="1" sz="2400">
                <a:solidFill>
                  <a:schemeClr val="tx1"/>
                </a:solidFill>
                <a:latin typeface="Times New Roman" panose="02020603050405020304" pitchFamily="18" charset="0"/>
              </a:defRPr>
            </a:lvl4pPr>
            <a:lvl5pPr marL="2286000" indent="-457200">
              <a:defRPr kumimoji="1"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80000"/>
              </a:lnSpc>
              <a:buFont typeface="Arial" panose="020B0604020202020204" pitchFamily="34" charset="0"/>
              <a:buNone/>
            </a:pPr>
            <a:r>
              <a:rPr kumimoji="0" lang="en-US" altLang="zh-CN" sz="1500" b="1">
                <a:latin typeface="Arial" panose="020B0604020202020204" pitchFamily="34" charset="0"/>
                <a:ea typeface="宋体" panose="02010600030101010101" pitchFamily="2" charset="-122"/>
              </a:rPr>
              <a:t>0</a:t>
            </a:r>
          </a:p>
        </p:txBody>
      </p:sp>
    </p:spTree>
    <p:extLst>
      <p:ext uri="{BB962C8B-B14F-4D97-AF65-F5344CB8AC3E}">
        <p14:creationId xmlns:p14="http://schemas.microsoft.com/office/powerpoint/2010/main" val="2316459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7652"/>
                                        </p:tgtEl>
                                        <p:attrNameLst>
                                          <p:attrName>style.visibility</p:attrName>
                                        </p:attrNameLst>
                                      </p:cBhvr>
                                      <p:to>
                                        <p:strVal val="visible"/>
                                      </p:to>
                                    </p:set>
                                    <p:animEffect transition="in" filter="blinds(horizontal)">
                                      <p:cBhvr>
                                        <p:cTn id="7" dur="500"/>
                                        <p:tgtEl>
                                          <p:spTgt spid="19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519" y="2995973"/>
            <a:ext cx="2435763" cy="1619782"/>
          </a:xfrm>
          <a:prstGeom prst="rect">
            <a:avLst/>
          </a:prstGeom>
        </p:spPr>
      </p:pic>
      <p:sp>
        <p:nvSpPr>
          <p:cNvPr id="25602" name="Rectangle 2">
            <a:extLst>
              <a:ext uri="{FF2B5EF4-FFF2-40B4-BE49-F238E27FC236}">
                <a16:creationId xmlns:a16="http://schemas.microsoft.com/office/drawing/2014/main" id="{F5DB9760-2EBB-45F7-9297-24FFB571B508}"/>
              </a:ext>
            </a:extLst>
          </p:cNvPr>
          <p:cNvSpPr>
            <a:spLocks noGrp="1"/>
          </p:cNvSpPr>
          <p:nvPr>
            <p:ph type="title"/>
          </p:nvPr>
        </p:nvSpPr>
        <p:spPr>
          <a:xfrm>
            <a:off x="251520" y="214312"/>
            <a:ext cx="8305800" cy="646331"/>
          </a:xfrm>
          <a:noFill/>
        </p:spPr>
        <p:txBody>
          <a:bodyPr anchor="t">
            <a:spAutoFit/>
          </a:bodyPr>
          <a:lstStyle/>
          <a:p>
            <a:pPr algn="l" eaLnBrk="1" hangingPunct="1">
              <a:spcBef>
                <a:spcPct val="50000"/>
              </a:spcBef>
            </a:pPr>
            <a:r>
              <a:rPr lang="zh-CN" altLang="en-US" sz="4000" b="1" dirty="0">
                <a:solidFill>
                  <a:schemeClr val="tx1"/>
                </a:solidFill>
                <a:latin typeface="微软雅黑" panose="020B0503020204020204" pitchFamily="34" charset="-122"/>
                <a:ea typeface="微软雅黑" panose="020B0503020204020204" pitchFamily="34" charset="-122"/>
              </a:rPr>
              <a:t>二、种间关系</a:t>
            </a:r>
          </a:p>
        </p:txBody>
      </p:sp>
      <p:sp>
        <p:nvSpPr>
          <p:cNvPr id="2" name="文本框 1"/>
          <p:cNvSpPr txBox="1"/>
          <p:nvPr/>
        </p:nvSpPr>
        <p:spPr>
          <a:xfrm>
            <a:off x="1042334" y="1310754"/>
            <a:ext cx="5400600" cy="3698641"/>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原始合作（互惠）</a:t>
            </a:r>
            <a:endParaRPr lang="en-US" altLang="zh-CN" sz="3200" b="1"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互利共生</a:t>
            </a:r>
            <a:endParaRPr lang="en-US" altLang="zh-CN" sz="3200" b="1"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捕食</a:t>
            </a:r>
            <a:endParaRPr lang="en-US" altLang="zh-CN" sz="3200" b="1"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寄生</a:t>
            </a:r>
            <a:endParaRPr lang="en-US" altLang="zh-CN" sz="3200" b="1"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种间竞争</a:t>
            </a:r>
          </a:p>
        </p:txBody>
      </p:sp>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9519" y="1060321"/>
            <a:ext cx="2435763" cy="182682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4891" y="2995973"/>
            <a:ext cx="2324217" cy="165643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519" y="4787660"/>
            <a:ext cx="2435763" cy="182682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3888" y="4814283"/>
            <a:ext cx="2705220" cy="18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a:extLst>
              <a:ext uri="{FF2B5EF4-FFF2-40B4-BE49-F238E27FC236}">
                <a16:creationId xmlns:a16="http://schemas.microsoft.com/office/drawing/2014/main" id="{0DA35C6B-F3DE-4845-8C78-37FD1BD413DD}"/>
              </a:ext>
            </a:extLst>
          </p:cNvPr>
          <p:cNvSpPr txBox="1">
            <a:spLocks noChangeArrowheads="1"/>
          </p:cNvSpPr>
          <p:nvPr/>
        </p:nvSpPr>
        <p:spPr bwMode="auto">
          <a:xfrm>
            <a:off x="539552" y="1268760"/>
            <a:ext cx="81311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gn="just" eaLnBrk="1" hangingPunct="1">
              <a:spcBef>
                <a:spcPct val="50000"/>
              </a:spcBef>
            </a:pPr>
            <a:r>
              <a:rPr kumimoji="1" lang="zh-CN" altLang="en-US" b="1" dirty="0">
                <a:latin typeface="微软雅黑" panose="020B0503020204020204" pitchFamily="34" charset="-122"/>
                <a:ea typeface="微软雅黑" panose="020B0503020204020204" pitchFamily="34" charset="-122"/>
              </a:rPr>
              <a:t>两种生物共同生活在一起时，双方都受益，但分开后，各自也能独立生活</a:t>
            </a:r>
          </a:p>
        </p:txBody>
      </p:sp>
      <p:sp>
        <p:nvSpPr>
          <p:cNvPr id="22" name="TextBox 21">
            <a:extLst>
              <a:ext uri="{FF2B5EF4-FFF2-40B4-BE49-F238E27FC236}">
                <a16:creationId xmlns:a16="http://schemas.microsoft.com/office/drawing/2014/main" id="{6BCFFDB9-594D-4EF4-9999-72A015079EA3}"/>
              </a:ext>
            </a:extLst>
          </p:cNvPr>
          <p:cNvSpPr txBox="1"/>
          <p:nvPr/>
        </p:nvSpPr>
        <p:spPr>
          <a:xfrm>
            <a:off x="323528" y="44624"/>
            <a:ext cx="5832648" cy="830997"/>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pPr algn="l"/>
            <a:r>
              <a:rPr lang="zh-CN" altLang="en-US" dirty="0"/>
              <a:t>原始合作（互惠）</a:t>
            </a:r>
          </a:p>
        </p:txBody>
      </p:sp>
      <p:sp>
        <p:nvSpPr>
          <p:cNvPr id="7" name="文本框 6"/>
          <p:cNvSpPr txBox="1"/>
          <p:nvPr/>
        </p:nvSpPr>
        <p:spPr>
          <a:xfrm>
            <a:off x="899592" y="2475822"/>
            <a:ext cx="4536504" cy="6625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寄居蟹与海葵</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823" y="3356992"/>
            <a:ext cx="5688632" cy="3199856"/>
          </a:xfrm>
          <a:prstGeom prst="rect">
            <a:avLst/>
          </a:prstGeom>
        </p:spPr>
      </p:pic>
    </p:spTree>
    <p:extLst>
      <p:ext uri="{BB962C8B-B14F-4D97-AF65-F5344CB8AC3E}">
        <p14:creationId xmlns:p14="http://schemas.microsoft.com/office/powerpoint/2010/main" val="78429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a:extLst>
              <a:ext uri="{FF2B5EF4-FFF2-40B4-BE49-F238E27FC236}">
                <a16:creationId xmlns:a16="http://schemas.microsoft.com/office/drawing/2014/main" id="{0DA35C6B-F3DE-4845-8C78-37FD1BD413DD}"/>
              </a:ext>
            </a:extLst>
          </p:cNvPr>
          <p:cNvSpPr txBox="1">
            <a:spLocks noChangeArrowheads="1"/>
          </p:cNvSpPr>
          <p:nvPr/>
        </p:nvSpPr>
        <p:spPr bwMode="auto">
          <a:xfrm>
            <a:off x="539552" y="1327150"/>
            <a:ext cx="81311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gn="just" eaLnBrk="1" hangingPunct="1">
              <a:spcBef>
                <a:spcPct val="50000"/>
              </a:spcBef>
            </a:pPr>
            <a:r>
              <a:rPr kumimoji="1" lang="zh-CN" altLang="en-US" b="1" dirty="0">
                <a:latin typeface="微软雅黑" panose="020B0503020204020204" pitchFamily="34" charset="-122"/>
                <a:ea typeface="微软雅黑" panose="020B0503020204020204" pitchFamily="34" charset="-122"/>
              </a:rPr>
              <a:t>两种生物长期共同生活在一起，相互依存，彼此有利；如果彼此分开，则双方或者一方不能独立生存</a:t>
            </a:r>
          </a:p>
        </p:txBody>
      </p:sp>
      <p:pic>
        <p:nvPicPr>
          <p:cNvPr id="156693" name="Picture 21" descr="013">
            <a:extLst>
              <a:ext uri="{FF2B5EF4-FFF2-40B4-BE49-F238E27FC236}">
                <a16:creationId xmlns:a16="http://schemas.microsoft.com/office/drawing/2014/main" id="{B2F37C60-B869-4124-AB88-1B9A1DACB927}"/>
              </a:ext>
            </a:extLst>
          </p:cNvPr>
          <p:cNvPicPr>
            <a:picLocks noChangeAspect="1" noChangeArrowheads="1"/>
          </p:cNvPicPr>
          <p:nvPr/>
        </p:nvPicPr>
        <p:blipFill>
          <a:blip r:embed="rId3"/>
          <a:srcRect/>
          <a:stretch>
            <a:fillRect/>
          </a:stretch>
        </p:blipFill>
        <p:spPr bwMode="auto">
          <a:xfrm>
            <a:off x="5220072" y="3645024"/>
            <a:ext cx="3345582" cy="2160240"/>
          </a:xfrm>
          <a:prstGeom prst="rect">
            <a:avLst/>
          </a:prstGeom>
          <a:ln>
            <a:noFill/>
          </a:ln>
          <a:effectLst>
            <a:outerShdw blurRad="292100" dist="139700" dir="2700000" algn="tl" rotWithShape="0">
              <a:srgbClr val="333333">
                <a:alpha val="65000"/>
              </a:srgbClr>
            </a:outerShdw>
          </a:effectLst>
        </p:spPr>
      </p:pic>
      <p:sp>
        <p:nvSpPr>
          <p:cNvPr id="156696" name="Rectangle 24">
            <a:extLst>
              <a:ext uri="{FF2B5EF4-FFF2-40B4-BE49-F238E27FC236}">
                <a16:creationId xmlns:a16="http://schemas.microsoft.com/office/drawing/2014/main" id="{F620D2C5-DF2E-470E-A142-3C1DF6E293E2}"/>
              </a:ext>
            </a:extLst>
          </p:cNvPr>
          <p:cNvSpPr>
            <a:spLocks noChangeArrowheads="1"/>
          </p:cNvSpPr>
          <p:nvPr/>
        </p:nvSpPr>
        <p:spPr bwMode="auto">
          <a:xfrm>
            <a:off x="5162017" y="2684971"/>
            <a:ext cx="3262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4000" b="1" dirty="0">
                <a:solidFill>
                  <a:srgbClr val="FF0000"/>
                </a:solidFill>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同生共死”</a:t>
            </a:r>
          </a:p>
        </p:txBody>
      </p:sp>
      <p:sp>
        <p:nvSpPr>
          <p:cNvPr id="22" name="TextBox 21">
            <a:extLst>
              <a:ext uri="{FF2B5EF4-FFF2-40B4-BE49-F238E27FC236}">
                <a16:creationId xmlns:a16="http://schemas.microsoft.com/office/drawing/2014/main" id="{6BCFFDB9-594D-4EF4-9999-72A015079EA3}"/>
              </a:ext>
            </a:extLst>
          </p:cNvPr>
          <p:cNvSpPr txBox="1"/>
          <p:nvPr/>
        </p:nvSpPr>
        <p:spPr>
          <a:xfrm>
            <a:off x="323528" y="44624"/>
            <a:ext cx="2952750" cy="830262"/>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互利共生</a:t>
            </a:r>
          </a:p>
        </p:txBody>
      </p:sp>
      <p:sp>
        <p:nvSpPr>
          <p:cNvPr id="2" name="文本框 1"/>
          <p:cNvSpPr txBox="1"/>
          <p:nvPr/>
        </p:nvSpPr>
        <p:spPr>
          <a:xfrm>
            <a:off x="1259632" y="3140968"/>
            <a:ext cx="4536504" cy="30224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600" b="1" dirty="0">
                <a:latin typeface="微软雅黑" panose="020B0503020204020204" pitchFamily="34" charset="-122"/>
                <a:ea typeface="微软雅黑" panose="020B0503020204020204" pitchFamily="34" charset="-122"/>
              </a:rPr>
              <a:t>地衣</a:t>
            </a:r>
            <a:endParaRPr lang="en-US" altLang="zh-CN" sz="2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600" b="1" dirty="0">
                <a:latin typeface="微软雅黑" panose="020B0503020204020204" pitchFamily="34" charset="-122"/>
                <a:ea typeface="微软雅黑" panose="020B0503020204020204" pitchFamily="34" charset="-122"/>
              </a:rPr>
              <a:t>白蚁和肠内鞭毛虫</a:t>
            </a:r>
            <a:endParaRPr lang="en-US" altLang="zh-CN" sz="2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600" b="1" dirty="0">
                <a:latin typeface="微软雅黑" panose="020B0503020204020204" pitchFamily="34" charset="-122"/>
                <a:ea typeface="微软雅黑" panose="020B0503020204020204" pitchFamily="34" charset="-122"/>
              </a:rPr>
              <a:t>豆科植物和根瘤菌</a:t>
            </a:r>
            <a:endParaRPr lang="en-US" altLang="zh-CN" sz="2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600" b="1" dirty="0">
                <a:latin typeface="微软雅黑" panose="020B0503020204020204" pitchFamily="34" charset="-122"/>
                <a:ea typeface="微软雅黑" panose="020B0503020204020204" pitchFamily="34" charset="-122"/>
              </a:rPr>
              <a:t>人与人体肠道</a:t>
            </a:r>
            <a:r>
              <a:rPr lang="zh-CN" altLang="en-US" sz="2600" b="1" dirty="0" smtClean="0">
                <a:latin typeface="微软雅黑" panose="020B0503020204020204" pitchFamily="34" charset="-122"/>
                <a:ea typeface="微软雅黑" panose="020B0503020204020204" pitchFamily="34" charset="-122"/>
              </a:rPr>
              <a:t>菌群</a:t>
            </a:r>
          </a:p>
          <a:p>
            <a:pPr marL="285750" indent="-285750">
              <a:lnSpc>
                <a:spcPct val="150000"/>
              </a:lnSpc>
              <a:buFont typeface="Wingdings" panose="05000000000000000000" pitchFamily="2" charset="2"/>
              <a:buChar char="Ø"/>
            </a:pPr>
            <a:r>
              <a:rPr lang="zh-CN" altLang="en-US" sz="2600" b="1" dirty="0" smtClean="0">
                <a:latin typeface="微软雅黑" panose="020B0503020204020204" pitchFamily="34" charset="-122"/>
                <a:ea typeface="微软雅黑" panose="020B0503020204020204" pitchFamily="34" charset="-122"/>
              </a:rPr>
              <a:t>小丑鱼与海葵</a:t>
            </a:r>
            <a:endParaRPr lang="zh-CN" altLang="en-US" sz="2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696"/>
                                        </p:tgtEl>
                                        <p:attrNameLst>
                                          <p:attrName>style.visibility</p:attrName>
                                        </p:attrNameLst>
                                      </p:cBhvr>
                                      <p:to>
                                        <p:strVal val="visible"/>
                                      </p:to>
                                    </p:set>
                                    <p:animEffect transition="in" filter="blinds(horizontal)">
                                      <p:cBhvr>
                                        <p:cTn id="7" dur="500"/>
                                        <p:tgtEl>
                                          <p:spTgt spid="1566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6693"/>
                                        </p:tgtEl>
                                        <p:attrNameLst>
                                          <p:attrName>style.visibility</p:attrName>
                                        </p:attrNameLst>
                                      </p:cBhvr>
                                      <p:to>
                                        <p:strVal val="visible"/>
                                      </p:to>
                                    </p:set>
                                    <p:animEffect transition="in" filter="blinds(horizontal)">
                                      <p:cBhvr>
                                        <p:cTn id="12" dur="500"/>
                                        <p:tgtEl>
                                          <p:spTgt spid="15669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9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a:extLst>
              <a:ext uri="{FF2B5EF4-FFF2-40B4-BE49-F238E27FC236}">
                <a16:creationId xmlns:a16="http://schemas.microsoft.com/office/drawing/2014/main" id="{36E57D76-A970-41A6-BBD1-B6D0481ED494}"/>
              </a:ext>
            </a:extLst>
          </p:cNvPr>
          <p:cNvGrpSpPr>
            <a:grpSpLocks/>
          </p:cNvGrpSpPr>
          <p:nvPr/>
        </p:nvGrpSpPr>
        <p:grpSpPr bwMode="auto">
          <a:xfrm>
            <a:off x="967431" y="2428795"/>
            <a:ext cx="7493245" cy="902953"/>
            <a:chOff x="1938" y="1859"/>
            <a:chExt cx="3649" cy="263"/>
          </a:xfrm>
        </p:grpSpPr>
        <p:sp>
          <p:nvSpPr>
            <p:cNvPr id="40981" name="Text Box 9">
              <a:extLst>
                <a:ext uri="{FF2B5EF4-FFF2-40B4-BE49-F238E27FC236}">
                  <a16:creationId xmlns:a16="http://schemas.microsoft.com/office/drawing/2014/main" id="{92855686-0044-4A23-9425-FAE0663D8147}"/>
                </a:ext>
              </a:extLst>
            </p:cNvPr>
            <p:cNvSpPr txBox="1">
              <a:spLocks noChangeArrowheads="1"/>
            </p:cNvSpPr>
            <p:nvPr/>
          </p:nvSpPr>
          <p:spPr bwMode="auto">
            <a:xfrm>
              <a:off x="1938" y="1872"/>
              <a:ext cx="4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藻类</a:t>
              </a:r>
            </a:p>
          </p:txBody>
        </p:sp>
        <p:sp>
          <p:nvSpPr>
            <p:cNvPr id="40982" name="Line 10">
              <a:extLst>
                <a:ext uri="{FF2B5EF4-FFF2-40B4-BE49-F238E27FC236}">
                  <a16:creationId xmlns:a16="http://schemas.microsoft.com/office/drawing/2014/main" id="{2A89AA83-F355-4FDE-AE5F-5EDC04E16B8A}"/>
                </a:ext>
              </a:extLst>
            </p:cNvPr>
            <p:cNvSpPr>
              <a:spLocks noChangeShapeType="1"/>
            </p:cNvSpPr>
            <p:nvPr/>
          </p:nvSpPr>
          <p:spPr bwMode="auto">
            <a:xfrm>
              <a:off x="2368" y="1935"/>
              <a:ext cx="43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40983" name="Line 11">
              <a:extLst>
                <a:ext uri="{FF2B5EF4-FFF2-40B4-BE49-F238E27FC236}">
                  <a16:creationId xmlns:a16="http://schemas.microsoft.com/office/drawing/2014/main" id="{9019EBB0-0B7A-41C7-ABF6-36CF4DE02ADC}"/>
                </a:ext>
              </a:extLst>
            </p:cNvPr>
            <p:cNvSpPr>
              <a:spLocks noChangeShapeType="1"/>
            </p:cNvSpPr>
            <p:nvPr/>
          </p:nvSpPr>
          <p:spPr bwMode="auto">
            <a:xfrm>
              <a:off x="3570" y="1935"/>
              <a:ext cx="431"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40984" name="Text Box 12">
              <a:extLst>
                <a:ext uri="{FF2B5EF4-FFF2-40B4-BE49-F238E27FC236}">
                  <a16:creationId xmlns:a16="http://schemas.microsoft.com/office/drawing/2014/main" id="{E1998C41-BB1F-46C7-91F3-3F86629E83EB}"/>
                </a:ext>
              </a:extLst>
            </p:cNvPr>
            <p:cNvSpPr txBox="1">
              <a:spLocks noChangeArrowheads="1"/>
            </p:cNvSpPr>
            <p:nvPr/>
          </p:nvSpPr>
          <p:spPr bwMode="auto">
            <a:xfrm>
              <a:off x="2795" y="1863"/>
              <a:ext cx="8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光合作用</a:t>
              </a:r>
            </a:p>
          </p:txBody>
        </p:sp>
        <p:sp>
          <p:nvSpPr>
            <p:cNvPr id="40985" name="Text Box 13">
              <a:extLst>
                <a:ext uri="{FF2B5EF4-FFF2-40B4-BE49-F238E27FC236}">
                  <a16:creationId xmlns:a16="http://schemas.microsoft.com/office/drawing/2014/main" id="{46AA982A-8A29-4218-BE2D-671A4880C135}"/>
                </a:ext>
              </a:extLst>
            </p:cNvPr>
            <p:cNvSpPr txBox="1">
              <a:spLocks noChangeArrowheads="1"/>
            </p:cNvSpPr>
            <p:nvPr/>
          </p:nvSpPr>
          <p:spPr bwMode="auto">
            <a:xfrm>
              <a:off x="4039" y="1859"/>
              <a:ext cx="15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给真菌提供有机物</a:t>
              </a:r>
            </a:p>
          </p:txBody>
        </p:sp>
      </p:grpSp>
      <p:sp>
        <p:nvSpPr>
          <p:cNvPr id="156686" name="Text Box 14">
            <a:extLst>
              <a:ext uri="{FF2B5EF4-FFF2-40B4-BE49-F238E27FC236}">
                <a16:creationId xmlns:a16="http://schemas.microsoft.com/office/drawing/2014/main" id="{A2D091F8-C10C-41FD-AAFC-85C2E015E9ED}"/>
              </a:ext>
            </a:extLst>
          </p:cNvPr>
          <p:cNvSpPr txBox="1">
            <a:spLocks noChangeArrowheads="1"/>
          </p:cNvSpPr>
          <p:nvPr/>
        </p:nvSpPr>
        <p:spPr bwMode="auto">
          <a:xfrm>
            <a:off x="392497" y="538353"/>
            <a:ext cx="7632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buFont typeface="Wingdings" panose="05000000000000000000" pitchFamily="2" charset="2"/>
              <a:buChar char="Ø"/>
            </a:pPr>
            <a:r>
              <a:rPr kumimoji="1" lang="zh-CN" altLang="en-US" sz="3600" b="1" dirty="0">
                <a:latin typeface="微软雅黑" panose="020B0503020204020204" pitchFamily="34" charset="-122"/>
                <a:ea typeface="微软雅黑" panose="020B0503020204020204" pitchFamily="34" charset="-122"/>
              </a:rPr>
              <a:t>地衣是藻类与真菌的共生体</a:t>
            </a:r>
          </a:p>
        </p:txBody>
      </p:sp>
      <p:grpSp>
        <p:nvGrpSpPr>
          <p:cNvPr id="3" name="Group 22">
            <a:extLst>
              <a:ext uri="{FF2B5EF4-FFF2-40B4-BE49-F238E27FC236}">
                <a16:creationId xmlns:a16="http://schemas.microsoft.com/office/drawing/2014/main" id="{F3D981D0-8F6A-4684-A42C-34E2508DB516}"/>
              </a:ext>
            </a:extLst>
          </p:cNvPr>
          <p:cNvGrpSpPr>
            <a:grpSpLocks/>
          </p:cNvGrpSpPr>
          <p:nvPr/>
        </p:nvGrpSpPr>
        <p:grpSpPr bwMode="auto">
          <a:xfrm>
            <a:off x="964838" y="1569699"/>
            <a:ext cx="7171904" cy="577850"/>
            <a:chOff x="1938" y="2089"/>
            <a:chExt cx="3493" cy="364"/>
          </a:xfrm>
        </p:grpSpPr>
        <p:sp>
          <p:nvSpPr>
            <p:cNvPr id="40976" name="Text Box 16">
              <a:extLst>
                <a:ext uri="{FF2B5EF4-FFF2-40B4-BE49-F238E27FC236}">
                  <a16:creationId xmlns:a16="http://schemas.microsoft.com/office/drawing/2014/main" id="{5DE73D3B-07B7-4A63-8E40-47EC1F9705D2}"/>
                </a:ext>
              </a:extLst>
            </p:cNvPr>
            <p:cNvSpPr txBox="1">
              <a:spLocks noChangeArrowheads="1"/>
            </p:cNvSpPr>
            <p:nvPr/>
          </p:nvSpPr>
          <p:spPr bwMode="auto">
            <a:xfrm>
              <a:off x="1938" y="2123"/>
              <a:ext cx="4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真菌</a:t>
              </a:r>
            </a:p>
          </p:txBody>
        </p:sp>
        <p:sp>
          <p:nvSpPr>
            <p:cNvPr id="40977" name="Text Box 17">
              <a:extLst>
                <a:ext uri="{FF2B5EF4-FFF2-40B4-BE49-F238E27FC236}">
                  <a16:creationId xmlns:a16="http://schemas.microsoft.com/office/drawing/2014/main" id="{2BA29755-2184-443A-B71A-17F1A17FD1C1}"/>
                </a:ext>
              </a:extLst>
            </p:cNvPr>
            <p:cNvSpPr txBox="1">
              <a:spLocks noChangeArrowheads="1"/>
            </p:cNvSpPr>
            <p:nvPr/>
          </p:nvSpPr>
          <p:spPr bwMode="auto">
            <a:xfrm>
              <a:off x="2763" y="2119"/>
              <a:ext cx="13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吸收水和无机盐</a:t>
              </a:r>
            </a:p>
          </p:txBody>
        </p:sp>
        <p:sp>
          <p:nvSpPr>
            <p:cNvPr id="40978" name="Text Box 18">
              <a:extLst>
                <a:ext uri="{FF2B5EF4-FFF2-40B4-BE49-F238E27FC236}">
                  <a16:creationId xmlns:a16="http://schemas.microsoft.com/office/drawing/2014/main" id="{D6CD01ED-9018-4897-94D2-C5B16ADDEE1E}"/>
                </a:ext>
              </a:extLst>
            </p:cNvPr>
            <p:cNvSpPr txBox="1">
              <a:spLocks noChangeArrowheads="1"/>
            </p:cNvSpPr>
            <p:nvPr/>
          </p:nvSpPr>
          <p:spPr bwMode="auto">
            <a:xfrm>
              <a:off x="4631" y="2089"/>
              <a:ext cx="8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供给藻类</a:t>
              </a:r>
            </a:p>
          </p:txBody>
        </p:sp>
        <p:sp>
          <p:nvSpPr>
            <p:cNvPr id="40979" name="Line 19">
              <a:extLst>
                <a:ext uri="{FF2B5EF4-FFF2-40B4-BE49-F238E27FC236}">
                  <a16:creationId xmlns:a16="http://schemas.microsoft.com/office/drawing/2014/main" id="{84271A45-1696-47F0-83AD-ED8DE39D26BC}"/>
                </a:ext>
              </a:extLst>
            </p:cNvPr>
            <p:cNvSpPr>
              <a:spLocks noChangeShapeType="1"/>
            </p:cNvSpPr>
            <p:nvPr/>
          </p:nvSpPr>
          <p:spPr bwMode="auto">
            <a:xfrm>
              <a:off x="2360" y="2280"/>
              <a:ext cx="421"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40980" name="Line 20">
              <a:extLst>
                <a:ext uri="{FF2B5EF4-FFF2-40B4-BE49-F238E27FC236}">
                  <a16:creationId xmlns:a16="http://schemas.microsoft.com/office/drawing/2014/main" id="{2CB7C688-5227-4AAE-B803-126CBD0E3AC5}"/>
                </a:ext>
              </a:extLst>
            </p:cNvPr>
            <p:cNvSpPr>
              <a:spLocks noChangeShapeType="1"/>
            </p:cNvSpPr>
            <p:nvPr/>
          </p:nvSpPr>
          <p:spPr bwMode="auto">
            <a:xfrm>
              <a:off x="4068" y="2280"/>
              <a:ext cx="59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4" name="组合 31">
            <a:extLst>
              <a:ext uri="{FF2B5EF4-FFF2-40B4-BE49-F238E27FC236}">
                <a16:creationId xmlns:a16="http://schemas.microsoft.com/office/drawing/2014/main" id="{27F01D66-9888-415B-AD4C-E37CA3C1E5BD}"/>
              </a:ext>
            </a:extLst>
          </p:cNvPr>
          <p:cNvGrpSpPr>
            <a:grpSpLocks/>
          </p:cNvGrpSpPr>
          <p:nvPr/>
        </p:nvGrpSpPr>
        <p:grpSpPr bwMode="auto">
          <a:xfrm>
            <a:off x="611560" y="3337852"/>
            <a:ext cx="8102600" cy="2668588"/>
            <a:chOff x="214250" y="4000504"/>
            <a:chExt cx="8102662" cy="2668569"/>
          </a:xfrm>
        </p:grpSpPr>
        <p:graphicFrame>
          <p:nvGraphicFramePr>
            <p:cNvPr id="40967" name="Object 2">
              <a:extLst>
                <a:ext uri="{FF2B5EF4-FFF2-40B4-BE49-F238E27FC236}">
                  <a16:creationId xmlns:a16="http://schemas.microsoft.com/office/drawing/2014/main" id="{FEE542C2-D3FC-4A51-9C2B-2083FD54266D}"/>
                </a:ext>
              </a:extLst>
            </p:cNvPr>
            <p:cNvGraphicFramePr>
              <a:graphicFrameLocks noChangeAspect="1"/>
            </p:cNvGraphicFramePr>
            <p:nvPr/>
          </p:nvGraphicFramePr>
          <p:xfrm>
            <a:off x="1571604" y="4000504"/>
            <a:ext cx="6745308" cy="2668569"/>
          </p:xfrm>
          <a:graphic>
            <a:graphicData uri="http://schemas.openxmlformats.org/presentationml/2006/ole">
              <mc:AlternateContent xmlns:mc="http://schemas.openxmlformats.org/markup-compatibility/2006">
                <mc:Choice xmlns:v="urn:schemas-microsoft-com:vml" Requires="v">
                  <p:oleObj spid="_x0000_s24657" name="PhotoImpact" r:id="rId3" imgW="4132571" imgH="1764796" progId="PI3.Image">
                    <p:embed/>
                  </p:oleObj>
                </mc:Choice>
                <mc:Fallback>
                  <p:oleObj name="PhotoImpact" r:id="rId3" imgW="4132571" imgH="1764796" progId="PI3.Image">
                    <p:embed/>
                    <p:pic>
                      <p:nvPicPr>
                        <p:cNvPr id="40967" name="Object 2">
                          <a:extLst>
                            <a:ext uri="{FF2B5EF4-FFF2-40B4-BE49-F238E27FC236}">
                              <a16:creationId xmlns:a16="http://schemas.microsoft.com/office/drawing/2014/main" id="{FEE542C2-D3FC-4A51-9C2B-2083FD5426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854"/>
                        <a:stretch>
                          <a:fillRect/>
                        </a:stretch>
                      </p:blipFill>
                      <p:spPr bwMode="auto">
                        <a:xfrm>
                          <a:off x="1571604" y="4000504"/>
                          <a:ext cx="6745308" cy="266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8" name="TextBox 5">
              <a:extLst>
                <a:ext uri="{FF2B5EF4-FFF2-40B4-BE49-F238E27FC236}">
                  <a16:creationId xmlns:a16="http://schemas.microsoft.com/office/drawing/2014/main" id="{12B02571-C89B-4885-99F2-D94AF9291D9A}"/>
                </a:ext>
              </a:extLst>
            </p:cNvPr>
            <p:cNvSpPr txBox="1">
              <a:spLocks noChangeArrowheads="1"/>
            </p:cNvSpPr>
            <p:nvPr/>
          </p:nvSpPr>
          <p:spPr bwMode="auto">
            <a:xfrm>
              <a:off x="214282" y="4643446"/>
              <a:ext cx="1214433" cy="40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上皮层</a:t>
              </a:r>
            </a:p>
          </p:txBody>
        </p:sp>
        <p:sp>
          <p:nvSpPr>
            <p:cNvPr id="40969" name="TextBox 6">
              <a:extLst>
                <a:ext uri="{FF2B5EF4-FFF2-40B4-BE49-F238E27FC236}">
                  <a16:creationId xmlns:a16="http://schemas.microsoft.com/office/drawing/2014/main" id="{1ABBE12D-DC8D-47B9-8E8D-DAD8AE95DB91}"/>
                </a:ext>
              </a:extLst>
            </p:cNvPr>
            <p:cNvSpPr txBox="1">
              <a:spLocks noChangeArrowheads="1"/>
            </p:cNvSpPr>
            <p:nvPr/>
          </p:nvSpPr>
          <p:spPr bwMode="auto">
            <a:xfrm>
              <a:off x="214282" y="5858181"/>
              <a:ext cx="1214433" cy="40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下皮层</a:t>
              </a:r>
            </a:p>
          </p:txBody>
        </p:sp>
        <p:sp>
          <p:nvSpPr>
            <p:cNvPr id="40970" name="TextBox 7">
              <a:extLst>
                <a:ext uri="{FF2B5EF4-FFF2-40B4-BE49-F238E27FC236}">
                  <a16:creationId xmlns:a16="http://schemas.microsoft.com/office/drawing/2014/main" id="{FE7268EC-38A4-4310-8D2F-4CCAA4056D4F}"/>
                </a:ext>
              </a:extLst>
            </p:cNvPr>
            <p:cNvSpPr txBox="1">
              <a:spLocks noChangeArrowheads="1"/>
            </p:cNvSpPr>
            <p:nvPr/>
          </p:nvSpPr>
          <p:spPr bwMode="auto">
            <a:xfrm>
              <a:off x="214282" y="5072176"/>
              <a:ext cx="1214433" cy="40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藻类</a:t>
              </a:r>
            </a:p>
          </p:txBody>
        </p:sp>
        <p:sp>
          <p:nvSpPr>
            <p:cNvPr id="40971" name="TextBox 8">
              <a:extLst>
                <a:ext uri="{FF2B5EF4-FFF2-40B4-BE49-F238E27FC236}">
                  <a16:creationId xmlns:a16="http://schemas.microsoft.com/office/drawing/2014/main" id="{2886BD4D-B06F-464D-AD04-DDE74A6119EE}"/>
                </a:ext>
              </a:extLst>
            </p:cNvPr>
            <p:cNvSpPr txBox="1">
              <a:spLocks noChangeArrowheads="1"/>
            </p:cNvSpPr>
            <p:nvPr/>
          </p:nvSpPr>
          <p:spPr bwMode="auto">
            <a:xfrm>
              <a:off x="214250" y="5457976"/>
              <a:ext cx="1214433" cy="40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菌丝</a:t>
              </a:r>
            </a:p>
          </p:txBody>
        </p:sp>
        <p:cxnSp>
          <p:nvCxnSpPr>
            <p:cNvPr id="26" name="直接连接符 25">
              <a:extLst>
                <a:ext uri="{FF2B5EF4-FFF2-40B4-BE49-F238E27FC236}">
                  <a16:creationId xmlns:a16="http://schemas.microsoft.com/office/drawing/2014/main" id="{63033F4B-E693-4DE6-ABE8-69EBFE630503}"/>
                </a:ext>
              </a:extLst>
            </p:cNvPr>
            <p:cNvCxnSpPr/>
            <p:nvPr/>
          </p:nvCxnSpPr>
          <p:spPr bwMode="auto">
            <a:xfrm>
              <a:off x="1285820" y="4900611"/>
              <a:ext cx="395291" cy="142874"/>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911DEC30-0C45-44C7-823E-B9222B995F4D}"/>
                </a:ext>
              </a:extLst>
            </p:cNvPr>
            <p:cNvCxnSpPr/>
            <p:nvPr/>
          </p:nvCxnSpPr>
          <p:spPr bwMode="auto">
            <a:xfrm>
              <a:off x="1142944" y="5257795"/>
              <a:ext cx="503242" cy="158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248546D4-1E44-413E-9DC5-ED60E001EC1F}"/>
                </a:ext>
              </a:extLst>
            </p:cNvPr>
            <p:cNvCxnSpPr/>
            <p:nvPr/>
          </p:nvCxnSpPr>
          <p:spPr bwMode="auto">
            <a:xfrm flipV="1">
              <a:off x="1142944" y="5500681"/>
              <a:ext cx="571504" cy="114299"/>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684CFCBB-04D4-4CC2-88E4-EAFBB9E42E9F}"/>
                </a:ext>
              </a:extLst>
            </p:cNvPr>
            <p:cNvCxnSpPr/>
            <p:nvPr/>
          </p:nvCxnSpPr>
          <p:spPr bwMode="auto">
            <a:xfrm flipV="1">
              <a:off x="1255658" y="5714992"/>
              <a:ext cx="458791" cy="328611"/>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686"/>
                                        </p:tgtEl>
                                        <p:attrNameLst>
                                          <p:attrName>style.visibility</p:attrName>
                                        </p:attrNameLst>
                                      </p:cBhvr>
                                      <p:to>
                                        <p:strVal val="visible"/>
                                      </p:to>
                                    </p:set>
                                    <p:animEffect transition="in" filter="blinds(horizontal)">
                                      <p:cBhvr>
                                        <p:cTn id="7" dur="500"/>
                                        <p:tgtEl>
                                          <p:spTgt spid="156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a:extLst>
              <a:ext uri="{FF2B5EF4-FFF2-40B4-BE49-F238E27FC236}">
                <a16:creationId xmlns:a16="http://schemas.microsoft.com/office/drawing/2014/main" id="{0FB3923E-BF99-4C66-90B8-A73BC503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764704"/>
            <a:ext cx="62420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5" name="Picture 5">
            <a:extLst>
              <a:ext uri="{FF2B5EF4-FFF2-40B4-BE49-F238E27FC236}">
                <a16:creationId xmlns:a16="http://schemas.microsoft.com/office/drawing/2014/main" id="{D5AFBD30-0964-4BDA-9F2C-D746BDFEF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764704"/>
            <a:ext cx="62420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Box 6">
            <a:extLst>
              <a:ext uri="{FF2B5EF4-FFF2-40B4-BE49-F238E27FC236}">
                <a16:creationId xmlns:a16="http://schemas.microsoft.com/office/drawing/2014/main" id="{125F533A-5DBC-4CD1-A2A6-ED3DCF7D966D}"/>
              </a:ext>
            </a:extLst>
          </p:cNvPr>
          <p:cNvSpPr txBox="1">
            <a:spLocks noChangeArrowheads="1"/>
          </p:cNvSpPr>
          <p:nvPr/>
        </p:nvSpPr>
        <p:spPr bwMode="auto">
          <a:xfrm>
            <a:off x="2818681" y="5479579"/>
            <a:ext cx="4021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柞水牛背梁国家森林公园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5285"/>
                                        </p:tgtEl>
                                        <p:attrNameLst>
                                          <p:attrName>style.visibility</p:attrName>
                                        </p:attrNameLst>
                                      </p:cBhvr>
                                      <p:to>
                                        <p:strVal val="visible"/>
                                      </p:to>
                                    </p:set>
                                    <p:animEffect transition="in" filter="dissolve">
                                      <p:cBhvr>
                                        <p:cTn id="7"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ctst">
            <a:extLst>
              <a:ext uri="{FF2B5EF4-FFF2-40B4-BE49-F238E27FC236}">
                <a16:creationId xmlns:a16="http://schemas.microsoft.com/office/drawing/2014/main" id="{CD658C10-FAFA-4B08-AE53-781644250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5867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Text Box 4">
            <a:extLst>
              <a:ext uri="{FF2B5EF4-FFF2-40B4-BE49-F238E27FC236}">
                <a16:creationId xmlns:a16="http://schemas.microsoft.com/office/drawing/2014/main" id="{2F62C383-C138-4037-BFCD-641C1ABF8825}"/>
              </a:ext>
            </a:extLst>
          </p:cNvPr>
          <p:cNvSpPr txBox="1">
            <a:spLocks noChangeArrowheads="1"/>
          </p:cNvSpPr>
          <p:nvPr/>
        </p:nvSpPr>
        <p:spPr bwMode="auto">
          <a:xfrm>
            <a:off x="358775" y="914400"/>
            <a:ext cx="8785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下图展示了在池塘水面、水中、水底生活的多种生物</a:t>
            </a:r>
          </a:p>
        </p:txBody>
      </p:sp>
      <p:sp>
        <p:nvSpPr>
          <p:cNvPr id="145413" name="Text Box 5">
            <a:extLst>
              <a:ext uri="{FF2B5EF4-FFF2-40B4-BE49-F238E27FC236}">
                <a16:creationId xmlns:a16="http://schemas.microsoft.com/office/drawing/2014/main" id="{08D89179-506C-4EA3-97F7-CF7D1EC349DE}"/>
              </a:ext>
            </a:extLst>
          </p:cNvPr>
          <p:cNvSpPr txBox="1">
            <a:spLocks noChangeArrowheads="1"/>
          </p:cNvSpPr>
          <p:nvPr/>
        </p:nvSpPr>
        <p:spPr bwMode="auto">
          <a:xfrm>
            <a:off x="5072063" y="1412875"/>
            <a:ext cx="4114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、这个池塘中有哪些生物？</a:t>
            </a:r>
          </a:p>
          <a:p>
            <a:pPr eaLnBrk="1" hangingPunct="1">
              <a:spcBef>
                <a:spcPct val="50000"/>
              </a:spcBef>
              <a:buFontTx/>
              <a:buNone/>
            </a:pPr>
            <a:endParaRPr lang="zh-CN" altLang="en-US" sz="2400" b="1" dirty="0">
              <a:latin typeface="微软雅黑" panose="020B0503020204020204" pitchFamily="34" charset="-122"/>
              <a:ea typeface="微软雅黑" panose="020B0503020204020204" pitchFamily="34" charset="-122"/>
            </a:endParaRPr>
          </a:p>
          <a:p>
            <a:pPr eaLnBrk="1" hangingPunct="1">
              <a:spcBef>
                <a:spcPct val="50000"/>
              </a:spcBef>
              <a:buFontTx/>
              <a:buNone/>
            </a:pPr>
            <a:endParaRPr lang="zh-CN" altLang="en-US" sz="2400" b="1" dirty="0">
              <a:latin typeface="微软雅黑" panose="020B0503020204020204" pitchFamily="34" charset="-122"/>
              <a:ea typeface="微软雅黑" panose="020B0503020204020204" pitchFamily="34" charset="-122"/>
            </a:endParaRPr>
          </a:p>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、假如池塘中的肉食性鱼大量减少，池塘中其他种群的数量将会出现什么变化？</a:t>
            </a:r>
          </a:p>
        </p:txBody>
      </p:sp>
      <p:sp>
        <p:nvSpPr>
          <p:cNvPr id="145414" name="Text Box 6">
            <a:extLst>
              <a:ext uri="{FF2B5EF4-FFF2-40B4-BE49-F238E27FC236}">
                <a16:creationId xmlns:a16="http://schemas.microsoft.com/office/drawing/2014/main" id="{5F489EA0-43FB-40F2-88AC-37AB28FFADFF}"/>
              </a:ext>
            </a:extLst>
          </p:cNvPr>
          <p:cNvSpPr txBox="1">
            <a:spLocks noChangeArrowheads="1"/>
          </p:cNvSpPr>
          <p:nvPr/>
        </p:nvSpPr>
        <p:spPr bwMode="auto">
          <a:xfrm>
            <a:off x="5319899" y="1935436"/>
            <a:ext cx="3619128" cy="95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35000"/>
              </a:lnSpc>
              <a:spcBef>
                <a:spcPct val="0"/>
              </a:spcBef>
              <a:buFontTx/>
              <a:buNone/>
            </a:pPr>
            <a:r>
              <a:rPr lang="zh-CN" altLang="en-US" sz="2200" b="1" dirty="0">
                <a:solidFill>
                  <a:srgbClr val="CC0000"/>
                </a:solidFill>
                <a:latin typeface="微软雅黑" panose="020B0503020204020204" pitchFamily="34" charset="-122"/>
                <a:ea typeface="微软雅黑" panose="020B0503020204020204" pitchFamily="34" charset="-122"/>
              </a:rPr>
              <a:t>浮游植物、浮游动物、植食性鱼、肉食性鱼、微生物等</a:t>
            </a:r>
          </a:p>
        </p:txBody>
      </p:sp>
      <p:sp>
        <p:nvSpPr>
          <p:cNvPr id="145415" name="Rectangle 7">
            <a:extLst>
              <a:ext uri="{FF2B5EF4-FFF2-40B4-BE49-F238E27FC236}">
                <a16:creationId xmlns:a16="http://schemas.microsoft.com/office/drawing/2014/main" id="{61A3B65C-D3C9-4DBA-8D3F-D31DE1457CD9}"/>
              </a:ext>
            </a:extLst>
          </p:cNvPr>
          <p:cNvSpPr>
            <a:spLocks noChangeArrowheads="1"/>
          </p:cNvSpPr>
          <p:nvPr/>
        </p:nvSpPr>
        <p:spPr bwMode="auto">
          <a:xfrm>
            <a:off x="5822950" y="4286250"/>
            <a:ext cx="212407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lnSpc>
                <a:spcPct val="130000"/>
              </a:lnSpc>
              <a:spcBef>
                <a:spcPct val="50000"/>
              </a:spcBef>
              <a:buFontTx/>
              <a:buNone/>
            </a:pPr>
            <a:r>
              <a:rPr lang="zh-CN" altLang="en-US" sz="2200" b="1" dirty="0">
                <a:solidFill>
                  <a:srgbClr val="CC0000"/>
                </a:solidFill>
                <a:latin typeface="微软雅黑" panose="020B0503020204020204" pitchFamily="34" charset="-122"/>
                <a:ea typeface="微软雅黑" panose="020B0503020204020204" pitchFamily="34" charset="-122"/>
              </a:rPr>
              <a:t>肉食性鱼</a:t>
            </a:r>
          </a:p>
          <a:p>
            <a:pPr algn="r" eaLnBrk="1" hangingPunct="1">
              <a:lnSpc>
                <a:spcPct val="130000"/>
              </a:lnSpc>
              <a:spcBef>
                <a:spcPct val="50000"/>
              </a:spcBef>
              <a:buFontTx/>
              <a:buNone/>
            </a:pPr>
            <a:r>
              <a:rPr lang="zh-CN" altLang="en-US" sz="2200" b="1" dirty="0">
                <a:solidFill>
                  <a:srgbClr val="CC0000"/>
                </a:solidFill>
                <a:latin typeface="微软雅黑" panose="020B0503020204020204" pitchFamily="34" charset="-122"/>
                <a:ea typeface="微软雅黑" panose="020B0503020204020204" pitchFamily="34" charset="-122"/>
              </a:rPr>
              <a:t>小型水生动物</a:t>
            </a:r>
          </a:p>
          <a:p>
            <a:pPr algn="r" eaLnBrk="1" hangingPunct="1">
              <a:lnSpc>
                <a:spcPct val="130000"/>
              </a:lnSpc>
              <a:spcBef>
                <a:spcPct val="50000"/>
              </a:spcBef>
              <a:buFontTx/>
              <a:buNone/>
            </a:pPr>
            <a:r>
              <a:rPr lang="zh-CN" altLang="en-US" sz="2200" b="1" dirty="0">
                <a:solidFill>
                  <a:srgbClr val="CC0000"/>
                </a:solidFill>
                <a:latin typeface="微软雅黑" panose="020B0503020204020204" pitchFamily="34" charset="-122"/>
                <a:ea typeface="微软雅黑" panose="020B0503020204020204" pitchFamily="34" charset="-122"/>
              </a:rPr>
              <a:t>浮游动、植物</a:t>
            </a:r>
          </a:p>
          <a:p>
            <a:pPr algn="r" eaLnBrk="1" hangingPunct="1">
              <a:lnSpc>
                <a:spcPct val="130000"/>
              </a:lnSpc>
              <a:spcBef>
                <a:spcPct val="50000"/>
              </a:spcBef>
              <a:buFontTx/>
              <a:buNone/>
            </a:pPr>
            <a:r>
              <a:rPr lang="zh-CN" altLang="en-US" sz="2200" b="1" dirty="0">
                <a:solidFill>
                  <a:srgbClr val="CC0000"/>
                </a:solidFill>
                <a:latin typeface="微软雅黑" panose="020B0503020204020204" pitchFamily="34" charset="-122"/>
                <a:ea typeface="微软雅黑" panose="020B0503020204020204" pitchFamily="34" charset="-122"/>
              </a:rPr>
              <a:t>植食性鱼</a:t>
            </a:r>
          </a:p>
        </p:txBody>
      </p:sp>
      <p:sp>
        <p:nvSpPr>
          <p:cNvPr id="145416" name="Line 8">
            <a:extLst>
              <a:ext uri="{FF2B5EF4-FFF2-40B4-BE49-F238E27FC236}">
                <a16:creationId xmlns:a16="http://schemas.microsoft.com/office/drawing/2014/main" id="{7F62B938-9AE8-4EAA-9719-D54D96627050}"/>
              </a:ext>
            </a:extLst>
          </p:cNvPr>
          <p:cNvSpPr>
            <a:spLocks noChangeShapeType="1"/>
          </p:cNvSpPr>
          <p:nvPr/>
        </p:nvSpPr>
        <p:spPr bwMode="auto">
          <a:xfrm>
            <a:off x="8012191" y="4435856"/>
            <a:ext cx="0" cy="284163"/>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00">
              <a:latin typeface="微软雅黑" panose="020B0503020204020204" pitchFamily="34" charset="-122"/>
              <a:ea typeface="微软雅黑" panose="020B0503020204020204" pitchFamily="34" charset="-122"/>
            </a:endParaRPr>
          </a:p>
        </p:txBody>
      </p:sp>
      <p:sp>
        <p:nvSpPr>
          <p:cNvPr id="145417" name="Line 9">
            <a:extLst>
              <a:ext uri="{FF2B5EF4-FFF2-40B4-BE49-F238E27FC236}">
                <a16:creationId xmlns:a16="http://schemas.microsoft.com/office/drawing/2014/main" id="{0DADDE90-F732-4DE8-B08E-1F0257B98FC5}"/>
              </a:ext>
            </a:extLst>
          </p:cNvPr>
          <p:cNvSpPr>
            <a:spLocks noChangeShapeType="1"/>
          </p:cNvSpPr>
          <p:nvPr/>
        </p:nvSpPr>
        <p:spPr bwMode="auto">
          <a:xfrm>
            <a:off x="8041528" y="5641721"/>
            <a:ext cx="0" cy="2794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00">
              <a:latin typeface="微软雅黑" panose="020B0503020204020204" pitchFamily="34" charset="-122"/>
              <a:ea typeface="微软雅黑" panose="020B0503020204020204" pitchFamily="34" charset="-122"/>
            </a:endParaRPr>
          </a:p>
        </p:txBody>
      </p:sp>
      <p:sp>
        <p:nvSpPr>
          <p:cNvPr id="145418" name="Line 10">
            <a:extLst>
              <a:ext uri="{FF2B5EF4-FFF2-40B4-BE49-F238E27FC236}">
                <a16:creationId xmlns:a16="http://schemas.microsoft.com/office/drawing/2014/main" id="{A459A4A0-26FC-496E-9AB6-12864D3C9E72}"/>
              </a:ext>
            </a:extLst>
          </p:cNvPr>
          <p:cNvSpPr>
            <a:spLocks noChangeShapeType="1"/>
          </p:cNvSpPr>
          <p:nvPr/>
        </p:nvSpPr>
        <p:spPr bwMode="auto">
          <a:xfrm>
            <a:off x="8046672" y="6229604"/>
            <a:ext cx="0" cy="3048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00">
              <a:latin typeface="微软雅黑" panose="020B0503020204020204" pitchFamily="34" charset="-122"/>
              <a:ea typeface="微软雅黑" panose="020B0503020204020204" pitchFamily="34" charset="-122"/>
            </a:endParaRPr>
          </a:p>
        </p:txBody>
      </p:sp>
      <p:sp>
        <p:nvSpPr>
          <p:cNvPr id="145419" name="Line 11">
            <a:extLst>
              <a:ext uri="{FF2B5EF4-FFF2-40B4-BE49-F238E27FC236}">
                <a16:creationId xmlns:a16="http://schemas.microsoft.com/office/drawing/2014/main" id="{10C5A159-B024-454D-AE8B-7E137EB4385B}"/>
              </a:ext>
            </a:extLst>
          </p:cNvPr>
          <p:cNvSpPr>
            <a:spLocks noChangeShapeType="1"/>
          </p:cNvSpPr>
          <p:nvPr/>
        </p:nvSpPr>
        <p:spPr bwMode="auto">
          <a:xfrm flipV="1">
            <a:off x="8022097" y="4996688"/>
            <a:ext cx="0" cy="304800"/>
          </a:xfrm>
          <a:prstGeom prst="line">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00">
              <a:latin typeface="微软雅黑" panose="020B0503020204020204" pitchFamily="34" charset="-122"/>
              <a:ea typeface="微软雅黑" panose="020B0503020204020204" pitchFamily="34" charset="-122"/>
            </a:endParaRPr>
          </a:p>
        </p:txBody>
      </p:sp>
      <p:sp>
        <p:nvSpPr>
          <p:cNvPr id="2" name="文本框 1"/>
          <p:cNvSpPr txBox="1"/>
          <p:nvPr/>
        </p:nvSpPr>
        <p:spPr>
          <a:xfrm>
            <a:off x="371712" y="150525"/>
            <a:ext cx="3888432"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问题探讨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blinds(horizontal)">
                                      <p:cBhvr>
                                        <p:cTn id="7" dur="500"/>
                                        <p:tgtEl>
                                          <p:spTgt spid="145412"/>
                                        </p:tgtEl>
                                      </p:cBhvr>
                                    </p:animEffect>
                                  </p:childTnLst>
                                </p:cTn>
                              </p:par>
                              <p:par>
                                <p:cTn id="8" presetID="3" presetClass="entr" presetSubtype="5" fill="hold" nodeType="withEffect">
                                  <p:stCondLst>
                                    <p:cond delay="0"/>
                                  </p:stCondLst>
                                  <p:childTnLst>
                                    <p:set>
                                      <p:cBhvr>
                                        <p:cTn id="9" dur="1" fill="hold">
                                          <p:stCondLst>
                                            <p:cond delay="0"/>
                                          </p:stCondLst>
                                        </p:cTn>
                                        <p:tgtEl>
                                          <p:spTgt spid="145410"/>
                                        </p:tgtEl>
                                        <p:attrNameLst>
                                          <p:attrName>style.visibility</p:attrName>
                                        </p:attrNameLst>
                                      </p:cBhvr>
                                      <p:to>
                                        <p:strVal val="visible"/>
                                      </p:to>
                                    </p:set>
                                    <p:animEffect transition="in" filter="blinds(vertical)">
                                      <p:cBhvr>
                                        <p:cTn id="10" dur="500"/>
                                        <p:tgtEl>
                                          <p:spTgt spid="1454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5413"/>
                                        </p:tgtEl>
                                        <p:attrNameLst>
                                          <p:attrName>style.visibility</p:attrName>
                                        </p:attrNameLst>
                                      </p:cBhvr>
                                      <p:to>
                                        <p:strVal val="visible"/>
                                      </p:to>
                                    </p:set>
                                    <p:animEffect transition="in" filter="blinds(horizontal)">
                                      <p:cBhvr>
                                        <p:cTn id="15" dur="500"/>
                                        <p:tgtEl>
                                          <p:spTgt spid="1454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5414"/>
                                        </p:tgtEl>
                                        <p:attrNameLst>
                                          <p:attrName>style.visibility</p:attrName>
                                        </p:attrNameLst>
                                      </p:cBhvr>
                                      <p:to>
                                        <p:strVal val="visible"/>
                                      </p:to>
                                    </p:set>
                                    <p:animEffect transition="in" filter="blinds(horizontal)">
                                      <p:cBhvr>
                                        <p:cTn id="20" dur="500"/>
                                        <p:tgtEl>
                                          <p:spTgt spid="1454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5415">
                                            <p:txEl>
                                              <p:pRg st="0" end="0"/>
                                            </p:txEl>
                                          </p:spTgt>
                                        </p:tgtEl>
                                        <p:attrNameLst>
                                          <p:attrName>style.visibility</p:attrName>
                                        </p:attrNameLst>
                                      </p:cBhvr>
                                      <p:to>
                                        <p:strVal val="visible"/>
                                      </p:to>
                                    </p:set>
                                    <p:animEffect transition="in" filter="blinds(horizontal)">
                                      <p:cBhvr>
                                        <p:cTn id="25" dur="500"/>
                                        <p:tgtEl>
                                          <p:spTgt spid="145415">
                                            <p:txEl>
                                              <p:pRg st="0" end="0"/>
                                            </p:txEl>
                                          </p:spTgt>
                                        </p:tgtEl>
                                      </p:cBhvr>
                                    </p:animEffect>
                                  </p:childTnLst>
                                </p:cTn>
                              </p:par>
                              <p:par>
                                <p:cTn id="26" presetID="2" presetClass="entr" presetSubtype="4" fill="hold" nodeType="withEffect">
                                  <p:stCondLst>
                                    <p:cond delay="0"/>
                                  </p:stCondLst>
                                  <p:childTnLst>
                                    <p:set>
                                      <p:cBhvr>
                                        <p:cTn id="27" dur="1" fill="hold">
                                          <p:stCondLst>
                                            <p:cond delay="0"/>
                                          </p:stCondLst>
                                        </p:cTn>
                                        <p:tgtEl>
                                          <p:spTgt spid="145416"/>
                                        </p:tgtEl>
                                        <p:attrNameLst>
                                          <p:attrName>style.visibility</p:attrName>
                                        </p:attrNameLst>
                                      </p:cBhvr>
                                      <p:to>
                                        <p:strVal val="visible"/>
                                      </p:to>
                                    </p:set>
                                    <p:anim calcmode="lin" valueType="num">
                                      <p:cBhvr additive="base">
                                        <p:cTn id="28" dur="500" fill="hold"/>
                                        <p:tgtEl>
                                          <p:spTgt spid="145416"/>
                                        </p:tgtEl>
                                        <p:attrNameLst>
                                          <p:attrName>ppt_x</p:attrName>
                                        </p:attrNameLst>
                                      </p:cBhvr>
                                      <p:tavLst>
                                        <p:tav tm="0">
                                          <p:val>
                                            <p:strVal val="#ppt_x"/>
                                          </p:val>
                                        </p:tav>
                                        <p:tav tm="100000">
                                          <p:val>
                                            <p:strVal val="#ppt_x"/>
                                          </p:val>
                                        </p:tav>
                                      </p:tavLst>
                                    </p:anim>
                                    <p:anim calcmode="lin" valueType="num">
                                      <p:cBhvr additive="base">
                                        <p:cTn id="29" dur="500" fill="hold"/>
                                        <p:tgtEl>
                                          <p:spTgt spid="145416"/>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45415">
                                            <p:txEl>
                                              <p:pRg st="1" end="1"/>
                                            </p:txEl>
                                          </p:spTgt>
                                        </p:tgtEl>
                                        <p:attrNameLst>
                                          <p:attrName>style.visibility</p:attrName>
                                        </p:attrNameLst>
                                      </p:cBhvr>
                                      <p:to>
                                        <p:strVal val="visible"/>
                                      </p:to>
                                    </p:set>
                                    <p:animEffect transition="in" filter="blinds(horizontal)">
                                      <p:cBhvr>
                                        <p:cTn id="34" dur="500"/>
                                        <p:tgtEl>
                                          <p:spTgt spid="145415">
                                            <p:txEl>
                                              <p:pRg st="1" end="1"/>
                                            </p:txEl>
                                          </p:spTgt>
                                        </p:tgtEl>
                                      </p:cBhvr>
                                    </p:animEffect>
                                  </p:childTnLst>
                                </p:cTn>
                              </p:par>
                              <p:par>
                                <p:cTn id="35" presetID="2" presetClass="entr" presetSubtype="4" fill="hold" nodeType="withEffect">
                                  <p:stCondLst>
                                    <p:cond delay="0"/>
                                  </p:stCondLst>
                                  <p:childTnLst>
                                    <p:set>
                                      <p:cBhvr>
                                        <p:cTn id="36" dur="1" fill="hold">
                                          <p:stCondLst>
                                            <p:cond delay="0"/>
                                          </p:stCondLst>
                                        </p:cTn>
                                        <p:tgtEl>
                                          <p:spTgt spid="145419"/>
                                        </p:tgtEl>
                                        <p:attrNameLst>
                                          <p:attrName>style.visibility</p:attrName>
                                        </p:attrNameLst>
                                      </p:cBhvr>
                                      <p:to>
                                        <p:strVal val="visible"/>
                                      </p:to>
                                    </p:set>
                                    <p:anim calcmode="lin" valueType="num">
                                      <p:cBhvr additive="base">
                                        <p:cTn id="37" dur="500" fill="hold"/>
                                        <p:tgtEl>
                                          <p:spTgt spid="145419"/>
                                        </p:tgtEl>
                                        <p:attrNameLst>
                                          <p:attrName>ppt_x</p:attrName>
                                        </p:attrNameLst>
                                      </p:cBhvr>
                                      <p:tavLst>
                                        <p:tav tm="0">
                                          <p:val>
                                            <p:strVal val="#ppt_x"/>
                                          </p:val>
                                        </p:tav>
                                        <p:tav tm="100000">
                                          <p:val>
                                            <p:strVal val="#ppt_x"/>
                                          </p:val>
                                        </p:tav>
                                      </p:tavLst>
                                    </p:anim>
                                    <p:anim calcmode="lin" valueType="num">
                                      <p:cBhvr additive="base">
                                        <p:cTn id="38" dur="500" fill="hold"/>
                                        <p:tgtEl>
                                          <p:spTgt spid="145419"/>
                                        </p:tgtEl>
                                        <p:attrNameLst>
                                          <p:attrName>ppt_y</p:attrName>
                                        </p:attrNameLst>
                                      </p:cBhvr>
                                      <p:tavLst>
                                        <p:tav tm="0">
                                          <p:val>
                                            <p:strVal val="1+#ppt_h/2"/>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45419"/>
                                        </p:tgtEl>
                                        <p:attrNameLst>
                                          <p:attrName>style.visibility</p:attrName>
                                        </p:attrNameLst>
                                      </p:cBhvr>
                                      <p:to>
                                        <p:strVal val="visible"/>
                                      </p:to>
                                    </p:set>
                                    <p:animEffect transition="in" filter="fade">
                                      <p:cBhvr>
                                        <p:cTn id="41" dur="1000"/>
                                        <p:tgtEl>
                                          <p:spTgt spid="145419"/>
                                        </p:tgtEl>
                                      </p:cBhvr>
                                    </p:animEffect>
                                    <p:anim calcmode="lin" valueType="num">
                                      <p:cBhvr>
                                        <p:cTn id="42" dur="1000" fill="hold"/>
                                        <p:tgtEl>
                                          <p:spTgt spid="145419"/>
                                        </p:tgtEl>
                                        <p:attrNameLst>
                                          <p:attrName>ppt_x</p:attrName>
                                        </p:attrNameLst>
                                      </p:cBhvr>
                                      <p:tavLst>
                                        <p:tav tm="0">
                                          <p:val>
                                            <p:strVal val="#ppt_x"/>
                                          </p:val>
                                        </p:tav>
                                        <p:tav tm="100000">
                                          <p:val>
                                            <p:strVal val="#ppt_x"/>
                                          </p:val>
                                        </p:tav>
                                      </p:tavLst>
                                    </p:anim>
                                    <p:anim calcmode="lin" valueType="num">
                                      <p:cBhvr>
                                        <p:cTn id="43" dur="1000" fill="hold"/>
                                        <p:tgtEl>
                                          <p:spTgt spid="145419"/>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45415">
                                            <p:txEl>
                                              <p:pRg st="2" end="2"/>
                                            </p:txEl>
                                          </p:spTgt>
                                        </p:tgtEl>
                                        <p:attrNameLst>
                                          <p:attrName>style.visibility</p:attrName>
                                        </p:attrNameLst>
                                      </p:cBhvr>
                                      <p:to>
                                        <p:strVal val="visible"/>
                                      </p:to>
                                    </p:set>
                                    <p:animEffect transition="in" filter="blinds(horizontal)">
                                      <p:cBhvr>
                                        <p:cTn id="48" dur="500"/>
                                        <p:tgtEl>
                                          <p:spTgt spid="145415">
                                            <p:txEl>
                                              <p:pRg st="2" end="2"/>
                                            </p:txEl>
                                          </p:spTgt>
                                        </p:tgtEl>
                                      </p:cBhvr>
                                    </p:animEffect>
                                  </p:childTnLst>
                                </p:cTn>
                              </p:par>
                              <p:par>
                                <p:cTn id="49" presetID="2" presetClass="entr" presetSubtype="4" fill="hold" nodeType="withEffect">
                                  <p:stCondLst>
                                    <p:cond delay="0"/>
                                  </p:stCondLst>
                                  <p:childTnLst>
                                    <p:set>
                                      <p:cBhvr>
                                        <p:cTn id="50" dur="1" fill="hold">
                                          <p:stCondLst>
                                            <p:cond delay="0"/>
                                          </p:stCondLst>
                                        </p:cTn>
                                        <p:tgtEl>
                                          <p:spTgt spid="145417"/>
                                        </p:tgtEl>
                                        <p:attrNameLst>
                                          <p:attrName>style.visibility</p:attrName>
                                        </p:attrNameLst>
                                      </p:cBhvr>
                                      <p:to>
                                        <p:strVal val="visible"/>
                                      </p:to>
                                    </p:set>
                                    <p:anim calcmode="lin" valueType="num">
                                      <p:cBhvr additive="base">
                                        <p:cTn id="51" dur="500" fill="hold"/>
                                        <p:tgtEl>
                                          <p:spTgt spid="145417"/>
                                        </p:tgtEl>
                                        <p:attrNameLst>
                                          <p:attrName>ppt_x</p:attrName>
                                        </p:attrNameLst>
                                      </p:cBhvr>
                                      <p:tavLst>
                                        <p:tav tm="0">
                                          <p:val>
                                            <p:strVal val="#ppt_x"/>
                                          </p:val>
                                        </p:tav>
                                        <p:tav tm="100000">
                                          <p:val>
                                            <p:strVal val="#ppt_x"/>
                                          </p:val>
                                        </p:tav>
                                      </p:tavLst>
                                    </p:anim>
                                    <p:anim calcmode="lin" valueType="num">
                                      <p:cBhvr additive="base">
                                        <p:cTn id="52" dur="500" fill="hold"/>
                                        <p:tgtEl>
                                          <p:spTgt spid="145417"/>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45415">
                                            <p:txEl>
                                              <p:pRg st="3" end="3"/>
                                            </p:txEl>
                                          </p:spTgt>
                                        </p:tgtEl>
                                        <p:attrNameLst>
                                          <p:attrName>style.visibility</p:attrName>
                                        </p:attrNameLst>
                                      </p:cBhvr>
                                      <p:to>
                                        <p:strVal val="visible"/>
                                      </p:to>
                                    </p:set>
                                    <p:animEffect transition="in" filter="blinds(horizontal)">
                                      <p:cBhvr>
                                        <p:cTn id="57" dur="500"/>
                                        <p:tgtEl>
                                          <p:spTgt spid="145415">
                                            <p:txEl>
                                              <p:pRg st="3" end="3"/>
                                            </p:txEl>
                                          </p:spTgt>
                                        </p:tgtEl>
                                      </p:cBhvr>
                                    </p:animEffect>
                                  </p:childTnLst>
                                </p:cTn>
                              </p:par>
                              <p:par>
                                <p:cTn id="58" presetID="2" presetClass="entr" presetSubtype="4" fill="hold" nodeType="withEffect">
                                  <p:stCondLst>
                                    <p:cond delay="0"/>
                                  </p:stCondLst>
                                  <p:childTnLst>
                                    <p:set>
                                      <p:cBhvr>
                                        <p:cTn id="59" dur="1" fill="hold">
                                          <p:stCondLst>
                                            <p:cond delay="0"/>
                                          </p:stCondLst>
                                        </p:cTn>
                                        <p:tgtEl>
                                          <p:spTgt spid="145418"/>
                                        </p:tgtEl>
                                        <p:attrNameLst>
                                          <p:attrName>style.visibility</p:attrName>
                                        </p:attrNameLst>
                                      </p:cBhvr>
                                      <p:to>
                                        <p:strVal val="visible"/>
                                      </p:to>
                                    </p:set>
                                    <p:anim calcmode="lin" valueType="num">
                                      <p:cBhvr additive="base">
                                        <p:cTn id="60" dur="500" fill="hold"/>
                                        <p:tgtEl>
                                          <p:spTgt spid="145418"/>
                                        </p:tgtEl>
                                        <p:attrNameLst>
                                          <p:attrName>ppt_x</p:attrName>
                                        </p:attrNameLst>
                                      </p:cBhvr>
                                      <p:tavLst>
                                        <p:tav tm="0">
                                          <p:val>
                                            <p:strVal val="#ppt_x"/>
                                          </p:val>
                                        </p:tav>
                                        <p:tav tm="100000">
                                          <p:val>
                                            <p:strVal val="#ppt_x"/>
                                          </p:val>
                                        </p:tav>
                                      </p:tavLst>
                                    </p:anim>
                                    <p:anim calcmode="lin" valueType="num">
                                      <p:cBhvr additive="base">
                                        <p:cTn id="61" dur="500" fill="hold"/>
                                        <p:tgtEl>
                                          <p:spTgt spid="1454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p:bldP spid="145413" grpId="0"/>
      <p:bldP spid="1454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矩形 4">
            <a:extLst>
              <a:ext uri="{FF2B5EF4-FFF2-40B4-BE49-F238E27FC236}">
                <a16:creationId xmlns:a16="http://schemas.microsoft.com/office/drawing/2014/main" id="{C89184A7-09DA-4829-B806-FACA9192CEDE}"/>
              </a:ext>
            </a:extLst>
          </p:cNvPr>
          <p:cNvSpPr>
            <a:spLocks noChangeArrowheads="1"/>
          </p:cNvSpPr>
          <p:nvPr/>
        </p:nvSpPr>
        <p:spPr bwMode="auto">
          <a:xfrm>
            <a:off x="467544" y="288064"/>
            <a:ext cx="4245073" cy="8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lnSpc>
                <a:spcPct val="150000"/>
              </a:lnSpc>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rPr>
              <a:t>白蚁和肠内鞭毛虫</a:t>
            </a:r>
            <a:endParaRPr lang="en-US" altLang="zh-CN" sz="3600" b="1" dirty="0">
              <a:latin typeface="微软雅黑" panose="020B0503020204020204" pitchFamily="34" charset="-122"/>
              <a:ea typeface="微软雅黑" panose="020B0503020204020204" pitchFamily="34" charset="-122"/>
            </a:endParaRPr>
          </a:p>
        </p:txBody>
      </p:sp>
      <p:pic>
        <p:nvPicPr>
          <p:cNvPr id="46086" name="图片 6">
            <a:extLst>
              <a:ext uri="{FF2B5EF4-FFF2-40B4-BE49-F238E27FC236}">
                <a16:creationId xmlns:a16="http://schemas.microsoft.com/office/drawing/2014/main" id="{89026A4F-B9A8-4938-9E2E-C9E9961721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3933056"/>
            <a:ext cx="1152128" cy="163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11560" y="1377063"/>
            <a:ext cx="7848872" cy="1421928"/>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白蚁以木材为食，但是它本身不能消化纤维素，必须要依靠肠内鞭毛虫分泌的消化纤维素的酶，才能将纤维素分解，分解后的产物供双方利用</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3030028"/>
            <a:ext cx="4464496" cy="334837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6">
            <a:extLst>
              <a:ext uri="{FF2B5EF4-FFF2-40B4-BE49-F238E27FC236}">
                <a16:creationId xmlns:a16="http://schemas.microsoft.com/office/drawing/2014/main" id="{7DB7C3E9-80EC-4939-8580-869AB4144ADC}"/>
              </a:ext>
            </a:extLst>
          </p:cNvPr>
          <p:cNvSpPr txBox="1">
            <a:spLocks noChangeArrowheads="1"/>
          </p:cNvSpPr>
          <p:nvPr/>
        </p:nvSpPr>
        <p:spPr bwMode="auto">
          <a:xfrm>
            <a:off x="467544" y="404664"/>
            <a:ext cx="46600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buFont typeface="Wingdings" panose="05000000000000000000" pitchFamily="2" charset="2"/>
              <a:buChar char="Ø"/>
              <a:defRPr kumimoji="1" sz="36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dirty="0"/>
              <a:t>豆科植物与根瘤菌</a:t>
            </a:r>
          </a:p>
        </p:txBody>
      </p:sp>
      <p:sp>
        <p:nvSpPr>
          <p:cNvPr id="8" name="矩形 7"/>
          <p:cNvSpPr/>
          <p:nvPr/>
        </p:nvSpPr>
        <p:spPr>
          <a:xfrm>
            <a:off x="477353" y="2348880"/>
            <a:ext cx="3976876" cy="230832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根瘤菌的杆状细菌能与豆科植物共生，在豆科植物的细根中形成根瘤并固定空气中的氮气，供给豆科植物氮营养元素</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b="4297"/>
          <a:stretch/>
        </p:blipFill>
        <p:spPr>
          <a:xfrm>
            <a:off x="4572000" y="1340768"/>
            <a:ext cx="4427613" cy="46207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83568" y="3423542"/>
            <a:ext cx="33217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85750" indent="-285750">
              <a:lnSpc>
                <a:spcPct val="150000"/>
              </a:lnSpc>
              <a:spcBef>
                <a:spcPct val="20000"/>
              </a:spcBef>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rPr>
              <a:t>小丑鱼与海葵</a:t>
            </a:r>
          </a:p>
        </p:txBody>
      </p:sp>
      <p:sp>
        <p:nvSpPr>
          <p:cNvPr id="9" name="矩形 8"/>
          <p:cNvSpPr/>
          <p:nvPr/>
        </p:nvSpPr>
        <p:spPr>
          <a:xfrm>
            <a:off x="539552" y="326417"/>
            <a:ext cx="42450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285750" indent="-285750">
              <a:lnSpc>
                <a:spcPct val="150000"/>
              </a:lnSpc>
              <a:spcBef>
                <a:spcPct val="20000"/>
              </a:spcBef>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rPr>
              <a:t>人与人体肠道菌群</a:t>
            </a:r>
            <a:endParaRPr lang="en-US" altLang="zh-CN" sz="3600" b="1" dirty="0">
              <a:latin typeface="微软雅黑" panose="020B0503020204020204" pitchFamily="34" charset="-122"/>
              <a:ea typeface="微软雅黑" panose="020B0503020204020204" pitchFamily="34" charset="-122"/>
            </a:endParaRPr>
          </a:p>
        </p:txBody>
      </p:sp>
      <p:sp>
        <p:nvSpPr>
          <p:cNvPr id="10" name="矩形 9"/>
          <p:cNvSpPr/>
          <p:nvPr/>
        </p:nvSpPr>
        <p:spPr>
          <a:xfrm>
            <a:off x="856269" y="1421047"/>
            <a:ext cx="5659947" cy="171739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人体肠道菌群可以抑制外来肠道致病菌的入侵，还为人提供维生素</a:t>
            </a:r>
            <a:r>
              <a:rPr lang="en-US" altLang="zh-CN" sz="2200" b="1" dirty="0">
                <a:latin typeface="微软雅黑" panose="020B0503020204020204" pitchFamily="34" charset="-122"/>
                <a:ea typeface="微软雅黑" panose="020B0503020204020204" pitchFamily="34" charset="-122"/>
              </a:rPr>
              <a:t>B</a:t>
            </a:r>
            <a:r>
              <a:rPr lang="en-US" altLang="zh-CN" sz="2200" b="1" baseline="-25000" dirty="0">
                <a:latin typeface="微软雅黑" panose="020B0503020204020204" pitchFamily="34" charset="-122"/>
                <a:ea typeface="微软雅黑" panose="020B0503020204020204" pitchFamily="34" charset="-122"/>
              </a:rPr>
              <a:t>1</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B</a:t>
            </a:r>
            <a:r>
              <a:rPr lang="en-US" altLang="zh-CN" sz="2200" b="1" baseline="-25000"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B</a:t>
            </a:r>
            <a:r>
              <a:rPr lang="en-US" altLang="zh-CN" sz="2200" b="1" baseline="-25000" dirty="0">
                <a:latin typeface="微软雅黑" panose="020B0503020204020204" pitchFamily="34" charset="-122"/>
                <a:ea typeface="微软雅黑" panose="020B0503020204020204" pitchFamily="34" charset="-122"/>
              </a:rPr>
              <a:t>12</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K</a:t>
            </a:r>
            <a:r>
              <a:rPr lang="zh-CN" altLang="en-US" sz="2200" b="1" dirty="0">
                <a:latin typeface="微软雅黑" panose="020B0503020204020204" pitchFamily="34" charset="-122"/>
                <a:ea typeface="微软雅黑" panose="020B0503020204020204" pitchFamily="34" charset="-122"/>
              </a:rPr>
              <a:t>、叶酸等营养物质，而人体肠道为这些微生物提供良好的栖息场所</a:t>
            </a:r>
          </a:p>
        </p:txBody>
      </p:sp>
      <p:sp>
        <p:nvSpPr>
          <p:cNvPr id="11" name="矩形 10"/>
          <p:cNvSpPr/>
          <p:nvPr/>
        </p:nvSpPr>
        <p:spPr>
          <a:xfrm>
            <a:off x="968201" y="4584903"/>
            <a:ext cx="4107855" cy="90486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带毒刺的海葵保护小丑鱼，海葵吃小丑鱼消化后的残渣</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3993218"/>
            <a:ext cx="3294630" cy="2088232"/>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240" y="697502"/>
            <a:ext cx="2210299" cy="2868327"/>
          </a:xfrm>
          <a:prstGeom prst="rect">
            <a:avLst/>
          </a:prstGeom>
        </p:spPr>
      </p:pic>
    </p:spTree>
    <p:extLst>
      <p:ext uri="{BB962C8B-B14F-4D97-AF65-F5344CB8AC3E}">
        <p14:creationId xmlns:p14="http://schemas.microsoft.com/office/powerpoint/2010/main" val="14988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a:extLst>
              <a:ext uri="{FF2B5EF4-FFF2-40B4-BE49-F238E27FC236}">
                <a16:creationId xmlns:a16="http://schemas.microsoft.com/office/drawing/2014/main" id="{EBC401FF-AEE3-4F94-910B-5835E9FD136F}"/>
              </a:ext>
            </a:extLst>
          </p:cNvPr>
          <p:cNvGrpSpPr>
            <a:grpSpLocks/>
          </p:cNvGrpSpPr>
          <p:nvPr/>
        </p:nvGrpSpPr>
        <p:grpSpPr bwMode="auto">
          <a:xfrm>
            <a:off x="2618458" y="4666541"/>
            <a:ext cx="4379913" cy="1109663"/>
            <a:chOff x="2404" y="2909"/>
            <a:chExt cx="2759" cy="699"/>
          </a:xfrm>
        </p:grpSpPr>
        <p:sp>
          <p:nvSpPr>
            <p:cNvPr id="44061" name="Freeform 14">
              <a:extLst>
                <a:ext uri="{FF2B5EF4-FFF2-40B4-BE49-F238E27FC236}">
                  <a16:creationId xmlns:a16="http://schemas.microsoft.com/office/drawing/2014/main" id="{0F8BBA64-718F-4E43-8A2A-8DDEAD4A3579}"/>
                </a:ext>
              </a:extLst>
            </p:cNvPr>
            <p:cNvSpPr>
              <a:spLocks/>
            </p:cNvSpPr>
            <p:nvPr/>
          </p:nvSpPr>
          <p:spPr bwMode="auto">
            <a:xfrm>
              <a:off x="2404" y="3024"/>
              <a:ext cx="2112" cy="296"/>
            </a:xfrm>
            <a:custGeom>
              <a:avLst/>
              <a:gdLst>
                <a:gd name="T0" fmla="*/ 0 w 2112"/>
                <a:gd name="T1" fmla="*/ 288 h 296"/>
                <a:gd name="T2" fmla="*/ 384 w 2112"/>
                <a:gd name="T3" fmla="*/ 0 h 296"/>
                <a:gd name="T4" fmla="*/ 912 w 2112"/>
                <a:gd name="T5" fmla="*/ 288 h 296"/>
                <a:gd name="T6" fmla="*/ 1392 w 2112"/>
                <a:gd name="T7" fmla="*/ 48 h 296"/>
                <a:gd name="T8" fmla="*/ 1824 w 2112"/>
                <a:gd name="T9" fmla="*/ 240 h 296"/>
                <a:gd name="T10" fmla="*/ 2112 w 2112"/>
                <a:gd name="T11" fmla="*/ 48 h 296"/>
                <a:gd name="T12" fmla="*/ 0 60000 65536"/>
                <a:gd name="T13" fmla="*/ 0 60000 65536"/>
                <a:gd name="T14" fmla="*/ 0 60000 65536"/>
                <a:gd name="T15" fmla="*/ 0 60000 65536"/>
                <a:gd name="T16" fmla="*/ 0 60000 65536"/>
                <a:gd name="T17" fmla="*/ 0 60000 65536"/>
                <a:gd name="T18" fmla="*/ 0 w 2112"/>
                <a:gd name="T19" fmla="*/ 0 h 296"/>
                <a:gd name="T20" fmla="*/ 2112 w 2112"/>
                <a:gd name="T21" fmla="*/ 296 h 296"/>
              </a:gdLst>
              <a:ahLst/>
              <a:cxnLst>
                <a:cxn ang="T12">
                  <a:pos x="T0" y="T1"/>
                </a:cxn>
                <a:cxn ang="T13">
                  <a:pos x="T2" y="T3"/>
                </a:cxn>
                <a:cxn ang="T14">
                  <a:pos x="T4" y="T5"/>
                </a:cxn>
                <a:cxn ang="T15">
                  <a:pos x="T6" y="T7"/>
                </a:cxn>
                <a:cxn ang="T16">
                  <a:pos x="T8" y="T9"/>
                </a:cxn>
                <a:cxn ang="T17">
                  <a:pos x="T10" y="T11"/>
                </a:cxn>
              </a:cxnLst>
              <a:rect l="T18" t="T19" r="T20" b="T21"/>
              <a:pathLst>
                <a:path w="2112" h="296">
                  <a:moveTo>
                    <a:pt x="0" y="288"/>
                  </a:moveTo>
                  <a:cubicBezTo>
                    <a:pt x="116" y="144"/>
                    <a:pt x="232" y="0"/>
                    <a:pt x="384" y="0"/>
                  </a:cubicBezTo>
                  <a:cubicBezTo>
                    <a:pt x="536" y="0"/>
                    <a:pt x="744" y="280"/>
                    <a:pt x="912" y="288"/>
                  </a:cubicBezTo>
                  <a:cubicBezTo>
                    <a:pt x="1080" y="296"/>
                    <a:pt x="1240" y="56"/>
                    <a:pt x="1392" y="48"/>
                  </a:cubicBezTo>
                  <a:cubicBezTo>
                    <a:pt x="1544" y="40"/>
                    <a:pt x="1704" y="240"/>
                    <a:pt x="1824" y="240"/>
                  </a:cubicBezTo>
                  <a:cubicBezTo>
                    <a:pt x="1944" y="240"/>
                    <a:pt x="2064" y="80"/>
                    <a:pt x="2112" y="48"/>
                  </a:cubicBezTo>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微软雅黑" panose="020B0503020204020204" pitchFamily="34" charset="-122"/>
                <a:ea typeface="微软雅黑" panose="020B0503020204020204" pitchFamily="34" charset="-122"/>
              </a:endParaRPr>
            </a:p>
          </p:txBody>
        </p:sp>
        <p:sp>
          <p:nvSpPr>
            <p:cNvPr id="44062" name="Freeform 15">
              <a:extLst>
                <a:ext uri="{FF2B5EF4-FFF2-40B4-BE49-F238E27FC236}">
                  <a16:creationId xmlns:a16="http://schemas.microsoft.com/office/drawing/2014/main" id="{8A7195A5-E25E-4F2E-AE5A-4D1202627AB4}"/>
                </a:ext>
              </a:extLst>
            </p:cNvPr>
            <p:cNvSpPr>
              <a:spLocks/>
            </p:cNvSpPr>
            <p:nvPr/>
          </p:nvSpPr>
          <p:spPr bwMode="auto">
            <a:xfrm>
              <a:off x="2452" y="3312"/>
              <a:ext cx="2112" cy="296"/>
            </a:xfrm>
            <a:custGeom>
              <a:avLst/>
              <a:gdLst>
                <a:gd name="T0" fmla="*/ 0 w 2112"/>
                <a:gd name="T1" fmla="*/ 288 h 296"/>
                <a:gd name="T2" fmla="*/ 384 w 2112"/>
                <a:gd name="T3" fmla="*/ 0 h 296"/>
                <a:gd name="T4" fmla="*/ 912 w 2112"/>
                <a:gd name="T5" fmla="*/ 288 h 296"/>
                <a:gd name="T6" fmla="*/ 1392 w 2112"/>
                <a:gd name="T7" fmla="*/ 48 h 296"/>
                <a:gd name="T8" fmla="*/ 1824 w 2112"/>
                <a:gd name="T9" fmla="*/ 240 h 296"/>
                <a:gd name="T10" fmla="*/ 2112 w 2112"/>
                <a:gd name="T11" fmla="*/ 48 h 296"/>
                <a:gd name="T12" fmla="*/ 0 60000 65536"/>
                <a:gd name="T13" fmla="*/ 0 60000 65536"/>
                <a:gd name="T14" fmla="*/ 0 60000 65536"/>
                <a:gd name="T15" fmla="*/ 0 60000 65536"/>
                <a:gd name="T16" fmla="*/ 0 60000 65536"/>
                <a:gd name="T17" fmla="*/ 0 60000 65536"/>
                <a:gd name="T18" fmla="*/ 0 w 2112"/>
                <a:gd name="T19" fmla="*/ 0 h 296"/>
                <a:gd name="T20" fmla="*/ 2112 w 2112"/>
                <a:gd name="T21" fmla="*/ 296 h 296"/>
              </a:gdLst>
              <a:ahLst/>
              <a:cxnLst>
                <a:cxn ang="T12">
                  <a:pos x="T0" y="T1"/>
                </a:cxn>
                <a:cxn ang="T13">
                  <a:pos x="T2" y="T3"/>
                </a:cxn>
                <a:cxn ang="T14">
                  <a:pos x="T4" y="T5"/>
                </a:cxn>
                <a:cxn ang="T15">
                  <a:pos x="T6" y="T7"/>
                </a:cxn>
                <a:cxn ang="T16">
                  <a:pos x="T8" y="T9"/>
                </a:cxn>
                <a:cxn ang="T17">
                  <a:pos x="T10" y="T11"/>
                </a:cxn>
              </a:cxnLst>
              <a:rect l="T18" t="T19" r="T20" b="T21"/>
              <a:pathLst>
                <a:path w="2112" h="296">
                  <a:moveTo>
                    <a:pt x="0" y="288"/>
                  </a:moveTo>
                  <a:cubicBezTo>
                    <a:pt x="116" y="144"/>
                    <a:pt x="232" y="0"/>
                    <a:pt x="384" y="0"/>
                  </a:cubicBezTo>
                  <a:cubicBezTo>
                    <a:pt x="536" y="0"/>
                    <a:pt x="744" y="280"/>
                    <a:pt x="912" y="288"/>
                  </a:cubicBezTo>
                  <a:cubicBezTo>
                    <a:pt x="1080" y="296"/>
                    <a:pt x="1240" y="56"/>
                    <a:pt x="1392" y="48"/>
                  </a:cubicBezTo>
                  <a:cubicBezTo>
                    <a:pt x="1544" y="40"/>
                    <a:pt x="1704" y="240"/>
                    <a:pt x="1824" y="240"/>
                  </a:cubicBezTo>
                  <a:cubicBezTo>
                    <a:pt x="1944" y="240"/>
                    <a:pt x="2064" y="80"/>
                    <a:pt x="2112" y="48"/>
                  </a:cubicBezTo>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微软雅黑" panose="020B0503020204020204" pitchFamily="34" charset="-122"/>
                <a:ea typeface="微软雅黑" panose="020B0503020204020204" pitchFamily="34" charset="-122"/>
              </a:endParaRPr>
            </a:p>
          </p:txBody>
        </p:sp>
        <p:sp>
          <p:nvSpPr>
            <p:cNvPr id="44063" name="Text Box 16">
              <a:extLst>
                <a:ext uri="{FF2B5EF4-FFF2-40B4-BE49-F238E27FC236}">
                  <a16:creationId xmlns:a16="http://schemas.microsoft.com/office/drawing/2014/main" id="{1FEDD31A-EF2B-4470-A459-4D3A9C8E04AF}"/>
                </a:ext>
              </a:extLst>
            </p:cNvPr>
            <p:cNvSpPr txBox="1">
              <a:spLocks noChangeArrowheads="1"/>
            </p:cNvSpPr>
            <p:nvPr/>
          </p:nvSpPr>
          <p:spPr bwMode="auto">
            <a:xfrm>
              <a:off x="4602" y="2909"/>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solidFill>
                    <a:srgbClr val="000099"/>
                  </a:solidFill>
                  <a:latin typeface="微软雅黑" panose="020B0503020204020204" pitchFamily="34" charset="-122"/>
                  <a:ea typeface="微软雅黑" panose="020B0503020204020204" pitchFamily="34" charset="-122"/>
                </a:rPr>
                <a:t>生物</a:t>
              </a:r>
              <a:r>
                <a:rPr lang="en-US" altLang="zh-CN" sz="2000" b="1">
                  <a:solidFill>
                    <a:srgbClr val="000099"/>
                  </a:solidFill>
                  <a:latin typeface="微软雅黑" panose="020B0503020204020204" pitchFamily="34" charset="-122"/>
                  <a:ea typeface="微软雅黑" panose="020B0503020204020204" pitchFamily="34" charset="-122"/>
                </a:rPr>
                <a:t>A</a:t>
              </a:r>
            </a:p>
          </p:txBody>
        </p:sp>
        <p:sp>
          <p:nvSpPr>
            <p:cNvPr id="44064" name="Text Box 17">
              <a:extLst>
                <a:ext uri="{FF2B5EF4-FFF2-40B4-BE49-F238E27FC236}">
                  <a16:creationId xmlns:a16="http://schemas.microsoft.com/office/drawing/2014/main" id="{E700F019-19C0-4DF4-A945-509FB8F70C0D}"/>
                </a:ext>
              </a:extLst>
            </p:cNvPr>
            <p:cNvSpPr txBox="1">
              <a:spLocks noChangeArrowheads="1"/>
            </p:cNvSpPr>
            <p:nvPr/>
          </p:nvSpPr>
          <p:spPr bwMode="auto">
            <a:xfrm>
              <a:off x="4612" y="3251"/>
              <a:ext cx="5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dirty="0">
                  <a:solidFill>
                    <a:srgbClr val="FF0000"/>
                  </a:solidFill>
                  <a:latin typeface="微软雅黑" panose="020B0503020204020204" pitchFamily="34" charset="-122"/>
                  <a:ea typeface="微软雅黑" panose="020B0503020204020204" pitchFamily="34" charset="-122"/>
                </a:rPr>
                <a:t>生物</a:t>
              </a:r>
              <a:r>
                <a:rPr lang="en-US" altLang="zh-CN" sz="2000" b="1" dirty="0">
                  <a:solidFill>
                    <a:srgbClr val="FF0000"/>
                  </a:solidFill>
                  <a:latin typeface="微软雅黑" panose="020B0503020204020204" pitchFamily="34" charset="-122"/>
                  <a:ea typeface="微软雅黑" panose="020B0503020204020204" pitchFamily="34" charset="-122"/>
                </a:rPr>
                <a:t>B</a:t>
              </a:r>
            </a:p>
          </p:txBody>
        </p:sp>
      </p:grpSp>
      <p:grpSp>
        <p:nvGrpSpPr>
          <p:cNvPr id="3" name="Group 18">
            <a:extLst>
              <a:ext uri="{FF2B5EF4-FFF2-40B4-BE49-F238E27FC236}">
                <a16:creationId xmlns:a16="http://schemas.microsoft.com/office/drawing/2014/main" id="{80818365-C9CA-4508-B258-F3A841A0F4A0}"/>
              </a:ext>
            </a:extLst>
          </p:cNvPr>
          <p:cNvGrpSpPr>
            <a:grpSpLocks/>
          </p:cNvGrpSpPr>
          <p:nvPr/>
        </p:nvGrpSpPr>
        <p:grpSpPr bwMode="auto">
          <a:xfrm>
            <a:off x="2051720" y="4468104"/>
            <a:ext cx="5283200" cy="2085975"/>
            <a:chOff x="2046" y="2784"/>
            <a:chExt cx="3328" cy="1255"/>
          </a:xfrm>
        </p:grpSpPr>
        <p:sp>
          <p:nvSpPr>
            <p:cNvPr id="44057" name="Line 19">
              <a:extLst>
                <a:ext uri="{FF2B5EF4-FFF2-40B4-BE49-F238E27FC236}">
                  <a16:creationId xmlns:a16="http://schemas.microsoft.com/office/drawing/2014/main" id="{D72F019E-3432-4030-A7E6-50AF7155EDD5}"/>
                </a:ext>
              </a:extLst>
            </p:cNvPr>
            <p:cNvSpPr>
              <a:spLocks noChangeShapeType="1"/>
            </p:cNvSpPr>
            <p:nvPr/>
          </p:nvSpPr>
          <p:spPr bwMode="auto">
            <a:xfrm>
              <a:off x="2404" y="2784"/>
              <a:ext cx="0" cy="115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000" b="1">
                <a:latin typeface="微软雅黑" panose="020B0503020204020204" pitchFamily="34" charset="-122"/>
                <a:ea typeface="微软雅黑" panose="020B0503020204020204" pitchFamily="34" charset="-122"/>
              </a:endParaRPr>
            </a:p>
          </p:txBody>
        </p:sp>
        <p:sp>
          <p:nvSpPr>
            <p:cNvPr id="44058" name="Line 20">
              <a:extLst>
                <a:ext uri="{FF2B5EF4-FFF2-40B4-BE49-F238E27FC236}">
                  <a16:creationId xmlns:a16="http://schemas.microsoft.com/office/drawing/2014/main" id="{4B0CFCF5-268E-41F0-9D31-24D4F9ED47F0}"/>
                </a:ext>
              </a:extLst>
            </p:cNvPr>
            <p:cNvSpPr>
              <a:spLocks noChangeShapeType="1"/>
            </p:cNvSpPr>
            <p:nvPr/>
          </p:nvSpPr>
          <p:spPr bwMode="auto">
            <a:xfrm>
              <a:off x="2404" y="3921"/>
              <a:ext cx="254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微软雅黑" panose="020B0503020204020204" pitchFamily="34" charset="-122"/>
                <a:ea typeface="微软雅黑" panose="020B0503020204020204" pitchFamily="34" charset="-122"/>
              </a:endParaRPr>
            </a:p>
          </p:txBody>
        </p:sp>
        <p:sp>
          <p:nvSpPr>
            <p:cNvPr id="44059" name="Text Box 21">
              <a:extLst>
                <a:ext uri="{FF2B5EF4-FFF2-40B4-BE49-F238E27FC236}">
                  <a16:creationId xmlns:a16="http://schemas.microsoft.com/office/drawing/2014/main" id="{4FDAFE30-E0FA-410E-A523-693DA167837A}"/>
                </a:ext>
              </a:extLst>
            </p:cNvPr>
            <p:cNvSpPr txBox="1">
              <a:spLocks noChangeArrowheads="1"/>
            </p:cNvSpPr>
            <p:nvPr/>
          </p:nvSpPr>
          <p:spPr bwMode="auto">
            <a:xfrm>
              <a:off x="2046" y="3042"/>
              <a:ext cx="310"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生物数量</a:t>
              </a:r>
            </a:p>
          </p:txBody>
        </p:sp>
        <p:sp>
          <p:nvSpPr>
            <p:cNvPr id="44060" name="Text Box 22">
              <a:extLst>
                <a:ext uri="{FF2B5EF4-FFF2-40B4-BE49-F238E27FC236}">
                  <a16:creationId xmlns:a16="http://schemas.microsoft.com/office/drawing/2014/main" id="{E53060F4-D3C1-4818-A647-0F2CB1A600FB}"/>
                </a:ext>
              </a:extLst>
            </p:cNvPr>
            <p:cNvSpPr txBox="1">
              <a:spLocks noChangeArrowheads="1"/>
            </p:cNvSpPr>
            <p:nvPr/>
          </p:nvSpPr>
          <p:spPr bwMode="auto">
            <a:xfrm>
              <a:off x="4938" y="3800"/>
              <a:ext cx="4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时间</a:t>
              </a:r>
            </a:p>
          </p:txBody>
        </p:sp>
      </p:grpSp>
      <p:sp>
        <p:nvSpPr>
          <p:cNvPr id="181271" name="Line 23">
            <a:extLst>
              <a:ext uri="{FF2B5EF4-FFF2-40B4-BE49-F238E27FC236}">
                <a16:creationId xmlns:a16="http://schemas.microsoft.com/office/drawing/2014/main" id="{C36C0B96-678C-4332-87DC-08B8B9437E98}"/>
              </a:ext>
            </a:extLst>
          </p:cNvPr>
          <p:cNvSpPr>
            <a:spLocks noChangeShapeType="1"/>
          </p:cNvSpPr>
          <p:nvPr/>
        </p:nvSpPr>
        <p:spPr bwMode="auto">
          <a:xfrm>
            <a:off x="3070176" y="2813190"/>
            <a:ext cx="6096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72" name="Line 24">
            <a:extLst>
              <a:ext uri="{FF2B5EF4-FFF2-40B4-BE49-F238E27FC236}">
                <a16:creationId xmlns:a16="http://schemas.microsoft.com/office/drawing/2014/main" id="{9AFEA528-32F6-40B3-8679-6806F226F9AE}"/>
              </a:ext>
            </a:extLst>
          </p:cNvPr>
          <p:cNvSpPr>
            <a:spLocks noChangeShapeType="1"/>
          </p:cNvSpPr>
          <p:nvPr/>
        </p:nvSpPr>
        <p:spPr bwMode="auto">
          <a:xfrm flipH="1">
            <a:off x="2993976" y="3041790"/>
            <a:ext cx="6858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25">
            <a:extLst>
              <a:ext uri="{FF2B5EF4-FFF2-40B4-BE49-F238E27FC236}">
                <a16:creationId xmlns:a16="http://schemas.microsoft.com/office/drawing/2014/main" id="{23F75FDD-AFC9-43FA-804C-B32E1CA53AB9}"/>
              </a:ext>
            </a:extLst>
          </p:cNvPr>
          <p:cNvGrpSpPr>
            <a:grpSpLocks/>
          </p:cNvGrpSpPr>
          <p:nvPr/>
        </p:nvGrpSpPr>
        <p:grpSpPr bwMode="auto">
          <a:xfrm>
            <a:off x="2460576" y="2432190"/>
            <a:ext cx="914400" cy="838200"/>
            <a:chOff x="340" y="2393"/>
            <a:chExt cx="576" cy="528"/>
          </a:xfrm>
        </p:grpSpPr>
        <p:sp>
          <p:nvSpPr>
            <p:cNvPr id="44055" name="Oval 26">
              <a:extLst>
                <a:ext uri="{FF2B5EF4-FFF2-40B4-BE49-F238E27FC236}">
                  <a16:creationId xmlns:a16="http://schemas.microsoft.com/office/drawing/2014/main" id="{B1669984-18F7-4206-AD60-7C3E7660A7DA}"/>
                </a:ext>
              </a:extLst>
            </p:cNvPr>
            <p:cNvSpPr>
              <a:spLocks noChangeArrowheads="1"/>
            </p:cNvSpPr>
            <p:nvPr/>
          </p:nvSpPr>
          <p:spPr bwMode="auto">
            <a:xfrm>
              <a:off x="340" y="2393"/>
              <a:ext cx="576" cy="528"/>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4056" name="Text Box 27">
              <a:extLst>
                <a:ext uri="{FF2B5EF4-FFF2-40B4-BE49-F238E27FC236}">
                  <a16:creationId xmlns:a16="http://schemas.microsoft.com/office/drawing/2014/main" id="{0C8070F2-6EFA-4822-8B73-1E82188D1BA1}"/>
                </a:ext>
              </a:extLst>
            </p:cNvPr>
            <p:cNvSpPr txBox="1">
              <a:spLocks noChangeArrowheads="1"/>
            </p:cNvSpPr>
            <p:nvPr/>
          </p:nvSpPr>
          <p:spPr bwMode="auto">
            <a:xfrm>
              <a:off x="426" y="248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000099"/>
                  </a:solidFill>
                  <a:latin typeface="Times New Roman" panose="02020603050405020304" pitchFamily="18" charset="0"/>
                </a:rPr>
                <a:t>A</a:t>
              </a:r>
              <a:endParaRPr lang="en-US" altLang="zh-CN" sz="2800">
                <a:solidFill>
                  <a:srgbClr val="000099"/>
                </a:solidFill>
                <a:latin typeface="Arial" panose="020B0604020202020204" pitchFamily="34" charset="0"/>
                <a:ea typeface="华文新魏" panose="02010800040101010101" pitchFamily="2" charset="-122"/>
              </a:endParaRPr>
            </a:p>
          </p:txBody>
        </p:sp>
      </p:grpSp>
      <p:grpSp>
        <p:nvGrpSpPr>
          <p:cNvPr id="5" name="Group 28">
            <a:extLst>
              <a:ext uri="{FF2B5EF4-FFF2-40B4-BE49-F238E27FC236}">
                <a16:creationId xmlns:a16="http://schemas.microsoft.com/office/drawing/2014/main" id="{64BE4252-1A52-469F-BB34-78D9FDD7E46B}"/>
              </a:ext>
            </a:extLst>
          </p:cNvPr>
          <p:cNvGrpSpPr>
            <a:grpSpLocks/>
          </p:cNvGrpSpPr>
          <p:nvPr/>
        </p:nvGrpSpPr>
        <p:grpSpPr bwMode="auto">
          <a:xfrm>
            <a:off x="3374976" y="2432190"/>
            <a:ext cx="914400" cy="838200"/>
            <a:chOff x="916" y="2393"/>
            <a:chExt cx="576" cy="528"/>
          </a:xfrm>
        </p:grpSpPr>
        <p:sp>
          <p:nvSpPr>
            <p:cNvPr id="44053" name="Oval 29">
              <a:extLst>
                <a:ext uri="{FF2B5EF4-FFF2-40B4-BE49-F238E27FC236}">
                  <a16:creationId xmlns:a16="http://schemas.microsoft.com/office/drawing/2014/main" id="{B3EC38FD-0C43-4486-9E54-4B65278C089B}"/>
                </a:ext>
              </a:extLst>
            </p:cNvPr>
            <p:cNvSpPr>
              <a:spLocks noChangeArrowheads="1"/>
            </p:cNvSpPr>
            <p:nvPr/>
          </p:nvSpPr>
          <p:spPr bwMode="auto">
            <a:xfrm>
              <a:off x="916" y="2393"/>
              <a:ext cx="576" cy="52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4054" name="Text Box 30">
              <a:extLst>
                <a:ext uri="{FF2B5EF4-FFF2-40B4-BE49-F238E27FC236}">
                  <a16:creationId xmlns:a16="http://schemas.microsoft.com/office/drawing/2014/main" id="{E1B74BB7-1B85-48EF-AA75-488639A0B13B}"/>
                </a:ext>
              </a:extLst>
            </p:cNvPr>
            <p:cNvSpPr txBox="1">
              <a:spLocks noChangeArrowheads="1"/>
            </p:cNvSpPr>
            <p:nvPr/>
          </p:nvSpPr>
          <p:spPr bwMode="auto">
            <a:xfrm>
              <a:off x="1098" y="248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dirty="0">
                  <a:solidFill>
                    <a:srgbClr val="FF0000"/>
                  </a:solidFill>
                  <a:latin typeface="Times New Roman" panose="02020603050405020304" pitchFamily="18" charset="0"/>
                </a:rPr>
                <a:t>B</a:t>
              </a:r>
              <a:endParaRPr lang="en-US" altLang="zh-CN" sz="2800" dirty="0">
                <a:solidFill>
                  <a:srgbClr val="FF0000"/>
                </a:solidFill>
                <a:latin typeface="Arial" panose="020B0604020202020204" pitchFamily="34" charset="0"/>
                <a:ea typeface="华文新魏" panose="02010800040101010101" pitchFamily="2" charset="-122"/>
              </a:endParaRPr>
            </a:p>
          </p:txBody>
        </p:sp>
      </p:grpSp>
      <p:grpSp>
        <p:nvGrpSpPr>
          <p:cNvPr id="6" name="Group 31">
            <a:extLst>
              <a:ext uri="{FF2B5EF4-FFF2-40B4-BE49-F238E27FC236}">
                <a16:creationId xmlns:a16="http://schemas.microsoft.com/office/drawing/2014/main" id="{96AFBCAC-99D6-4D3D-9CE1-7BD5AE127A06}"/>
              </a:ext>
            </a:extLst>
          </p:cNvPr>
          <p:cNvGrpSpPr>
            <a:grpSpLocks/>
          </p:cNvGrpSpPr>
          <p:nvPr/>
        </p:nvGrpSpPr>
        <p:grpSpPr bwMode="auto">
          <a:xfrm>
            <a:off x="5076056" y="1783216"/>
            <a:ext cx="1752600" cy="1676400"/>
            <a:chOff x="975" y="2931"/>
            <a:chExt cx="1104" cy="1056"/>
          </a:xfrm>
        </p:grpSpPr>
        <p:sp>
          <p:nvSpPr>
            <p:cNvPr id="44051" name="Oval 32">
              <a:extLst>
                <a:ext uri="{FF2B5EF4-FFF2-40B4-BE49-F238E27FC236}">
                  <a16:creationId xmlns:a16="http://schemas.microsoft.com/office/drawing/2014/main" id="{ABED3CA5-C187-4F0B-83E0-CAB42D36B662}"/>
                </a:ext>
              </a:extLst>
            </p:cNvPr>
            <p:cNvSpPr>
              <a:spLocks noChangeArrowheads="1"/>
            </p:cNvSpPr>
            <p:nvPr/>
          </p:nvSpPr>
          <p:spPr bwMode="auto">
            <a:xfrm>
              <a:off x="975" y="2931"/>
              <a:ext cx="1104" cy="1056"/>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4052" name="Text Box 33">
              <a:extLst>
                <a:ext uri="{FF2B5EF4-FFF2-40B4-BE49-F238E27FC236}">
                  <a16:creationId xmlns:a16="http://schemas.microsoft.com/office/drawing/2014/main" id="{F6825378-E62C-49DA-8540-164B0A6FEC66}"/>
                </a:ext>
              </a:extLst>
            </p:cNvPr>
            <p:cNvSpPr txBox="1">
              <a:spLocks noChangeArrowheads="1"/>
            </p:cNvSpPr>
            <p:nvPr/>
          </p:nvSpPr>
          <p:spPr bwMode="auto">
            <a:xfrm>
              <a:off x="1647" y="302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000099"/>
                  </a:solidFill>
                  <a:latin typeface="Times New Roman" panose="02020603050405020304" pitchFamily="18" charset="0"/>
                  <a:ea typeface="华文新魏" panose="02010800040101010101" pitchFamily="2" charset="-122"/>
                </a:rPr>
                <a:t>A</a:t>
              </a:r>
              <a:endParaRPr lang="en-US" altLang="zh-CN" sz="2800">
                <a:solidFill>
                  <a:srgbClr val="000099"/>
                </a:solidFill>
                <a:latin typeface="Arial" panose="020B0604020202020204" pitchFamily="34" charset="0"/>
                <a:ea typeface="华文新魏" panose="02010800040101010101" pitchFamily="2" charset="-122"/>
              </a:endParaRPr>
            </a:p>
          </p:txBody>
        </p:sp>
      </p:grpSp>
      <p:grpSp>
        <p:nvGrpSpPr>
          <p:cNvPr id="7" name="Group 34">
            <a:extLst>
              <a:ext uri="{FF2B5EF4-FFF2-40B4-BE49-F238E27FC236}">
                <a16:creationId xmlns:a16="http://schemas.microsoft.com/office/drawing/2014/main" id="{69630DC3-BFEE-4255-8D88-5EB58D41E429}"/>
              </a:ext>
            </a:extLst>
          </p:cNvPr>
          <p:cNvGrpSpPr>
            <a:grpSpLocks/>
          </p:cNvGrpSpPr>
          <p:nvPr/>
        </p:nvGrpSpPr>
        <p:grpSpPr bwMode="auto">
          <a:xfrm>
            <a:off x="5380856" y="2316616"/>
            <a:ext cx="838200" cy="762000"/>
            <a:chOff x="1167" y="3267"/>
            <a:chExt cx="528" cy="480"/>
          </a:xfrm>
        </p:grpSpPr>
        <p:sp>
          <p:nvSpPr>
            <p:cNvPr id="44049" name="Oval 35">
              <a:extLst>
                <a:ext uri="{FF2B5EF4-FFF2-40B4-BE49-F238E27FC236}">
                  <a16:creationId xmlns:a16="http://schemas.microsoft.com/office/drawing/2014/main" id="{58050B91-1816-477A-B81D-4585C5AC0E97}"/>
                </a:ext>
              </a:extLst>
            </p:cNvPr>
            <p:cNvSpPr>
              <a:spLocks noChangeArrowheads="1"/>
            </p:cNvSpPr>
            <p:nvPr/>
          </p:nvSpPr>
          <p:spPr bwMode="auto">
            <a:xfrm>
              <a:off x="1167" y="3267"/>
              <a:ext cx="528" cy="48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44050" name="Text Box 36">
              <a:extLst>
                <a:ext uri="{FF2B5EF4-FFF2-40B4-BE49-F238E27FC236}">
                  <a16:creationId xmlns:a16="http://schemas.microsoft.com/office/drawing/2014/main" id="{EE3AE392-B465-4C58-969D-A42BDEA5D83D}"/>
                </a:ext>
              </a:extLst>
            </p:cNvPr>
            <p:cNvSpPr txBox="1">
              <a:spLocks noChangeArrowheads="1"/>
            </p:cNvSpPr>
            <p:nvPr/>
          </p:nvSpPr>
          <p:spPr bwMode="auto">
            <a:xfrm>
              <a:off x="1167" y="336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华文新魏" panose="02010800040101010101" pitchFamily="2" charset="-122"/>
                </a:rPr>
                <a:t>B</a:t>
              </a:r>
              <a:endParaRPr lang="en-US" altLang="zh-CN" sz="2800">
                <a:solidFill>
                  <a:srgbClr val="FF0000"/>
                </a:solidFill>
                <a:latin typeface="Arial" panose="020B0604020202020204" pitchFamily="34" charset="0"/>
                <a:ea typeface="华文新魏" panose="02010800040101010101" pitchFamily="2" charset="-122"/>
              </a:endParaRPr>
            </a:p>
          </p:txBody>
        </p:sp>
      </p:grpSp>
      <p:sp>
        <p:nvSpPr>
          <p:cNvPr id="181285" name="Line 37">
            <a:extLst>
              <a:ext uri="{FF2B5EF4-FFF2-40B4-BE49-F238E27FC236}">
                <a16:creationId xmlns:a16="http://schemas.microsoft.com/office/drawing/2014/main" id="{57485D74-70F7-4143-86E8-1A01207D28FE}"/>
              </a:ext>
            </a:extLst>
          </p:cNvPr>
          <p:cNvSpPr>
            <a:spLocks noChangeShapeType="1"/>
          </p:cNvSpPr>
          <p:nvPr/>
        </p:nvSpPr>
        <p:spPr bwMode="auto">
          <a:xfrm>
            <a:off x="5990456" y="2621416"/>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1286" name="Line 38">
            <a:extLst>
              <a:ext uri="{FF2B5EF4-FFF2-40B4-BE49-F238E27FC236}">
                <a16:creationId xmlns:a16="http://schemas.microsoft.com/office/drawing/2014/main" id="{EBE1C286-6317-4095-A848-7274F8D813FD}"/>
              </a:ext>
            </a:extLst>
          </p:cNvPr>
          <p:cNvSpPr>
            <a:spLocks noChangeShapeType="1"/>
          </p:cNvSpPr>
          <p:nvPr/>
        </p:nvSpPr>
        <p:spPr bwMode="auto">
          <a:xfrm flipH="1">
            <a:off x="5914256" y="2850016"/>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Box 21">
            <a:extLst>
              <a:ext uri="{FF2B5EF4-FFF2-40B4-BE49-F238E27FC236}">
                <a16:creationId xmlns:a16="http://schemas.microsoft.com/office/drawing/2014/main" id="{686984B6-C322-40CA-AA86-D3CB019BACA0}"/>
              </a:ext>
            </a:extLst>
          </p:cNvPr>
          <p:cNvSpPr txBox="1"/>
          <p:nvPr/>
        </p:nvSpPr>
        <p:spPr>
          <a:xfrm>
            <a:off x="811007" y="1255886"/>
            <a:ext cx="2986715" cy="523220"/>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4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2800" dirty="0"/>
              <a:t>能量流动示意图</a:t>
            </a:r>
          </a:p>
        </p:txBody>
      </p:sp>
      <p:sp>
        <p:nvSpPr>
          <p:cNvPr id="34" name="TextBox 21">
            <a:extLst>
              <a:ext uri="{FF2B5EF4-FFF2-40B4-BE49-F238E27FC236}">
                <a16:creationId xmlns:a16="http://schemas.microsoft.com/office/drawing/2014/main" id="{6BCFFDB9-594D-4EF4-9999-72A015079EA3}"/>
              </a:ext>
            </a:extLst>
          </p:cNvPr>
          <p:cNvSpPr txBox="1"/>
          <p:nvPr/>
        </p:nvSpPr>
        <p:spPr>
          <a:xfrm>
            <a:off x="323528" y="44624"/>
            <a:ext cx="2952750" cy="830262"/>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互利共生</a:t>
            </a:r>
          </a:p>
        </p:txBody>
      </p:sp>
      <p:sp>
        <p:nvSpPr>
          <p:cNvPr id="8" name="矩形 7"/>
          <p:cNvSpPr/>
          <p:nvPr/>
        </p:nvSpPr>
        <p:spPr>
          <a:xfrm>
            <a:off x="811007" y="3607637"/>
            <a:ext cx="2986715" cy="523220"/>
          </a:xfrm>
          <a:prstGeom prst="rect">
            <a:avLst/>
          </a:prstGeom>
        </p:spPr>
        <p:txBody>
          <a:bodyPr wrap="none">
            <a:spAutoFit/>
          </a:bodyPr>
          <a:lstStyle/>
          <a:p>
            <a:pPr marL="285750" indent="-285750" eaLnBrk="1" hangingPunct="1">
              <a:buFont typeface="Wingdings" panose="05000000000000000000" pitchFamily="2" charset="2"/>
              <a:buChar char="Ø"/>
              <a:defRPr/>
            </a:pPr>
            <a:r>
              <a:rPr lang="zh-CN" altLang="en-US" sz="2800" b="1" dirty="0">
                <a:latin typeface="微软雅黑" pitchFamily="34" charset="-122"/>
                <a:ea typeface="微软雅黑" pitchFamily="34" charset="-122"/>
              </a:rPr>
              <a:t>数量变化示意图</a:t>
            </a:r>
          </a:p>
        </p:txBody>
      </p:sp>
    </p:spTree>
    <p:extLst>
      <p:ext uri="{BB962C8B-B14F-4D97-AF65-F5344CB8AC3E}">
        <p14:creationId xmlns:p14="http://schemas.microsoft.com/office/powerpoint/2010/main" val="3775327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1271"/>
                                        </p:tgtEl>
                                        <p:attrNameLst>
                                          <p:attrName>style.visibility</p:attrName>
                                        </p:attrNameLst>
                                      </p:cBhvr>
                                      <p:to>
                                        <p:strVal val="visible"/>
                                      </p:to>
                                    </p:set>
                                    <p:animEffect transition="in" filter="wipe(left)">
                                      <p:cBhvr>
                                        <p:cTn id="26" dur="500"/>
                                        <p:tgtEl>
                                          <p:spTgt spid="18127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181272"/>
                                        </p:tgtEl>
                                        <p:attrNameLst>
                                          <p:attrName>style.visibility</p:attrName>
                                        </p:attrNameLst>
                                      </p:cBhvr>
                                      <p:to>
                                        <p:strVal val="visible"/>
                                      </p:to>
                                    </p:set>
                                    <p:animEffect transition="in" filter="wipe(right)">
                                      <p:cBhvr>
                                        <p:cTn id="31" dur="500"/>
                                        <p:tgtEl>
                                          <p:spTgt spid="18127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par>
                          <p:cTn id="37" fill="hold" nodeType="afterGroup">
                            <p:stCondLst>
                              <p:cond delay="500"/>
                            </p:stCondLst>
                            <p:childTnLst>
                              <p:par>
                                <p:cTn id="38" presetID="9"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81285"/>
                                        </p:tgtEl>
                                        <p:attrNameLst>
                                          <p:attrName>style.visibility</p:attrName>
                                        </p:attrNameLst>
                                      </p:cBhvr>
                                      <p:to>
                                        <p:strVal val="visible"/>
                                      </p:to>
                                    </p:set>
                                    <p:animEffect transition="in" filter="wipe(left)">
                                      <p:cBhvr>
                                        <p:cTn id="45" dur="500"/>
                                        <p:tgtEl>
                                          <p:spTgt spid="18128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181286"/>
                                        </p:tgtEl>
                                        <p:attrNameLst>
                                          <p:attrName>style.visibility</p:attrName>
                                        </p:attrNameLst>
                                      </p:cBhvr>
                                      <p:to>
                                        <p:strVal val="visible"/>
                                      </p:to>
                                    </p:set>
                                    <p:animEffect transition="in" filter="wipe(right)">
                                      <p:cBhvr>
                                        <p:cTn id="50" dur="500"/>
                                        <p:tgtEl>
                                          <p:spTgt spid="18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a:extLst>
              <a:ext uri="{FF2B5EF4-FFF2-40B4-BE49-F238E27FC236}">
                <a16:creationId xmlns:a16="http://schemas.microsoft.com/office/drawing/2014/main" id="{498F7A71-7C45-45E1-B08A-5B0D64F19889}"/>
              </a:ext>
            </a:extLst>
          </p:cNvPr>
          <p:cNvSpPr txBox="1">
            <a:spLocks noChangeArrowheads="1"/>
          </p:cNvSpPr>
          <p:nvPr/>
        </p:nvSpPr>
        <p:spPr bwMode="auto">
          <a:xfrm>
            <a:off x="759613" y="1228724"/>
            <a:ext cx="5543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kumimoji="1" lang="zh-CN" altLang="en-US" b="1" dirty="0">
                <a:latin typeface="微软雅黑" panose="020B0503020204020204" pitchFamily="34" charset="-122"/>
                <a:ea typeface="微软雅黑" panose="020B0503020204020204" pitchFamily="34" charset="-122"/>
              </a:rPr>
              <a:t>一种生物以另一种生物为食 </a:t>
            </a:r>
          </a:p>
        </p:txBody>
      </p:sp>
      <p:sp>
        <p:nvSpPr>
          <p:cNvPr id="199684" name="Text Box 4">
            <a:extLst>
              <a:ext uri="{FF2B5EF4-FFF2-40B4-BE49-F238E27FC236}">
                <a16:creationId xmlns:a16="http://schemas.microsoft.com/office/drawing/2014/main" id="{9AD3972C-40E9-47A6-B26A-DADBC2649D48}"/>
              </a:ext>
            </a:extLst>
          </p:cNvPr>
          <p:cNvSpPr txBox="1">
            <a:spLocks noChangeArrowheads="1"/>
          </p:cNvSpPr>
          <p:nvPr/>
        </p:nvSpPr>
        <p:spPr bwMode="auto">
          <a:xfrm>
            <a:off x="382324" y="1851330"/>
            <a:ext cx="882446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25000"/>
              </a:spcBef>
              <a:buFontTx/>
              <a:buNone/>
            </a:pPr>
            <a:r>
              <a:rPr kumimoji="1" lang="zh-CN" altLang="en-US" sz="2800" b="1" dirty="0">
                <a:solidFill>
                  <a:srgbClr val="C00000"/>
                </a:solidFill>
                <a:latin typeface="微软雅黑" panose="020B0503020204020204" pitchFamily="34" charset="-122"/>
                <a:ea typeface="微软雅黑" panose="020B0503020204020204" pitchFamily="34" charset="-122"/>
              </a:rPr>
              <a:t>注意：</a:t>
            </a:r>
          </a:p>
          <a:p>
            <a:pPr marL="342900" indent="-342900" eaLnBrk="1" hangingPunct="1">
              <a:lnSpc>
                <a:spcPct val="150000"/>
              </a:lnSpc>
              <a:spcBef>
                <a:spcPct val="25000"/>
              </a:spcBef>
              <a:buFont typeface="Wingdings" panose="05000000000000000000" pitchFamily="2" charset="2"/>
              <a:buChar char="Ø"/>
            </a:pPr>
            <a:r>
              <a:rPr kumimoji="1" lang="zh-CN" altLang="en-US" sz="2400" b="1" dirty="0">
                <a:latin typeface="微软雅黑" panose="020B0503020204020204" pitchFamily="34" charset="-122"/>
                <a:ea typeface="微软雅黑" panose="020B0503020204020204" pitchFamily="34" charset="-122"/>
              </a:rPr>
              <a:t> 同种生物的成体以幼体为食，不是捕食关系，而是种内斗争</a:t>
            </a:r>
          </a:p>
          <a:p>
            <a:pPr marL="342900" indent="-342900" eaLnBrk="1" hangingPunct="1">
              <a:lnSpc>
                <a:spcPct val="150000"/>
              </a:lnSpc>
              <a:spcBef>
                <a:spcPct val="25000"/>
              </a:spcBef>
              <a:buFont typeface="Wingdings" panose="05000000000000000000" pitchFamily="2" charset="2"/>
              <a:buChar char="Ø"/>
            </a:pPr>
            <a:r>
              <a:rPr kumimoji="1" lang="zh-CN" altLang="en-US" sz="2400" b="1" dirty="0">
                <a:latin typeface="微软雅黑" panose="020B0503020204020204" pitchFamily="34" charset="-122"/>
                <a:ea typeface="微软雅黑" panose="020B0503020204020204" pitchFamily="34" charset="-122"/>
              </a:rPr>
              <a:t> 捕食不只是动物之间，动物以草为食，亦是捕食关系</a:t>
            </a:r>
          </a:p>
        </p:txBody>
      </p:sp>
      <p:pic>
        <p:nvPicPr>
          <p:cNvPr id="26629" name="Picture 6" descr="20056403429479">
            <a:extLst>
              <a:ext uri="{FF2B5EF4-FFF2-40B4-BE49-F238E27FC236}">
                <a16:creationId xmlns:a16="http://schemas.microsoft.com/office/drawing/2014/main" id="{DCD61099-DF1C-4480-A4C4-C147332C1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16" y="4221088"/>
            <a:ext cx="2016472" cy="18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7" descr="20056403429524">
            <a:hlinkClick r:id="rId4"/>
            <a:extLst>
              <a:ext uri="{FF2B5EF4-FFF2-40B4-BE49-F238E27FC236}">
                <a16:creationId xmlns:a16="http://schemas.microsoft.com/office/drawing/2014/main" id="{2742DF60-D3C2-4D54-BBB4-FB9C56A45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4579220"/>
            <a:ext cx="3168352" cy="170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a:extLst>
              <a:ext uri="{FF2B5EF4-FFF2-40B4-BE49-F238E27FC236}">
                <a16:creationId xmlns:a16="http://schemas.microsoft.com/office/drawing/2014/main" id="{F9F74A4C-578D-4D7B-82D7-024074624313}"/>
              </a:ext>
            </a:extLst>
          </p:cNvPr>
          <p:cNvGrpSpPr>
            <a:grpSpLocks/>
          </p:cNvGrpSpPr>
          <p:nvPr/>
        </p:nvGrpSpPr>
        <p:grpSpPr bwMode="auto">
          <a:xfrm>
            <a:off x="6290558" y="4365104"/>
            <a:ext cx="2681108" cy="1819222"/>
            <a:chOff x="4150" y="2795"/>
            <a:chExt cx="1610" cy="962"/>
          </a:xfrm>
        </p:grpSpPr>
        <p:pic>
          <p:nvPicPr>
            <p:cNvPr id="26635" name="Picture 9" descr="20056403430949">
              <a:extLst>
                <a:ext uri="{FF2B5EF4-FFF2-40B4-BE49-F238E27FC236}">
                  <a16:creationId xmlns:a16="http://schemas.microsoft.com/office/drawing/2014/main" id="{B2E86391-748F-4B80-8F32-2B40A0F00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0" y="2795"/>
              <a:ext cx="1610"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 Box 10">
              <a:extLst>
                <a:ext uri="{FF2B5EF4-FFF2-40B4-BE49-F238E27FC236}">
                  <a16:creationId xmlns:a16="http://schemas.microsoft.com/office/drawing/2014/main" id="{03C834D7-DFFA-4028-9518-26720B7A41F1}"/>
                </a:ext>
              </a:extLst>
            </p:cNvPr>
            <p:cNvSpPr txBox="1">
              <a:spLocks noChangeArrowheads="1"/>
            </p:cNvSpPr>
            <p:nvPr/>
          </p:nvSpPr>
          <p:spPr bwMode="auto">
            <a:xfrm>
              <a:off x="5224" y="3507"/>
              <a:ext cx="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kumimoji="1" lang="zh-CN" altLang="en-US" sz="2000" b="1">
                  <a:solidFill>
                    <a:srgbClr val="FFFF00"/>
                  </a:solidFill>
                  <a:latin typeface="微软雅黑" panose="020B0503020204020204" pitchFamily="34" charset="-122"/>
                  <a:ea typeface="微软雅黑" panose="020B0503020204020204" pitchFamily="34" charset="-122"/>
                </a:rPr>
                <a:t>植食</a:t>
              </a:r>
            </a:p>
          </p:txBody>
        </p:sp>
      </p:grpSp>
      <p:sp>
        <p:nvSpPr>
          <p:cNvPr id="26632" name="Text Box 11">
            <a:extLst>
              <a:ext uri="{FF2B5EF4-FFF2-40B4-BE49-F238E27FC236}">
                <a16:creationId xmlns:a16="http://schemas.microsoft.com/office/drawing/2014/main" id="{F15F89FF-3125-4F32-A251-393A3B506FB4}"/>
              </a:ext>
            </a:extLst>
          </p:cNvPr>
          <p:cNvSpPr txBox="1">
            <a:spLocks noChangeArrowheads="1"/>
          </p:cNvSpPr>
          <p:nvPr/>
        </p:nvSpPr>
        <p:spPr bwMode="auto">
          <a:xfrm>
            <a:off x="4866481" y="4513140"/>
            <a:ext cx="935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kumimoji="1" lang="zh-CN" altLang="en-US" sz="2000" b="1" dirty="0">
                <a:latin typeface="微软雅黑" panose="020B0503020204020204" pitchFamily="34" charset="-122"/>
                <a:ea typeface="微软雅黑" panose="020B0503020204020204" pitchFamily="34" charset="-122"/>
              </a:rPr>
              <a:t>肉食</a:t>
            </a:r>
          </a:p>
        </p:txBody>
      </p:sp>
      <p:sp>
        <p:nvSpPr>
          <p:cNvPr id="14" name="TextBox 13">
            <a:extLst>
              <a:ext uri="{FF2B5EF4-FFF2-40B4-BE49-F238E27FC236}">
                <a16:creationId xmlns:a16="http://schemas.microsoft.com/office/drawing/2014/main" id="{16D3EEC5-49B2-474E-9764-970067396E21}"/>
              </a:ext>
            </a:extLst>
          </p:cNvPr>
          <p:cNvSpPr txBox="1"/>
          <p:nvPr/>
        </p:nvSpPr>
        <p:spPr>
          <a:xfrm>
            <a:off x="382324" y="60029"/>
            <a:ext cx="1766888" cy="830262"/>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p>
            <a:pPr algn="ctr" eaLnBrk="1" hangingPunct="1">
              <a:defRPr/>
            </a:pPr>
            <a:r>
              <a:rPr lang="zh-CN" altLang="en-US" sz="4800" b="1" dirty="0">
                <a:solidFill>
                  <a:srgbClr val="C00000"/>
                </a:solidFill>
                <a:latin typeface="微软雅黑" panose="020B0503020204020204" pitchFamily="34" charset="-122"/>
                <a:ea typeface="微软雅黑" panose="020B0503020204020204" pitchFamily="34" charset="-122"/>
              </a:rPr>
              <a:t>捕食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 calcmode="lin" valueType="num">
                                      <p:cBhvr additive="base">
                                        <p:cTn id="7" dur="500" fill="hold"/>
                                        <p:tgtEl>
                                          <p:spTgt spid="199684"/>
                                        </p:tgtEl>
                                        <p:attrNameLst>
                                          <p:attrName>ppt_x</p:attrName>
                                        </p:attrNameLst>
                                      </p:cBhvr>
                                      <p:tavLst>
                                        <p:tav tm="0">
                                          <p:val>
                                            <p:strVal val="0-#ppt_w/2"/>
                                          </p:val>
                                        </p:tav>
                                        <p:tav tm="100000">
                                          <p:val>
                                            <p:strVal val="#ppt_x"/>
                                          </p:val>
                                        </p:tav>
                                      </p:tavLst>
                                    </p:anim>
                                    <p:anim calcmode="lin" valueType="num">
                                      <p:cBhvr additive="base">
                                        <p:cTn id="8" dur="500" fill="hold"/>
                                        <p:tgtEl>
                                          <p:spTgt spid="19968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nodeType="afterEffect">
                                  <p:stCondLst>
                                    <p:cond delay="300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a:extLst>
              <a:ext uri="{FF2B5EF4-FFF2-40B4-BE49-F238E27FC236}">
                <a16:creationId xmlns:a16="http://schemas.microsoft.com/office/drawing/2014/main" id="{0D5B3E18-2C4F-4BC7-B092-05ABEF28E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0"/>
            <a:ext cx="5786438" cy="68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03" name="Rectangle 19">
            <a:extLst>
              <a:ext uri="{FF2B5EF4-FFF2-40B4-BE49-F238E27FC236}">
                <a16:creationId xmlns:a16="http://schemas.microsoft.com/office/drawing/2014/main" id="{9209E10E-A368-43A0-999F-877C0FF4ED6D}"/>
              </a:ext>
            </a:extLst>
          </p:cNvPr>
          <p:cNvSpPr>
            <a:spLocks noChangeArrowheads="1"/>
          </p:cNvSpPr>
          <p:nvPr/>
        </p:nvSpPr>
        <p:spPr bwMode="auto">
          <a:xfrm>
            <a:off x="540718" y="687263"/>
            <a:ext cx="7775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被捕食者与捕食者之间不同步变化</a:t>
            </a:r>
          </a:p>
        </p:txBody>
      </p:sp>
      <p:sp>
        <p:nvSpPr>
          <p:cNvPr id="170004" name="Rectangle 20">
            <a:extLst>
              <a:ext uri="{FF2B5EF4-FFF2-40B4-BE49-F238E27FC236}">
                <a16:creationId xmlns:a16="http://schemas.microsoft.com/office/drawing/2014/main" id="{2C157600-7F8C-4EF9-9B57-3435F63ECACE}"/>
              </a:ext>
            </a:extLst>
          </p:cNvPr>
          <p:cNvSpPr>
            <a:spLocks noChangeArrowheads="1"/>
          </p:cNvSpPr>
          <p:nvPr/>
        </p:nvSpPr>
        <p:spPr bwMode="auto">
          <a:xfrm>
            <a:off x="971600" y="1531937"/>
            <a:ext cx="734469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b="1" dirty="0">
                <a:solidFill>
                  <a:srgbClr val="FF3300"/>
                </a:solidFill>
                <a:latin typeface="微软雅黑" panose="020B0503020204020204" pitchFamily="34" charset="-122"/>
                <a:ea typeface="微软雅黑" panose="020B0503020204020204" pitchFamily="34" charset="-122"/>
              </a:rPr>
              <a:t>被捕食者：</a:t>
            </a:r>
            <a:r>
              <a:rPr lang="zh-CN" altLang="en-US" b="1" dirty="0">
                <a:latin typeface="微软雅黑" panose="020B0503020204020204" pitchFamily="34" charset="-122"/>
                <a:ea typeface="微软雅黑" panose="020B0503020204020204" pitchFamily="34" charset="-122"/>
              </a:rPr>
              <a:t>数量多者或先增加先减少者</a:t>
            </a:r>
          </a:p>
        </p:txBody>
      </p:sp>
      <p:sp>
        <p:nvSpPr>
          <p:cNvPr id="170005" name="Rectangle 21">
            <a:extLst>
              <a:ext uri="{FF2B5EF4-FFF2-40B4-BE49-F238E27FC236}">
                <a16:creationId xmlns:a16="http://schemas.microsoft.com/office/drawing/2014/main" id="{6AF9C4CE-00BA-4640-98C0-4794A2A78F96}"/>
              </a:ext>
            </a:extLst>
          </p:cNvPr>
          <p:cNvSpPr>
            <a:spLocks noChangeArrowheads="1"/>
          </p:cNvSpPr>
          <p:nvPr/>
        </p:nvSpPr>
        <p:spPr bwMode="auto">
          <a:xfrm>
            <a:off x="963806" y="2226469"/>
            <a:ext cx="676843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b="1" dirty="0">
                <a:solidFill>
                  <a:srgbClr val="FF3300"/>
                </a:solidFill>
                <a:latin typeface="微软雅黑" panose="020B0503020204020204" pitchFamily="34" charset="-122"/>
                <a:ea typeface="微软雅黑" panose="020B0503020204020204" pitchFamily="34" charset="-122"/>
              </a:rPr>
              <a:t>捕食者：</a:t>
            </a:r>
            <a:r>
              <a:rPr lang="zh-CN" altLang="en-US" b="1" dirty="0">
                <a:latin typeface="微软雅黑" panose="020B0503020204020204" pitchFamily="34" charset="-122"/>
                <a:ea typeface="微软雅黑" panose="020B0503020204020204" pitchFamily="34" charset="-122"/>
              </a:rPr>
              <a:t>数量少者或后增加后减少者</a:t>
            </a:r>
          </a:p>
        </p:txBody>
      </p:sp>
      <p:sp>
        <p:nvSpPr>
          <p:cNvPr id="170006" name="Text Box 22">
            <a:extLst>
              <a:ext uri="{FF2B5EF4-FFF2-40B4-BE49-F238E27FC236}">
                <a16:creationId xmlns:a16="http://schemas.microsoft.com/office/drawing/2014/main" id="{EAEE6EC5-5A65-4326-A366-9440375CB762}"/>
              </a:ext>
            </a:extLst>
          </p:cNvPr>
          <p:cNvSpPr txBox="1">
            <a:spLocks noChangeArrowheads="1"/>
          </p:cNvSpPr>
          <p:nvPr/>
        </p:nvSpPr>
        <p:spPr bwMode="auto">
          <a:xfrm>
            <a:off x="684213" y="3500438"/>
            <a:ext cx="8280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特点：</a:t>
            </a:r>
            <a:endParaRPr lang="en-US" altLang="zh-CN" b="1" dirty="0">
              <a:latin typeface="微软雅黑" panose="020B0503020204020204" pitchFamily="34" charset="-122"/>
              <a:ea typeface="微软雅黑" panose="020B0503020204020204" pitchFamily="34" charset="-122"/>
            </a:endParaRPr>
          </a:p>
          <a:p>
            <a:pPr marL="400050" lvl="2" indent="0" eaLnBrk="1" hangingPunct="1">
              <a:spcBef>
                <a:spcPct val="50000"/>
              </a:spcBef>
              <a:buNone/>
            </a:pPr>
            <a:r>
              <a:rPr lang="zh-CN" altLang="en-US" sz="3200" b="1" dirty="0">
                <a:latin typeface="微软雅黑" panose="020B0503020204020204" pitchFamily="34" charset="-122"/>
                <a:ea typeface="微软雅黑" panose="020B0503020204020204" pitchFamily="34" charset="-122"/>
              </a:rPr>
              <a:t>被捕食者与捕食者相互制约双方的数量，被捕食者</a:t>
            </a:r>
            <a:r>
              <a:rPr lang="zh-CN" altLang="en-US" sz="3200" b="1" dirty="0">
                <a:solidFill>
                  <a:srgbClr val="FF3300"/>
                </a:solidFill>
                <a:latin typeface="微软雅黑" panose="020B0503020204020204" pitchFamily="34" charset="-122"/>
                <a:ea typeface="微软雅黑" panose="020B0503020204020204" pitchFamily="34" charset="-122"/>
              </a:rPr>
              <a:t>不会被捕食者淘汰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70003"/>
                                        </p:tgtEl>
                                        <p:attrNameLst>
                                          <p:attrName>style.visibility</p:attrName>
                                        </p:attrNameLst>
                                      </p:cBhvr>
                                      <p:to>
                                        <p:strVal val="visible"/>
                                      </p:to>
                                    </p:set>
                                    <p:anim calcmode="lin" valueType="num">
                                      <p:cBhvr>
                                        <p:cTn id="7" dur="500" fill="hold"/>
                                        <p:tgtEl>
                                          <p:spTgt spid="170003"/>
                                        </p:tgtEl>
                                        <p:attrNameLst>
                                          <p:attrName>ppt_w</p:attrName>
                                        </p:attrNameLst>
                                      </p:cBhvr>
                                      <p:tavLst>
                                        <p:tav tm="0">
                                          <p:val>
                                            <p:fltVal val="0"/>
                                          </p:val>
                                        </p:tav>
                                        <p:tav tm="100000">
                                          <p:val>
                                            <p:strVal val="#ppt_w"/>
                                          </p:val>
                                        </p:tav>
                                      </p:tavLst>
                                    </p:anim>
                                    <p:anim calcmode="lin" valueType="num">
                                      <p:cBhvr>
                                        <p:cTn id="8" dur="500" fill="hold"/>
                                        <p:tgtEl>
                                          <p:spTgt spid="170003"/>
                                        </p:tgtEl>
                                        <p:attrNameLst>
                                          <p:attrName>ppt_h</p:attrName>
                                        </p:attrNameLst>
                                      </p:cBhvr>
                                      <p:tavLst>
                                        <p:tav tm="0">
                                          <p:val>
                                            <p:fltVal val="0"/>
                                          </p:val>
                                        </p:tav>
                                        <p:tav tm="100000">
                                          <p:val>
                                            <p:strVal val="#ppt_h"/>
                                          </p:val>
                                        </p:tav>
                                      </p:tavLst>
                                    </p:anim>
                                    <p:animEffect transition="in" filter="fade">
                                      <p:cBhvr>
                                        <p:cTn id="9" dur="500"/>
                                        <p:tgtEl>
                                          <p:spTgt spid="17000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70004"/>
                                        </p:tgtEl>
                                        <p:attrNameLst>
                                          <p:attrName>style.visibility</p:attrName>
                                        </p:attrNameLst>
                                      </p:cBhvr>
                                      <p:to>
                                        <p:strVal val="visible"/>
                                      </p:to>
                                    </p:set>
                                    <p:anim calcmode="lin" valueType="num">
                                      <p:cBhvr>
                                        <p:cTn id="14" dur="500" fill="hold"/>
                                        <p:tgtEl>
                                          <p:spTgt spid="170004"/>
                                        </p:tgtEl>
                                        <p:attrNameLst>
                                          <p:attrName>ppt_w</p:attrName>
                                        </p:attrNameLst>
                                      </p:cBhvr>
                                      <p:tavLst>
                                        <p:tav tm="0">
                                          <p:val>
                                            <p:fltVal val="0"/>
                                          </p:val>
                                        </p:tav>
                                        <p:tav tm="100000">
                                          <p:val>
                                            <p:strVal val="#ppt_w"/>
                                          </p:val>
                                        </p:tav>
                                      </p:tavLst>
                                    </p:anim>
                                    <p:anim calcmode="lin" valueType="num">
                                      <p:cBhvr>
                                        <p:cTn id="15" dur="500" fill="hold"/>
                                        <p:tgtEl>
                                          <p:spTgt spid="170004"/>
                                        </p:tgtEl>
                                        <p:attrNameLst>
                                          <p:attrName>ppt_h</p:attrName>
                                        </p:attrNameLst>
                                      </p:cBhvr>
                                      <p:tavLst>
                                        <p:tav tm="0">
                                          <p:val>
                                            <p:fltVal val="0"/>
                                          </p:val>
                                        </p:tav>
                                        <p:tav tm="100000">
                                          <p:val>
                                            <p:strVal val="#ppt_h"/>
                                          </p:val>
                                        </p:tav>
                                      </p:tavLst>
                                    </p:anim>
                                    <p:animEffect transition="in" filter="fade">
                                      <p:cBhvr>
                                        <p:cTn id="16" dur="500"/>
                                        <p:tgtEl>
                                          <p:spTgt spid="17000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70005"/>
                                        </p:tgtEl>
                                        <p:attrNameLst>
                                          <p:attrName>style.visibility</p:attrName>
                                        </p:attrNameLst>
                                      </p:cBhvr>
                                      <p:to>
                                        <p:strVal val="visible"/>
                                      </p:to>
                                    </p:set>
                                    <p:anim calcmode="lin" valueType="num">
                                      <p:cBhvr>
                                        <p:cTn id="21" dur="500" fill="hold"/>
                                        <p:tgtEl>
                                          <p:spTgt spid="170005"/>
                                        </p:tgtEl>
                                        <p:attrNameLst>
                                          <p:attrName>ppt_w</p:attrName>
                                        </p:attrNameLst>
                                      </p:cBhvr>
                                      <p:tavLst>
                                        <p:tav tm="0">
                                          <p:val>
                                            <p:fltVal val="0"/>
                                          </p:val>
                                        </p:tav>
                                        <p:tav tm="100000">
                                          <p:val>
                                            <p:strVal val="#ppt_w"/>
                                          </p:val>
                                        </p:tav>
                                      </p:tavLst>
                                    </p:anim>
                                    <p:anim calcmode="lin" valueType="num">
                                      <p:cBhvr>
                                        <p:cTn id="22" dur="500" fill="hold"/>
                                        <p:tgtEl>
                                          <p:spTgt spid="170005"/>
                                        </p:tgtEl>
                                        <p:attrNameLst>
                                          <p:attrName>ppt_h</p:attrName>
                                        </p:attrNameLst>
                                      </p:cBhvr>
                                      <p:tavLst>
                                        <p:tav tm="0">
                                          <p:val>
                                            <p:fltVal val="0"/>
                                          </p:val>
                                        </p:tav>
                                        <p:tav tm="100000">
                                          <p:val>
                                            <p:strVal val="#ppt_h"/>
                                          </p:val>
                                        </p:tav>
                                      </p:tavLst>
                                    </p:anim>
                                    <p:animEffect transition="in" filter="fade">
                                      <p:cBhvr>
                                        <p:cTn id="23" dur="500"/>
                                        <p:tgtEl>
                                          <p:spTgt spid="1700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70006"/>
                                        </p:tgtEl>
                                        <p:attrNameLst>
                                          <p:attrName>style.visibility</p:attrName>
                                        </p:attrNameLst>
                                      </p:cBhvr>
                                      <p:to>
                                        <p:strVal val="visible"/>
                                      </p:to>
                                    </p:set>
                                    <p:anim calcmode="lin" valueType="num">
                                      <p:cBhvr>
                                        <p:cTn id="28" dur="500" fill="hold"/>
                                        <p:tgtEl>
                                          <p:spTgt spid="170006"/>
                                        </p:tgtEl>
                                        <p:attrNameLst>
                                          <p:attrName>ppt_w</p:attrName>
                                        </p:attrNameLst>
                                      </p:cBhvr>
                                      <p:tavLst>
                                        <p:tav tm="0">
                                          <p:val>
                                            <p:fltVal val="0"/>
                                          </p:val>
                                        </p:tav>
                                        <p:tav tm="100000">
                                          <p:val>
                                            <p:strVal val="#ppt_w"/>
                                          </p:val>
                                        </p:tav>
                                      </p:tavLst>
                                    </p:anim>
                                    <p:anim calcmode="lin" valueType="num">
                                      <p:cBhvr>
                                        <p:cTn id="29" dur="500" fill="hold"/>
                                        <p:tgtEl>
                                          <p:spTgt spid="170006"/>
                                        </p:tgtEl>
                                        <p:attrNameLst>
                                          <p:attrName>ppt_h</p:attrName>
                                        </p:attrNameLst>
                                      </p:cBhvr>
                                      <p:tavLst>
                                        <p:tav tm="0">
                                          <p:val>
                                            <p:fltVal val="0"/>
                                          </p:val>
                                        </p:tav>
                                        <p:tav tm="100000">
                                          <p:val>
                                            <p:strVal val="#ppt_h"/>
                                          </p:val>
                                        </p:tav>
                                      </p:tavLst>
                                    </p:anim>
                                    <p:animEffect transition="in" filter="fade">
                                      <p:cBhvr>
                                        <p:cTn id="30" dur="500"/>
                                        <p:tgtEl>
                                          <p:spTgt spid="170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03" grpId="0"/>
      <p:bldP spid="170004" grpId="0"/>
      <p:bldP spid="170005" grpId="0"/>
      <p:bldP spid="1700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a:extLst>
              <a:ext uri="{FF2B5EF4-FFF2-40B4-BE49-F238E27FC236}">
                <a16:creationId xmlns:a16="http://schemas.microsoft.com/office/drawing/2014/main" id="{24FA8EAE-8321-4969-91C1-31CA9BB9C913}"/>
              </a:ext>
            </a:extLst>
          </p:cNvPr>
          <p:cNvGrpSpPr>
            <a:grpSpLocks/>
          </p:cNvGrpSpPr>
          <p:nvPr/>
        </p:nvGrpSpPr>
        <p:grpSpPr bwMode="auto">
          <a:xfrm>
            <a:off x="1368425" y="4508500"/>
            <a:ext cx="5272088" cy="2276475"/>
            <a:chOff x="2326" y="2886"/>
            <a:chExt cx="3321" cy="1434"/>
          </a:xfrm>
        </p:grpSpPr>
        <p:sp>
          <p:nvSpPr>
            <p:cNvPr id="29715" name="Rectangle 3">
              <a:extLst>
                <a:ext uri="{FF2B5EF4-FFF2-40B4-BE49-F238E27FC236}">
                  <a16:creationId xmlns:a16="http://schemas.microsoft.com/office/drawing/2014/main" id="{EC42A42F-BBAD-4EB1-AEC2-9C3DA823FFBB}"/>
                </a:ext>
              </a:extLst>
            </p:cNvPr>
            <p:cNvSpPr>
              <a:spLocks noChangeArrowheads="1"/>
            </p:cNvSpPr>
            <p:nvPr/>
          </p:nvSpPr>
          <p:spPr bwMode="auto">
            <a:xfrm>
              <a:off x="4785" y="4065"/>
              <a:ext cx="862" cy="2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716" name="Line 4">
              <a:extLst>
                <a:ext uri="{FF2B5EF4-FFF2-40B4-BE49-F238E27FC236}">
                  <a16:creationId xmlns:a16="http://schemas.microsoft.com/office/drawing/2014/main" id="{3862CE84-1067-4C8B-9384-C356FDA8A658}"/>
                </a:ext>
              </a:extLst>
            </p:cNvPr>
            <p:cNvSpPr>
              <a:spLocks noChangeShapeType="1"/>
            </p:cNvSpPr>
            <p:nvPr/>
          </p:nvSpPr>
          <p:spPr bwMode="auto">
            <a:xfrm flipH="1">
              <a:off x="2627" y="2886"/>
              <a:ext cx="23" cy="123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Line 5">
              <a:extLst>
                <a:ext uri="{FF2B5EF4-FFF2-40B4-BE49-F238E27FC236}">
                  <a16:creationId xmlns:a16="http://schemas.microsoft.com/office/drawing/2014/main" id="{EA0FCC8E-77FD-45BF-BF62-042D533A1C23}"/>
                </a:ext>
              </a:extLst>
            </p:cNvPr>
            <p:cNvSpPr>
              <a:spLocks noChangeShapeType="1"/>
            </p:cNvSpPr>
            <p:nvPr/>
          </p:nvSpPr>
          <p:spPr bwMode="auto">
            <a:xfrm>
              <a:off x="2650" y="4108"/>
              <a:ext cx="2491"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8" name="Text Box 6">
              <a:extLst>
                <a:ext uri="{FF2B5EF4-FFF2-40B4-BE49-F238E27FC236}">
                  <a16:creationId xmlns:a16="http://schemas.microsoft.com/office/drawing/2014/main" id="{D8E9C138-5A4E-4EBA-B706-1196C45450CD}"/>
                </a:ext>
              </a:extLst>
            </p:cNvPr>
            <p:cNvSpPr txBox="1">
              <a:spLocks noChangeArrowheads="1"/>
            </p:cNvSpPr>
            <p:nvPr/>
          </p:nvSpPr>
          <p:spPr bwMode="auto">
            <a:xfrm>
              <a:off x="2326" y="2886"/>
              <a:ext cx="346" cy="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a:latin typeface="Times New Roman" panose="02020603050405020304" pitchFamily="18" charset="0"/>
                  <a:ea typeface="华文新魏" panose="02010800040101010101" pitchFamily="2" charset="-122"/>
                </a:rPr>
                <a:t>生物数量</a:t>
              </a:r>
              <a:endParaRPr lang="zh-CN" altLang="en-US" sz="2400">
                <a:latin typeface="Times New Roman" panose="02020603050405020304" pitchFamily="18" charset="0"/>
                <a:ea typeface="华文新魏" panose="02010800040101010101" pitchFamily="2" charset="-122"/>
              </a:endParaRPr>
            </a:p>
          </p:txBody>
        </p:sp>
        <p:sp>
          <p:nvSpPr>
            <p:cNvPr id="29719" name="Text Box 7">
              <a:extLst>
                <a:ext uri="{FF2B5EF4-FFF2-40B4-BE49-F238E27FC236}">
                  <a16:creationId xmlns:a16="http://schemas.microsoft.com/office/drawing/2014/main" id="{DD2FDED9-0BB9-41F2-B5D6-2F562EA53BDB}"/>
                </a:ext>
              </a:extLst>
            </p:cNvPr>
            <p:cNvSpPr txBox="1">
              <a:spLocks noChangeArrowheads="1"/>
            </p:cNvSpPr>
            <p:nvPr/>
          </p:nvSpPr>
          <p:spPr bwMode="auto">
            <a:xfrm>
              <a:off x="5069" y="3982"/>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Times New Roman" panose="02020603050405020304" pitchFamily="18" charset="0"/>
                  <a:ea typeface="华文新魏" panose="02010800040101010101" pitchFamily="2" charset="-122"/>
                </a:rPr>
                <a:t>时间</a:t>
              </a:r>
              <a:endParaRPr lang="zh-CN" altLang="en-US" sz="2000">
                <a:latin typeface="Times New Roman" panose="02020603050405020304" pitchFamily="18" charset="0"/>
                <a:ea typeface="华文新魏" panose="02010800040101010101" pitchFamily="2" charset="-122"/>
              </a:endParaRPr>
            </a:p>
          </p:txBody>
        </p:sp>
        <p:sp>
          <p:nvSpPr>
            <p:cNvPr id="29720" name="Freeform 8">
              <a:extLst>
                <a:ext uri="{FF2B5EF4-FFF2-40B4-BE49-F238E27FC236}">
                  <a16:creationId xmlns:a16="http://schemas.microsoft.com/office/drawing/2014/main" id="{B0F43F44-B20E-4F2D-9FF3-28A0A9ABEAED}"/>
                </a:ext>
              </a:extLst>
            </p:cNvPr>
            <p:cNvSpPr>
              <a:spLocks/>
            </p:cNvSpPr>
            <p:nvPr/>
          </p:nvSpPr>
          <p:spPr bwMode="auto">
            <a:xfrm>
              <a:off x="2665" y="3264"/>
              <a:ext cx="2138" cy="365"/>
            </a:xfrm>
            <a:custGeom>
              <a:avLst/>
              <a:gdLst>
                <a:gd name="T0" fmla="*/ 0 w 2391"/>
                <a:gd name="T1" fmla="*/ 55 h 441"/>
                <a:gd name="T2" fmla="*/ 132 w 2391"/>
                <a:gd name="T3" fmla="*/ 2 h 441"/>
                <a:gd name="T4" fmla="*/ 303 w 2391"/>
                <a:gd name="T5" fmla="*/ 65 h 441"/>
                <a:gd name="T6" fmla="*/ 476 w 2391"/>
                <a:gd name="T7" fmla="*/ 10 h 441"/>
                <a:gd name="T8" fmla="*/ 630 w 2391"/>
                <a:gd name="T9" fmla="*/ 58 h 441"/>
                <a:gd name="T10" fmla="*/ 782 w 2391"/>
                <a:gd name="T11" fmla="*/ 10 h 441"/>
                <a:gd name="T12" fmla="*/ 0 60000 65536"/>
                <a:gd name="T13" fmla="*/ 0 60000 65536"/>
                <a:gd name="T14" fmla="*/ 0 60000 65536"/>
                <a:gd name="T15" fmla="*/ 0 60000 65536"/>
                <a:gd name="T16" fmla="*/ 0 60000 65536"/>
                <a:gd name="T17" fmla="*/ 0 60000 65536"/>
                <a:gd name="T18" fmla="*/ 0 w 2391"/>
                <a:gd name="T19" fmla="*/ 0 h 441"/>
                <a:gd name="T20" fmla="*/ 2391 w 2391"/>
                <a:gd name="T21" fmla="*/ 441 h 441"/>
              </a:gdLst>
              <a:ahLst/>
              <a:cxnLst>
                <a:cxn ang="T12">
                  <a:pos x="T0" y="T1"/>
                </a:cxn>
                <a:cxn ang="T13">
                  <a:pos x="T2" y="T3"/>
                </a:cxn>
                <a:cxn ang="T14">
                  <a:pos x="T4" y="T5"/>
                </a:cxn>
                <a:cxn ang="T15">
                  <a:pos x="T6" y="T7"/>
                </a:cxn>
                <a:cxn ang="T16">
                  <a:pos x="T8" y="T9"/>
                </a:cxn>
                <a:cxn ang="T17">
                  <a:pos x="T10" y="T11"/>
                </a:cxn>
              </a:cxnLst>
              <a:rect l="T18" t="T19" r="T20" b="T21"/>
              <a:pathLst>
                <a:path w="2391" h="441">
                  <a:moveTo>
                    <a:pt x="0" y="369"/>
                  </a:moveTo>
                  <a:cubicBezTo>
                    <a:pt x="121" y="190"/>
                    <a:pt x="246" y="0"/>
                    <a:pt x="401" y="10"/>
                  </a:cubicBezTo>
                  <a:cubicBezTo>
                    <a:pt x="556" y="20"/>
                    <a:pt x="752" y="421"/>
                    <a:pt x="928" y="431"/>
                  </a:cubicBezTo>
                  <a:cubicBezTo>
                    <a:pt x="1104" y="441"/>
                    <a:pt x="1289" y="78"/>
                    <a:pt x="1455" y="70"/>
                  </a:cubicBezTo>
                  <a:cubicBezTo>
                    <a:pt x="1621" y="62"/>
                    <a:pt x="1769" y="386"/>
                    <a:pt x="1925" y="385"/>
                  </a:cubicBezTo>
                  <a:cubicBezTo>
                    <a:pt x="2081" y="384"/>
                    <a:pt x="2294" y="132"/>
                    <a:pt x="2391" y="65"/>
                  </a:cubicBezTo>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1" name="Text Box 9">
              <a:extLst>
                <a:ext uri="{FF2B5EF4-FFF2-40B4-BE49-F238E27FC236}">
                  <a16:creationId xmlns:a16="http://schemas.microsoft.com/office/drawing/2014/main" id="{692E21E4-CD9B-4F40-96A8-318F39E1606A}"/>
                </a:ext>
              </a:extLst>
            </p:cNvPr>
            <p:cNvSpPr txBox="1">
              <a:spLocks noChangeArrowheads="1"/>
            </p:cNvSpPr>
            <p:nvPr/>
          </p:nvSpPr>
          <p:spPr bwMode="auto">
            <a:xfrm>
              <a:off x="4759" y="3164"/>
              <a:ext cx="6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a:solidFill>
                    <a:srgbClr val="000099"/>
                  </a:solidFill>
                  <a:latin typeface="Times New Roman" panose="02020603050405020304" pitchFamily="18" charset="0"/>
                  <a:ea typeface="华文新魏" panose="02010800040101010101" pitchFamily="2" charset="-122"/>
                </a:rPr>
                <a:t>生物</a:t>
              </a:r>
              <a:r>
                <a:rPr lang="en-US" altLang="zh-CN" sz="2400" b="1">
                  <a:solidFill>
                    <a:srgbClr val="000099"/>
                  </a:solidFill>
                  <a:latin typeface="Times New Roman" panose="02020603050405020304" pitchFamily="18" charset="0"/>
                  <a:ea typeface="华文新魏" panose="02010800040101010101" pitchFamily="2" charset="-122"/>
                </a:rPr>
                <a:t>A</a:t>
              </a:r>
              <a:endParaRPr lang="en-US" altLang="zh-CN" sz="2800">
                <a:solidFill>
                  <a:srgbClr val="000099"/>
                </a:solidFill>
                <a:latin typeface="Times New Roman" panose="02020603050405020304" pitchFamily="18" charset="0"/>
                <a:ea typeface="华文新魏" panose="02010800040101010101" pitchFamily="2" charset="-122"/>
              </a:endParaRPr>
            </a:p>
          </p:txBody>
        </p:sp>
        <p:sp>
          <p:nvSpPr>
            <p:cNvPr id="29722" name="Text Box 10">
              <a:extLst>
                <a:ext uri="{FF2B5EF4-FFF2-40B4-BE49-F238E27FC236}">
                  <a16:creationId xmlns:a16="http://schemas.microsoft.com/office/drawing/2014/main" id="{E7F097B0-4AA8-4CB5-84A6-08F1B902A68D}"/>
                </a:ext>
              </a:extLst>
            </p:cNvPr>
            <p:cNvSpPr txBox="1">
              <a:spLocks noChangeArrowheads="1"/>
            </p:cNvSpPr>
            <p:nvPr/>
          </p:nvSpPr>
          <p:spPr bwMode="auto">
            <a:xfrm>
              <a:off x="4766" y="3623"/>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a:solidFill>
                    <a:srgbClr val="FF00FF"/>
                  </a:solidFill>
                  <a:latin typeface="Times New Roman" panose="02020603050405020304" pitchFamily="18" charset="0"/>
                  <a:ea typeface="华文新魏" panose="02010800040101010101" pitchFamily="2" charset="-122"/>
                </a:rPr>
                <a:t>生物</a:t>
              </a:r>
              <a:r>
                <a:rPr lang="en-US" altLang="zh-CN" sz="2400" b="1">
                  <a:solidFill>
                    <a:srgbClr val="FF00FF"/>
                  </a:solidFill>
                  <a:latin typeface="Times New Roman" panose="02020603050405020304" pitchFamily="18" charset="0"/>
                  <a:ea typeface="华文新魏" panose="02010800040101010101" pitchFamily="2" charset="-122"/>
                </a:rPr>
                <a:t>B</a:t>
              </a:r>
              <a:endParaRPr lang="en-US" altLang="zh-CN" sz="2800">
                <a:latin typeface="Times New Roman" panose="02020603050405020304" pitchFamily="18" charset="0"/>
                <a:ea typeface="华文新魏" panose="02010800040101010101" pitchFamily="2" charset="-122"/>
              </a:endParaRPr>
            </a:p>
          </p:txBody>
        </p:sp>
        <p:sp>
          <p:nvSpPr>
            <p:cNvPr id="29723" name="Freeform 11">
              <a:extLst>
                <a:ext uri="{FF2B5EF4-FFF2-40B4-BE49-F238E27FC236}">
                  <a16:creationId xmlns:a16="http://schemas.microsoft.com/office/drawing/2014/main" id="{125F4DA4-C145-43D7-947D-D41B1D4DE0C4}"/>
                </a:ext>
              </a:extLst>
            </p:cNvPr>
            <p:cNvSpPr>
              <a:spLocks/>
            </p:cNvSpPr>
            <p:nvPr/>
          </p:nvSpPr>
          <p:spPr bwMode="auto">
            <a:xfrm>
              <a:off x="2804" y="3405"/>
              <a:ext cx="1999" cy="412"/>
            </a:xfrm>
            <a:custGeom>
              <a:avLst/>
              <a:gdLst>
                <a:gd name="T0" fmla="*/ 0 w 2276"/>
                <a:gd name="T1" fmla="*/ 74 h 498"/>
                <a:gd name="T2" fmla="*/ 192 w 2276"/>
                <a:gd name="T3" fmla="*/ 2 h 498"/>
                <a:gd name="T4" fmla="*/ 322 w 2276"/>
                <a:gd name="T5" fmla="*/ 62 h 498"/>
                <a:gd name="T6" fmla="*/ 491 w 2276"/>
                <a:gd name="T7" fmla="*/ 3 h 498"/>
                <a:gd name="T8" fmla="*/ 621 w 2276"/>
                <a:gd name="T9" fmla="*/ 57 h 498"/>
                <a:gd name="T10" fmla="*/ 0 60000 65536"/>
                <a:gd name="T11" fmla="*/ 0 60000 65536"/>
                <a:gd name="T12" fmla="*/ 0 60000 65536"/>
                <a:gd name="T13" fmla="*/ 0 60000 65536"/>
                <a:gd name="T14" fmla="*/ 0 60000 65536"/>
                <a:gd name="T15" fmla="*/ 0 w 2276"/>
                <a:gd name="T16" fmla="*/ 0 h 498"/>
                <a:gd name="T17" fmla="*/ 2276 w 2276"/>
                <a:gd name="T18" fmla="*/ 498 h 498"/>
              </a:gdLst>
              <a:ahLst/>
              <a:cxnLst>
                <a:cxn ang="T10">
                  <a:pos x="T0" y="T1"/>
                </a:cxn>
                <a:cxn ang="T11">
                  <a:pos x="T2" y="T3"/>
                </a:cxn>
                <a:cxn ang="T12">
                  <a:pos x="T4" y="T5"/>
                </a:cxn>
                <a:cxn ang="T13">
                  <a:pos x="T6" y="T7"/>
                </a:cxn>
                <a:cxn ang="T14">
                  <a:pos x="T8" y="T9"/>
                </a:cxn>
              </a:cxnLst>
              <a:rect l="T15" t="T16" r="T17" b="T18"/>
              <a:pathLst>
                <a:path w="2276" h="498">
                  <a:moveTo>
                    <a:pt x="0" y="498"/>
                  </a:moveTo>
                  <a:cubicBezTo>
                    <a:pt x="116" y="417"/>
                    <a:pt x="507" y="28"/>
                    <a:pt x="704" y="14"/>
                  </a:cubicBezTo>
                  <a:cubicBezTo>
                    <a:pt x="901" y="0"/>
                    <a:pt x="997" y="415"/>
                    <a:pt x="1179" y="416"/>
                  </a:cubicBezTo>
                  <a:cubicBezTo>
                    <a:pt x="1361" y="417"/>
                    <a:pt x="1613" y="28"/>
                    <a:pt x="1796" y="22"/>
                  </a:cubicBezTo>
                  <a:cubicBezTo>
                    <a:pt x="1979" y="16"/>
                    <a:pt x="2196" y="321"/>
                    <a:pt x="2276" y="381"/>
                  </a:cubicBezTo>
                </a:path>
              </a:pathLst>
            </a:custGeom>
            <a:noFill/>
            <a:ln w="57150">
              <a:solidFill>
                <a:srgbClr val="FF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699" name="Group 12">
            <a:extLst>
              <a:ext uri="{FF2B5EF4-FFF2-40B4-BE49-F238E27FC236}">
                <a16:creationId xmlns:a16="http://schemas.microsoft.com/office/drawing/2014/main" id="{797FF8ED-9FDD-49C7-AFB6-5DC19A35B65F}"/>
              </a:ext>
            </a:extLst>
          </p:cNvPr>
          <p:cNvGrpSpPr>
            <a:grpSpLocks/>
          </p:cNvGrpSpPr>
          <p:nvPr/>
        </p:nvGrpSpPr>
        <p:grpSpPr bwMode="auto">
          <a:xfrm>
            <a:off x="3348038" y="1701800"/>
            <a:ext cx="2160587" cy="1066800"/>
            <a:chOff x="476" y="3113"/>
            <a:chExt cx="1361" cy="672"/>
          </a:xfrm>
        </p:grpSpPr>
        <p:grpSp>
          <p:nvGrpSpPr>
            <p:cNvPr id="29708" name="Group 13">
              <a:extLst>
                <a:ext uri="{FF2B5EF4-FFF2-40B4-BE49-F238E27FC236}">
                  <a16:creationId xmlns:a16="http://schemas.microsoft.com/office/drawing/2014/main" id="{97E85003-839C-46A2-98D0-58B0EA25318B}"/>
                </a:ext>
              </a:extLst>
            </p:cNvPr>
            <p:cNvGrpSpPr>
              <a:grpSpLocks/>
            </p:cNvGrpSpPr>
            <p:nvPr/>
          </p:nvGrpSpPr>
          <p:grpSpPr bwMode="auto">
            <a:xfrm>
              <a:off x="476" y="3113"/>
              <a:ext cx="672" cy="672"/>
              <a:chOff x="3841" y="3057"/>
              <a:chExt cx="672" cy="672"/>
            </a:xfrm>
          </p:grpSpPr>
          <p:sp>
            <p:nvSpPr>
              <p:cNvPr id="29713" name="Oval 14">
                <a:extLst>
                  <a:ext uri="{FF2B5EF4-FFF2-40B4-BE49-F238E27FC236}">
                    <a16:creationId xmlns:a16="http://schemas.microsoft.com/office/drawing/2014/main" id="{E89BBCCF-E881-4E7A-AC86-E186368D424C}"/>
                  </a:ext>
                </a:extLst>
              </p:cNvPr>
              <p:cNvSpPr>
                <a:spLocks noChangeArrowheads="1"/>
              </p:cNvSpPr>
              <p:nvPr/>
            </p:nvSpPr>
            <p:spPr bwMode="auto">
              <a:xfrm>
                <a:off x="3841" y="3057"/>
                <a:ext cx="672" cy="672"/>
              </a:xfrm>
              <a:prstGeom prst="ellipse">
                <a:avLst/>
              </a:prstGeom>
              <a:noFill/>
              <a:ln w="349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714" name="Text Box 15">
                <a:extLst>
                  <a:ext uri="{FF2B5EF4-FFF2-40B4-BE49-F238E27FC236}">
                    <a16:creationId xmlns:a16="http://schemas.microsoft.com/office/drawing/2014/main" id="{A3DA4ABA-8404-4F8E-A0A8-CFFC9DB5F5AD}"/>
                  </a:ext>
                </a:extLst>
              </p:cNvPr>
              <p:cNvSpPr txBox="1">
                <a:spLocks noChangeArrowheads="1"/>
              </p:cNvSpPr>
              <p:nvPr/>
            </p:nvSpPr>
            <p:spPr bwMode="auto">
              <a:xfrm>
                <a:off x="3937" y="3201"/>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000099"/>
                    </a:solidFill>
                    <a:latin typeface="Times New Roman" panose="02020603050405020304" pitchFamily="18" charset="0"/>
                  </a:rPr>
                  <a:t>A</a:t>
                </a:r>
                <a:endParaRPr lang="en-US" altLang="zh-CN" sz="2800">
                  <a:solidFill>
                    <a:srgbClr val="000099"/>
                  </a:solidFill>
                  <a:latin typeface="Arial" panose="020B0604020202020204" pitchFamily="34" charset="0"/>
                  <a:ea typeface="华文新魏" panose="02010800040101010101" pitchFamily="2" charset="-122"/>
                </a:endParaRPr>
              </a:p>
            </p:txBody>
          </p:sp>
        </p:grpSp>
        <p:grpSp>
          <p:nvGrpSpPr>
            <p:cNvPr id="29709" name="Group 16">
              <a:extLst>
                <a:ext uri="{FF2B5EF4-FFF2-40B4-BE49-F238E27FC236}">
                  <a16:creationId xmlns:a16="http://schemas.microsoft.com/office/drawing/2014/main" id="{890674AA-8D7D-43EC-94FD-2808B01C2F92}"/>
                </a:ext>
              </a:extLst>
            </p:cNvPr>
            <p:cNvGrpSpPr>
              <a:grpSpLocks/>
            </p:cNvGrpSpPr>
            <p:nvPr/>
          </p:nvGrpSpPr>
          <p:grpSpPr bwMode="auto">
            <a:xfrm>
              <a:off x="1433" y="3257"/>
              <a:ext cx="404" cy="384"/>
              <a:chOff x="4798" y="3201"/>
              <a:chExt cx="336" cy="384"/>
            </a:xfrm>
          </p:grpSpPr>
          <p:sp>
            <p:nvSpPr>
              <p:cNvPr id="29711" name="Oval 17">
                <a:extLst>
                  <a:ext uri="{FF2B5EF4-FFF2-40B4-BE49-F238E27FC236}">
                    <a16:creationId xmlns:a16="http://schemas.microsoft.com/office/drawing/2014/main" id="{AA05A880-E97D-472A-BD71-8DF4D0EEACE3}"/>
                  </a:ext>
                </a:extLst>
              </p:cNvPr>
              <p:cNvSpPr>
                <a:spLocks noChangeArrowheads="1"/>
              </p:cNvSpPr>
              <p:nvPr/>
            </p:nvSpPr>
            <p:spPr bwMode="auto">
              <a:xfrm>
                <a:off x="4798" y="3201"/>
                <a:ext cx="336" cy="384"/>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712" name="Text Box 18">
                <a:extLst>
                  <a:ext uri="{FF2B5EF4-FFF2-40B4-BE49-F238E27FC236}">
                    <a16:creationId xmlns:a16="http://schemas.microsoft.com/office/drawing/2014/main" id="{7C39AB4A-F928-48AF-9237-1A90A96CF3D1}"/>
                  </a:ext>
                </a:extLst>
              </p:cNvPr>
              <p:cNvSpPr txBox="1">
                <a:spLocks noChangeArrowheads="1"/>
              </p:cNvSpPr>
              <p:nvPr/>
            </p:nvSpPr>
            <p:spPr bwMode="auto">
              <a:xfrm>
                <a:off x="4856" y="3210"/>
                <a:ext cx="2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FF00FF"/>
                    </a:solidFill>
                    <a:latin typeface="Times New Roman" panose="02020603050405020304" pitchFamily="18" charset="0"/>
                  </a:rPr>
                  <a:t>B</a:t>
                </a:r>
                <a:endParaRPr lang="en-US" altLang="zh-CN" sz="2800">
                  <a:solidFill>
                    <a:srgbClr val="FF00FF"/>
                  </a:solidFill>
                  <a:latin typeface="Arial" panose="020B0604020202020204" pitchFamily="34" charset="0"/>
                  <a:ea typeface="华文新魏" panose="02010800040101010101" pitchFamily="2" charset="-122"/>
                </a:endParaRPr>
              </a:p>
            </p:txBody>
          </p:sp>
        </p:grpSp>
        <p:sp>
          <p:nvSpPr>
            <p:cNvPr id="29710" name="Line 19">
              <a:extLst>
                <a:ext uri="{FF2B5EF4-FFF2-40B4-BE49-F238E27FC236}">
                  <a16:creationId xmlns:a16="http://schemas.microsoft.com/office/drawing/2014/main" id="{30D56CBB-0D09-41DE-85E2-E5E8B68FB64B}"/>
                </a:ext>
              </a:extLst>
            </p:cNvPr>
            <p:cNvSpPr>
              <a:spLocks noChangeShapeType="1"/>
            </p:cNvSpPr>
            <p:nvPr/>
          </p:nvSpPr>
          <p:spPr bwMode="auto">
            <a:xfrm>
              <a:off x="953" y="3449"/>
              <a:ext cx="576"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 name="Text Box 24">
            <a:extLst>
              <a:ext uri="{FF2B5EF4-FFF2-40B4-BE49-F238E27FC236}">
                <a16:creationId xmlns:a16="http://schemas.microsoft.com/office/drawing/2014/main" id="{5D042332-5B6B-4255-891E-462785536714}"/>
              </a:ext>
            </a:extLst>
          </p:cNvPr>
          <p:cNvSpPr txBox="1">
            <a:spLocks noChangeArrowheads="1"/>
          </p:cNvSpPr>
          <p:nvPr/>
        </p:nvSpPr>
        <p:spPr bwMode="auto">
          <a:xfrm>
            <a:off x="6286500" y="450056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zh-CN" sz="2400" b="1">
                <a:solidFill>
                  <a:srgbClr val="000099"/>
                </a:solidFill>
                <a:latin typeface="Times New Roman" panose="02020603050405020304" pitchFamily="18" charset="0"/>
                <a:ea typeface="华文新魏" panose="02010800040101010101" pitchFamily="2" charset="-122"/>
              </a:rPr>
              <a:t>—</a:t>
            </a:r>
            <a:r>
              <a:rPr lang="zh-CN" altLang="en-US" sz="2400" b="1">
                <a:solidFill>
                  <a:srgbClr val="000099"/>
                </a:solidFill>
                <a:latin typeface="Times New Roman" panose="02020603050405020304" pitchFamily="18" charset="0"/>
                <a:ea typeface="华文新魏" panose="02010800040101010101" pitchFamily="2" charset="-122"/>
              </a:rPr>
              <a:t>被捕食者</a:t>
            </a:r>
            <a:endParaRPr lang="zh-CN" altLang="en-US" sz="2800">
              <a:solidFill>
                <a:srgbClr val="000099"/>
              </a:solidFill>
              <a:latin typeface="Times New Roman" panose="02020603050405020304" pitchFamily="18" charset="0"/>
              <a:ea typeface="华文新魏" panose="02010800040101010101" pitchFamily="2" charset="-122"/>
            </a:endParaRPr>
          </a:p>
        </p:txBody>
      </p:sp>
      <p:sp>
        <p:nvSpPr>
          <p:cNvPr id="21" name="Text Box 25">
            <a:extLst>
              <a:ext uri="{FF2B5EF4-FFF2-40B4-BE49-F238E27FC236}">
                <a16:creationId xmlns:a16="http://schemas.microsoft.com/office/drawing/2014/main" id="{7D37387C-394E-4988-8B17-7B4C9D8CB796}"/>
              </a:ext>
            </a:extLst>
          </p:cNvPr>
          <p:cNvSpPr txBox="1">
            <a:spLocks noChangeArrowheads="1"/>
          </p:cNvSpPr>
          <p:nvPr/>
        </p:nvSpPr>
        <p:spPr bwMode="auto">
          <a:xfrm>
            <a:off x="6286500" y="500062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n-US" altLang="zh-CN" sz="2400" b="1">
                <a:solidFill>
                  <a:srgbClr val="FF33CC"/>
                </a:solidFill>
                <a:latin typeface="Times New Roman" panose="02020603050405020304" pitchFamily="18" charset="0"/>
                <a:ea typeface="华文新魏" panose="02010800040101010101" pitchFamily="2" charset="-122"/>
              </a:rPr>
              <a:t>—</a:t>
            </a:r>
            <a:r>
              <a:rPr lang="zh-CN" altLang="en-US" sz="2400" b="1">
                <a:solidFill>
                  <a:srgbClr val="FF33CC"/>
                </a:solidFill>
                <a:latin typeface="Times New Roman" panose="02020603050405020304" pitchFamily="18" charset="0"/>
                <a:ea typeface="华文新魏" panose="02010800040101010101" pitchFamily="2" charset="-122"/>
              </a:rPr>
              <a:t>捕食者</a:t>
            </a:r>
            <a:endParaRPr lang="zh-CN" altLang="en-US" sz="2800">
              <a:solidFill>
                <a:srgbClr val="FF33CC"/>
              </a:solidFill>
              <a:latin typeface="Times New Roman" panose="02020603050405020304" pitchFamily="18" charset="0"/>
              <a:ea typeface="华文新魏" panose="02010800040101010101" pitchFamily="2" charset="-122"/>
            </a:endParaRPr>
          </a:p>
        </p:txBody>
      </p:sp>
      <p:sp>
        <p:nvSpPr>
          <p:cNvPr id="22" name="TextBox 21">
            <a:extLst>
              <a:ext uri="{FF2B5EF4-FFF2-40B4-BE49-F238E27FC236}">
                <a16:creationId xmlns:a16="http://schemas.microsoft.com/office/drawing/2014/main" id="{686984B6-C322-40CA-AA86-D3CB019BACA0}"/>
              </a:ext>
            </a:extLst>
          </p:cNvPr>
          <p:cNvSpPr txBox="1"/>
          <p:nvPr/>
        </p:nvSpPr>
        <p:spPr>
          <a:xfrm>
            <a:off x="479415" y="476672"/>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能量流动示意图</a:t>
            </a:r>
          </a:p>
        </p:txBody>
      </p:sp>
      <p:sp>
        <p:nvSpPr>
          <p:cNvPr id="23" name="TextBox 22">
            <a:extLst>
              <a:ext uri="{FF2B5EF4-FFF2-40B4-BE49-F238E27FC236}">
                <a16:creationId xmlns:a16="http://schemas.microsoft.com/office/drawing/2014/main" id="{BD848877-1FFF-4B39-9278-A7DB3AD90369}"/>
              </a:ext>
            </a:extLst>
          </p:cNvPr>
          <p:cNvSpPr txBox="1"/>
          <p:nvPr/>
        </p:nvSpPr>
        <p:spPr>
          <a:xfrm>
            <a:off x="499646" y="3356992"/>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数量变化示意图</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jszw001a">
            <a:extLst>
              <a:ext uri="{FF2B5EF4-FFF2-40B4-BE49-F238E27FC236}">
                <a16:creationId xmlns:a16="http://schemas.microsoft.com/office/drawing/2014/main" id="{8145C8BE-049F-4B08-BA1B-9EC6EA95C4E8}"/>
              </a:ext>
            </a:extLst>
          </p:cNvPr>
          <p:cNvPicPr>
            <a:picLocks noGrp="1" noChangeAspect="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518526" y="433388"/>
            <a:ext cx="3901070" cy="4581525"/>
          </a:xfrm>
          <a:noFill/>
        </p:spPr>
      </p:pic>
      <p:sp>
        <p:nvSpPr>
          <p:cNvPr id="24578" name="Rectangle 2">
            <a:extLst>
              <a:ext uri="{FF2B5EF4-FFF2-40B4-BE49-F238E27FC236}">
                <a16:creationId xmlns:a16="http://schemas.microsoft.com/office/drawing/2014/main" id="{B684122F-5D62-4C53-A85F-C920C782A249}"/>
              </a:ext>
            </a:extLst>
          </p:cNvPr>
          <p:cNvSpPr>
            <a:spLocks noGrp="1" noChangeArrowheads="1"/>
          </p:cNvSpPr>
          <p:nvPr>
            <p:ph idx="4294967295"/>
          </p:nvPr>
        </p:nvSpPr>
        <p:spPr>
          <a:xfrm>
            <a:off x="323528" y="5085184"/>
            <a:ext cx="8715375" cy="1628775"/>
          </a:xfrm>
        </p:spPr>
        <p:txBody>
          <a:bodyPr rtlCol="0">
            <a:normAutofit fontScale="85000" lnSpcReduction="10000"/>
          </a:bodyPr>
          <a:lstStyle/>
          <a:p>
            <a:pPr eaLnBrk="1" fontAlgn="auto" hangingPunct="1">
              <a:lnSpc>
                <a:spcPct val="150000"/>
              </a:lnSpc>
              <a:spcAft>
                <a:spcPts val="0"/>
              </a:spcAft>
              <a:defRPr/>
            </a:pPr>
            <a:r>
              <a:rPr lang="zh-CN" altLang="en-US" sz="2800" dirty="0"/>
              <a:t>菟丝子与牵牛花同属于旋花科的植物，由于营寄生生长，叶片已退化成小鳞片状，也没有叶绿素，全体呈白色。被缠绕的植物作为寄主提供营养</a:t>
            </a:r>
          </a:p>
        </p:txBody>
      </p:sp>
      <p:pic>
        <p:nvPicPr>
          <p:cNvPr id="35844" name="Picture 4" descr="jszw001c">
            <a:extLst>
              <a:ext uri="{FF2B5EF4-FFF2-40B4-BE49-F238E27FC236}">
                <a16:creationId xmlns:a16="http://schemas.microsoft.com/office/drawing/2014/main" id="{BC3B8C6A-EBF0-483B-9D20-0C21F07A0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433388"/>
            <a:ext cx="41402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DBBF9118-48A2-4E02-9133-11D0A6201863}"/>
              </a:ext>
            </a:extLst>
          </p:cNvPr>
          <p:cNvSpPr txBox="1">
            <a:spLocks noChangeArrowheads="1"/>
          </p:cNvSpPr>
          <p:nvPr/>
        </p:nvSpPr>
        <p:spPr bwMode="auto">
          <a:xfrm>
            <a:off x="395536" y="1025170"/>
            <a:ext cx="8391525" cy="160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0"/>
              </a:spcBef>
              <a:buFontTx/>
              <a:buNone/>
            </a:pPr>
            <a:r>
              <a:rPr kumimoji="1" lang="zh-CN" altLang="en-US" sz="2600" b="1" dirty="0">
                <a:latin typeface="微软雅黑" panose="020B0503020204020204" pitchFamily="34" charset="-122"/>
                <a:ea typeface="微软雅黑" panose="020B0503020204020204" pitchFamily="34" charset="-122"/>
              </a:rPr>
              <a:t>    一种生物（寄生者）寄居于另一种生物（寄主）的体内或体表，摄取寄主的养分以维持生活。一方获利，另一方受害</a:t>
            </a:r>
          </a:p>
        </p:txBody>
      </p:sp>
      <p:pic>
        <p:nvPicPr>
          <p:cNvPr id="36867" name="Picture 8" descr="SW00500004">
            <a:extLst>
              <a:ext uri="{FF2B5EF4-FFF2-40B4-BE49-F238E27FC236}">
                <a16:creationId xmlns:a16="http://schemas.microsoft.com/office/drawing/2014/main" id="{2DDB73C8-F2B9-4F8C-A3F2-C40FA164D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978369"/>
            <a:ext cx="3400153" cy="318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60" name="Rectangle 28">
            <a:extLst>
              <a:ext uri="{FF2B5EF4-FFF2-40B4-BE49-F238E27FC236}">
                <a16:creationId xmlns:a16="http://schemas.microsoft.com/office/drawing/2014/main" id="{917D548C-9608-48A0-9DDE-86B800C2211F}"/>
              </a:ext>
            </a:extLst>
          </p:cNvPr>
          <p:cNvSpPr>
            <a:spLocks noChangeArrowheads="1"/>
          </p:cNvSpPr>
          <p:nvPr/>
        </p:nvSpPr>
        <p:spPr bwMode="auto">
          <a:xfrm>
            <a:off x="500063" y="2997200"/>
            <a:ext cx="4720009" cy="304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dirty="0">
                <a:solidFill>
                  <a:srgbClr val="FF0000"/>
                </a:solidFill>
                <a:latin typeface="微软雅黑" panose="020B0503020204020204" pitchFamily="34" charset="-122"/>
                <a:ea typeface="微软雅黑" panose="020B0503020204020204" pitchFamily="34" charset="-122"/>
              </a:rPr>
              <a:t>特点：</a:t>
            </a:r>
          </a:p>
          <a:p>
            <a:pPr eaLnBrk="1" hangingPunct="1">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寄生者一般给寄主造成慢性伤害，但不能立即杀死寄主（宿主）</a:t>
            </a:r>
          </a:p>
          <a:p>
            <a:pPr eaLnBrk="1" hangingPunct="1">
              <a:lnSpc>
                <a:spcPct val="150000"/>
              </a:lnSpc>
              <a:spcBef>
                <a:spcPts val="180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如果分开，寄生者难以单独生存，而寄主会生活更好</a:t>
            </a:r>
          </a:p>
        </p:txBody>
      </p:sp>
      <p:sp>
        <p:nvSpPr>
          <p:cNvPr id="7" name="TextBox 6">
            <a:extLst>
              <a:ext uri="{FF2B5EF4-FFF2-40B4-BE49-F238E27FC236}">
                <a16:creationId xmlns:a16="http://schemas.microsoft.com/office/drawing/2014/main" id="{7052D13B-C828-487C-9BF6-C9085F863C71}"/>
              </a:ext>
            </a:extLst>
          </p:cNvPr>
          <p:cNvSpPr txBox="1"/>
          <p:nvPr/>
        </p:nvSpPr>
        <p:spPr>
          <a:xfrm>
            <a:off x="500063" y="44979"/>
            <a:ext cx="1766887" cy="830263"/>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寄生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72060"/>
                                        </p:tgtEl>
                                        <p:attrNameLst>
                                          <p:attrName>style.visibility</p:attrName>
                                        </p:attrNameLst>
                                      </p:cBhvr>
                                      <p:to>
                                        <p:strVal val="visible"/>
                                      </p:to>
                                    </p:set>
                                    <p:anim calcmode="lin" valueType="num">
                                      <p:cBhvr>
                                        <p:cTn id="7" dur="500" fill="hold"/>
                                        <p:tgtEl>
                                          <p:spTgt spid="172060"/>
                                        </p:tgtEl>
                                        <p:attrNameLst>
                                          <p:attrName>ppt_w</p:attrName>
                                        </p:attrNameLst>
                                      </p:cBhvr>
                                      <p:tavLst>
                                        <p:tav tm="0">
                                          <p:val>
                                            <p:fltVal val="0"/>
                                          </p:val>
                                        </p:tav>
                                        <p:tav tm="100000">
                                          <p:val>
                                            <p:strVal val="#ppt_w"/>
                                          </p:val>
                                        </p:tav>
                                      </p:tavLst>
                                    </p:anim>
                                    <p:anim calcmode="lin" valueType="num">
                                      <p:cBhvr>
                                        <p:cTn id="8" dur="500" fill="hold"/>
                                        <p:tgtEl>
                                          <p:spTgt spid="172060"/>
                                        </p:tgtEl>
                                        <p:attrNameLst>
                                          <p:attrName>ppt_h</p:attrName>
                                        </p:attrNameLst>
                                      </p:cBhvr>
                                      <p:tavLst>
                                        <p:tav tm="0">
                                          <p:val>
                                            <p:fltVal val="0"/>
                                          </p:val>
                                        </p:tav>
                                        <p:tav tm="100000">
                                          <p:val>
                                            <p:strVal val="#ppt_h"/>
                                          </p:val>
                                        </p:tav>
                                      </p:tavLst>
                                    </p:anim>
                                    <p:animEffect transition="in" filter="fade">
                                      <p:cBhvr>
                                        <p:cTn id="9" dur="500"/>
                                        <p:tgtEl>
                                          <p:spTgt spid="17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088CE200-67DC-4FA6-9C62-3FB7769BE48B}"/>
              </a:ext>
            </a:extLst>
          </p:cNvPr>
          <p:cNvSpPr txBox="1">
            <a:spLocks noChangeArrowheads="1"/>
          </p:cNvSpPr>
          <p:nvPr/>
        </p:nvSpPr>
        <p:spPr bwMode="auto">
          <a:xfrm>
            <a:off x="395536" y="476250"/>
            <a:ext cx="8411914" cy="223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me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lnSpc>
                <a:spcPct val="120000"/>
              </a:lnSpc>
              <a:spcBef>
                <a:spcPts val="6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生物个体不但离不开自己的群体</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种群，也同样离不开环境中的其它生物</a:t>
            </a:r>
            <a:endParaRPr lang="en-US" altLang="zh-CN" sz="2800" b="1" dirty="0">
              <a:latin typeface="微软雅黑" panose="020B0503020204020204" pitchFamily="34" charset="-122"/>
              <a:ea typeface="微软雅黑" panose="020B0503020204020204" pitchFamily="34" charset="-122"/>
            </a:endParaRPr>
          </a:p>
          <a:p>
            <a:pPr marL="457200" indent="-457200" eaLnBrk="1" hangingPunct="1">
              <a:lnSpc>
                <a:spcPct val="120000"/>
              </a:lnSpc>
              <a:spcBef>
                <a:spcPts val="6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生活在一起的许多种生物构成群落，包括各种动物、植物和微生物</a:t>
            </a:r>
          </a:p>
        </p:txBody>
      </p:sp>
      <p:pic>
        <p:nvPicPr>
          <p:cNvPr id="7172" name="Picture 5" descr="九寨沟图片3">
            <a:extLst>
              <a:ext uri="{FF2B5EF4-FFF2-40B4-BE49-F238E27FC236}">
                <a16:creationId xmlns:a16="http://schemas.microsoft.com/office/drawing/2014/main" id="{63D2443F-5CD5-479E-B41C-0BC79760DF2C}"/>
              </a:ext>
            </a:extLst>
          </p:cNvPr>
          <p:cNvPicPr>
            <a:picLocks noChangeAspect="1" noChangeArrowheads="1"/>
          </p:cNvPicPr>
          <p:nvPr/>
        </p:nvPicPr>
        <p:blipFill>
          <a:blip r:embed="rId3"/>
          <a:srcRect t="22485" b="5302"/>
          <a:stretch>
            <a:fillRect/>
          </a:stretch>
        </p:blipFill>
        <p:spPr bwMode="auto">
          <a:xfrm>
            <a:off x="4716016" y="3068960"/>
            <a:ext cx="3891934"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10B0781E-216B-470C-A9FA-BE68138D35FA}"/>
              </a:ext>
            </a:extLst>
          </p:cNvPr>
          <p:cNvPicPr>
            <a:picLocks noChangeAspect="1"/>
          </p:cNvPicPr>
          <p:nvPr/>
        </p:nvPicPr>
        <p:blipFill>
          <a:blip r:embed="rId4"/>
          <a:stretch>
            <a:fillRect/>
          </a:stretch>
        </p:blipFill>
        <p:spPr>
          <a:xfrm>
            <a:off x="656147" y="3068691"/>
            <a:ext cx="3840000"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74740B42-63C1-4BEA-A1F3-E9F574B064E1}"/>
              </a:ext>
            </a:extLst>
          </p:cNvPr>
          <p:cNvSpPr txBox="1">
            <a:spLocks noChangeArrowheads="1"/>
          </p:cNvSpPr>
          <p:nvPr/>
        </p:nvSpPr>
        <p:spPr bwMode="auto">
          <a:xfrm>
            <a:off x="1136998" y="1412776"/>
            <a:ext cx="7560840" cy="2012859"/>
          </a:xfrm>
          <a:prstGeom prst="rect">
            <a:avLst/>
          </a:prstGeom>
        </p:spPr>
        <p:txBody>
          <a:bodyPr wrap="square">
            <a:spAutoFit/>
          </a:bodyPr>
          <a:lstStyle>
            <a:defPPr>
              <a:defRPr lang="en-US"/>
            </a:defPPr>
            <a:lvl1pPr marL="342900" indent="-342900">
              <a:lnSpc>
                <a:spcPct val="120000"/>
              </a:lnSpc>
              <a:buFont typeface="Arial" panose="020B0604020202020204" pitchFamily="34" charset="0"/>
              <a:buChar char="•"/>
              <a:defRPr sz="2400" b="1">
                <a:latin typeface="微软雅黑" panose="020B0503020204020204" pitchFamily="34" charset="-122"/>
                <a:ea typeface="微软雅黑" panose="020B0503020204020204" pitchFamily="34" charset="-122"/>
              </a:defRPr>
            </a:lvl1pPr>
          </a:lstStyle>
          <a:p>
            <a:r>
              <a:rPr lang="zh-CN" altLang="en-US" sz="2600" dirty="0"/>
              <a:t>蛔虫、绦虫、血吸虫等寄生在动物体内</a:t>
            </a:r>
            <a:endParaRPr lang="en-US" altLang="zh-CN" sz="2600" dirty="0"/>
          </a:p>
          <a:p>
            <a:r>
              <a:rPr lang="zh-CN" altLang="en-US" sz="2600" dirty="0"/>
              <a:t>虱和蚤寄生在动物体表</a:t>
            </a:r>
            <a:endParaRPr lang="en-US" altLang="zh-CN" sz="2600" dirty="0"/>
          </a:p>
          <a:p>
            <a:r>
              <a:rPr lang="zh-CN" altLang="en-US" sz="2600" dirty="0"/>
              <a:t>菟丝子寄生在豆科植物上</a:t>
            </a:r>
            <a:endParaRPr lang="en-US" altLang="zh-CN" sz="2600" dirty="0"/>
          </a:p>
          <a:p>
            <a:r>
              <a:rPr lang="zh-CN" altLang="en-US" sz="2600" dirty="0"/>
              <a:t>噬菌体寄生在细菌内部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765" y="2311916"/>
            <a:ext cx="2048073" cy="2371453"/>
          </a:xfrm>
          <a:prstGeom prst="rect">
            <a:avLst/>
          </a:prstGeom>
        </p:spPr>
      </p:pic>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87561" y="4133833"/>
            <a:ext cx="2723384" cy="20425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4133833"/>
            <a:ext cx="2949874" cy="2048821"/>
          </a:xfrm>
          <a:prstGeom prst="rect">
            <a:avLst/>
          </a:prstGeom>
        </p:spPr>
      </p:pic>
      <p:sp>
        <p:nvSpPr>
          <p:cNvPr id="9" name="TextBox 6">
            <a:extLst>
              <a:ext uri="{FF2B5EF4-FFF2-40B4-BE49-F238E27FC236}">
                <a16:creationId xmlns:a16="http://schemas.microsoft.com/office/drawing/2014/main" id="{7052D13B-C828-487C-9BF6-C9085F863C71}"/>
              </a:ext>
            </a:extLst>
          </p:cNvPr>
          <p:cNvSpPr txBox="1"/>
          <p:nvPr/>
        </p:nvSpPr>
        <p:spPr>
          <a:xfrm>
            <a:off x="500063" y="44979"/>
            <a:ext cx="1766887" cy="830263"/>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寄生</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7D4903C3-2408-4EE3-B741-562B51CBC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3673549" cy="367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2">
            <a:extLst>
              <a:ext uri="{FF2B5EF4-FFF2-40B4-BE49-F238E27FC236}">
                <a16:creationId xmlns:a16="http://schemas.microsoft.com/office/drawing/2014/main" id="{D353E81A-C120-484E-AD0B-78C398F79DF3}"/>
              </a:ext>
            </a:extLst>
          </p:cNvPr>
          <p:cNvSpPr>
            <a:spLocks noChangeArrowheads="1"/>
          </p:cNvSpPr>
          <p:nvPr/>
        </p:nvSpPr>
        <p:spPr bwMode="auto">
          <a:xfrm>
            <a:off x="4499992" y="692696"/>
            <a:ext cx="4286250" cy="4437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zh-CN" altLang="en-US" sz="2400" b="1" dirty="0">
                <a:latin typeface="微软雅黑" panose="020B0503020204020204" pitchFamily="34" charset="-122"/>
                <a:ea typeface="微软雅黑" panose="020B0503020204020204" pitchFamily="34" charset="-122"/>
              </a:rPr>
              <a:t>冬虫夏草不属于共生体。冬虫和夏草是两个不同的物种。冬虫是一种昆虫的幼虫，在生长的过程中被夏草的菌种侵入，夏草在冬虫体内生长造成了冬虫的死亡。夏季来临，夏草的子实体长出了冬虫的体外，如同冬虫长成了夏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686984B6-C322-40CA-AA86-D3CB019BACA0}"/>
              </a:ext>
            </a:extLst>
          </p:cNvPr>
          <p:cNvSpPr txBox="1"/>
          <p:nvPr/>
        </p:nvSpPr>
        <p:spPr>
          <a:xfrm>
            <a:off x="479415" y="476672"/>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能量流动示意图</a:t>
            </a:r>
          </a:p>
        </p:txBody>
      </p:sp>
      <p:sp>
        <p:nvSpPr>
          <p:cNvPr id="3" name="TextBox 22">
            <a:extLst>
              <a:ext uri="{FF2B5EF4-FFF2-40B4-BE49-F238E27FC236}">
                <a16:creationId xmlns:a16="http://schemas.microsoft.com/office/drawing/2014/main" id="{BD848877-1FFF-4B39-9278-A7DB3AD90369}"/>
              </a:ext>
            </a:extLst>
          </p:cNvPr>
          <p:cNvSpPr txBox="1"/>
          <p:nvPr/>
        </p:nvSpPr>
        <p:spPr>
          <a:xfrm>
            <a:off x="499646" y="3356992"/>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数量变化示意图</a:t>
            </a:r>
          </a:p>
        </p:txBody>
      </p:sp>
      <p:sp>
        <p:nvSpPr>
          <p:cNvPr id="4" name="Text Box 12">
            <a:extLst>
              <a:ext uri="{FF2B5EF4-FFF2-40B4-BE49-F238E27FC236}">
                <a16:creationId xmlns:a16="http://schemas.microsoft.com/office/drawing/2014/main" id="{0C73B72E-0F07-4671-8E89-A1CC11081FE4}"/>
              </a:ext>
            </a:extLst>
          </p:cNvPr>
          <p:cNvSpPr txBox="1">
            <a:spLocks noChangeArrowheads="1"/>
          </p:cNvSpPr>
          <p:nvPr/>
        </p:nvSpPr>
        <p:spPr bwMode="auto">
          <a:xfrm>
            <a:off x="1761122" y="258068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体表寄生</a:t>
            </a:r>
            <a:endParaRPr lang="zh-CN" altLang="en-US" sz="2400" b="1" dirty="0">
              <a:latin typeface="微软雅黑" panose="020B0503020204020204" pitchFamily="34" charset="-122"/>
              <a:ea typeface="微软雅黑" panose="020B0503020204020204" pitchFamily="34" charset="-122"/>
            </a:endParaRPr>
          </a:p>
        </p:txBody>
      </p:sp>
      <p:sp>
        <p:nvSpPr>
          <p:cNvPr id="5" name="Line 14">
            <a:extLst>
              <a:ext uri="{FF2B5EF4-FFF2-40B4-BE49-F238E27FC236}">
                <a16:creationId xmlns:a16="http://schemas.microsoft.com/office/drawing/2014/main" id="{9F3F3877-8F66-416C-81F3-1136901C3087}"/>
              </a:ext>
            </a:extLst>
          </p:cNvPr>
          <p:cNvSpPr>
            <a:spLocks noChangeShapeType="1"/>
          </p:cNvSpPr>
          <p:nvPr/>
        </p:nvSpPr>
        <p:spPr bwMode="auto">
          <a:xfrm>
            <a:off x="2289026" y="1933196"/>
            <a:ext cx="6096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grpSp>
        <p:nvGrpSpPr>
          <p:cNvPr id="6" name="Group 15">
            <a:extLst>
              <a:ext uri="{FF2B5EF4-FFF2-40B4-BE49-F238E27FC236}">
                <a16:creationId xmlns:a16="http://schemas.microsoft.com/office/drawing/2014/main" id="{226411EA-4330-4CF3-A684-CD7608803DCE}"/>
              </a:ext>
            </a:extLst>
          </p:cNvPr>
          <p:cNvGrpSpPr>
            <a:grpSpLocks/>
          </p:cNvGrpSpPr>
          <p:nvPr/>
        </p:nvGrpSpPr>
        <p:grpSpPr bwMode="auto">
          <a:xfrm>
            <a:off x="2571601" y="1572834"/>
            <a:ext cx="754063" cy="633412"/>
            <a:chOff x="954" y="2976"/>
            <a:chExt cx="475" cy="318"/>
          </a:xfrm>
        </p:grpSpPr>
        <p:sp>
          <p:nvSpPr>
            <p:cNvPr id="7" name="Oval 16">
              <a:extLst>
                <a:ext uri="{FF2B5EF4-FFF2-40B4-BE49-F238E27FC236}">
                  <a16:creationId xmlns:a16="http://schemas.microsoft.com/office/drawing/2014/main" id="{94098D4B-3E18-485C-AB63-A0DBB0A79ED3}"/>
                </a:ext>
              </a:extLst>
            </p:cNvPr>
            <p:cNvSpPr>
              <a:spLocks noChangeArrowheads="1"/>
            </p:cNvSpPr>
            <p:nvPr/>
          </p:nvSpPr>
          <p:spPr bwMode="auto">
            <a:xfrm>
              <a:off x="954" y="2984"/>
              <a:ext cx="475" cy="310"/>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微软雅黑" panose="020B0503020204020204" pitchFamily="34" charset="-122"/>
                <a:ea typeface="微软雅黑" panose="020B0503020204020204" pitchFamily="34" charset="-122"/>
              </a:endParaRPr>
            </a:p>
          </p:txBody>
        </p:sp>
        <p:sp>
          <p:nvSpPr>
            <p:cNvPr id="8" name="Text Box 17">
              <a:extLst>
                <a:ext uri="{FF2B5EF4-FFF2-40B4-BE49-F238E27FC236}">
                  <a16:creationId xmlns:a16="http://schemas.microsoft.com/office/drawing/2014/main" id="{BC4ADACE-B300-41EF-A61A-B6F44A73487A}"/>
                </a:ext>
              </a:extLst>
            </p:cNvPr>
            <p:cNvSpPr txBox="1">
              <a:spLocks noChangeArrowheads="1"/>
            </p:cNvSpPr>
            <p:nvPr/>
          </p:nvSpPr>
          <p:spPr bwMode="auto">
            <a:xfrm>
              <a:off x="1118" y="2976"/>
              <a:ext cx="271"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dirty="0">
                  <a:solidFill>
                    <a:srgbClr val="000099"/>
                  </a:solidFill>
                  <a:latin typeface="微软雅黑" panose="020B0503020204020204" pitchFamily="34" charset="-122"/>
                  <a:ea typeface="微软雅黑" panose="020B0503020204020204" pitchFamily="34" charset="-122"/>
                </a:rPr>
                <a:t>B</a:t>
              </a:r>
            </a:p>
          </p:txBody>
        </p:sp>
      </p:grpSp>
      <p:grpSp>
        <p:nvGrpSpPr>
          <p:cNvPr id="9" name="Group 18">
            <a:extLst>
              <a:ext uri="{FF2B5EF4-FFF2-40B4-BE49-F238E27FC236}">
                <a16:creationId xmlns:a16="http://schemas.microsoft.com/office/drawing/2014/main" id="{8FF2D650-26BB-44FD-8BE2-953E1393D919}"/>
              </a:ext>
            </a:extLst>
          </p:cNvPr>
          <p:cNvGrpSpPr>
            <a:grpSpLocks/>
          </p:cNvGrpSpPr>
          <p:nvPr/>
        </p:nvGrpSpPr>
        <p:grpSpPr bwMode="auto">
          <a:xfrm>
            <a:off x="1547664" y="1429959"/>
            <a:ext cx="1008062" cy="909637"/>
            <a:chOff x="378" y="2840"/>
            <a:chExt cx="576" cy="528"/>
          </a:xfrm>
        </p:grpSpPr>
        <p:sp>
          <p:nvSpPr>
            <p:cNvPr id="10" name="Oval 19">
              <a:extLst>
                <a:ext uri="{FF2B5EF4-FFF2-40B4-BE49-F238E27FC236}">
                  <a16:creationId xmlns:a16="http://schemas.microsoft.com/office/drawing/2014/main" id="{54D47C5D-E5D1-4094-A473-34FF155A6508}"/>
                </a:ext>
              </a:extLst>
            </p:cNvPr>
            <p:cNvSpPr>
              <a:spLocks noChangeArrowheads="1"/>
            </p:cNvSpPr>
            <p:nvPr/>
          </p:nvSpPr>
          <p:spPr bwMode="auto">
            <a:xfrm>
              <a:off x="378" y="2840"/>
              <a:ext cx="576" cy="528"/>
            </a:xfrm>
            <a:prstGeom prst="ellipse">
              <a:avLst/>
            </a:pr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微软雅黑" panose="020B0503020204020204" pitchFamily="34" charset="-122"/>
                <a:ea typeface="微软雅黑" panose="020B0503020204020204" pitchFamily="34" charset="-122"/>
              </a:endParaRPr>
            </a:p>
          </p:txBody>
        </p:sp>
        <p:sp>
          <p:nvSpPr>
            <p:cNvPr id="11" name="Text Box 20">
              <a:extLst>
                <a:ext uri="{FF2B5EF4-FFF2-40B4-BE49-F238E27FC236}">
                  <a16:creationId xmlns:a16="http://schemas.microsoft.com/office/drawing/2014/main" id="{40B8E3CB-565B-48BE-9132-98F338318022}"/>
                </a:ext>
              </a:extLst>
            </p:cNvPr>
            <p:cNvSpPr txBox="1">
              <a:spLocks noChangeArrowheads="1"/>
            </p:cNvSpPr>
            <p:nvPr/>
          </p:nvSpPr>
          <p:spPr bwMode="auto">
            <a:xfrm>
              <a:off x="431" y="2922"/>
              <a:ext cx="25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FF00FF"/>
                  </a:solidFill>
                  <a:latin typeface="微软雅黑" panose="020B0503020204020204" pitchFamily="34" charset="-122"/>
                  <a:ea typeface="微软雅黑" panose="020B0503020204020204" pitchFamily="34" charset="-122"/>
                </a:rPr>
                <a:t>A</a:t>
              </a:r>
              <a:endParaRPr lang="en-US" altLang="zh-CN" sz="2800" b="1">
                <a:latin typeface="微软雅黑" panose="020B0503020204020204" pitchFamily="34" charset="-122"/>
                <a:ea typeface="微软雅黑" panose="020B0503020204020204" pitchFamily="34" charset="-122"/>
              </a:endParaRPr>
            </a:p>
          </p:txBody>
        </p:sp>
      </p:grpSp>
      <p:sp>
        <p:nvSpPr>
          <p:cNvPr id="12" name="Text Box 13">
            <a:extLst>
              <a:ext uri="{FF2B5EF4-FFF2-40B4-BE49-F238E27FC236}">
                <a16:creationId xmlns:a16="http://schemas.microsoft.com/office/drawing/2014/main" id="{580129A8-A8A2-4AA5-A296-D2C49537E62D}"/>
              </a:ext>
            </a:extLst>
          </p:cNvPr>
          <p:cNvSpPr txBox="1">
            <a:spLocks noChangeArrowheads="1"/>
          </p:cNvSpPr>
          <p:nvPr/>
        </p:nvSpPr>
        <p:spPr bwMode="auto">
          <a:xfrm>
            <a:off x="5148511" y="257433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体内寄生</a:t>
            </a:r>
            <a:endParaRPr lang="zh-CN" altLang="en-US" sz="2400" b="1" dirty="0">
              <a:latin typeface="微软雅黑" panose="020B0503020204020204" pitchFamily="34" charset="-122"/>
              <a:ea typeface="微软雅黑" panose="020B0503020204020204" pitchFamily="34" charset="-122"/>
            </a:endParaRPr>
          </a:p>
        </p:txBody>
      </p:sp>
      <p:sp>
        <p:nvSpPr>
          <p:cNvPr id="13" name="Line 21">
            <a:extLst>
              <a:ext uri="{FF2B5EF4-FFF2-40B4-BE49-F238E27FC236}">
                <a16:creationId xmlns:a16="http://schemas.microsoft.com/office/drawing/2014/main" id="{9F57D63C-072C-430F-BE96-E225F03A96AC}"/>
              </a:ext>
            </a:extLst>
          </p:cNvPr>
          <p:cNvSpPr>
            <a:spLocks noChangeShapeType="1"/>
          </p:cNvSpPr>
          <p:nvPr/>
        </p:nvSpPr>
        <p:spPr bwMode="auto">
          <a:xfrm flipH="1" flipV="1">
            <a:off x="6228011" y="1853610"/>
            <a:ext cx="50482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grpSp>
        <p:nvGrpSpPr>
          <p:cNvPr id="14" name="Group 22">
            <a:extLst>
              <a:ext uri="{FF2B5EF4-FFF2-40B4-BE49-F238E27FC236}">
                <a16:creationId xmlns:a16="http://schemas.microsoft.com/office/drawing/2014/main" id="{C932F2DC-3F13-4D02-86DF-5FA30707C917}"/>
              </a:ext>
            </a:extLst>
          </p:cNvPr>
          <p:cNvGrpSpPr>
            <a:grpSpLocks/>
          </p:cNvGrpSpPr>
          <p:nvPr/>
        </p:nvGrpSpPr>
        <p:grpSpPr bwMode="auto">
          <a:xfrm>
            <a:off x="5508873" y="1493247"/>
            <a:ext cx="995363" cy="576263"/>
            <a:chOff x="4203" y="2992"/>
            <a:chExt cx="627" cy="288"/>
          </a:xfrm>
        </p:grpSpPr>
        <p:sp>
          <p:nvSpPr>
            <p:cNvPr id="15" name="Oval 23">
              <a:extLst>
                <a:ext uri="{FF2B5EF4-FFF2-40B4-BE49-F238E27FC236}">
                  <a16:creationId xmlns:a16="http://schemas.microsoft.com/office/drawing/2014/main" id="{F2420714-78F1-4E0A-AF87-7A6FE3477F3F}"/>
                </a:ext>
              </a:extLst>
            </p:cNvPr>
            <p:cNvSpPr>
              <a:spLocks noChangeArrowheads="1"/>
            </p:cNvSpPr>
            <p:nvPr/>
          </p:nvSpPr>
          <p:spPr bwMode="auto">
            <a:xfrm>
              <a:off x="4446" y="3040"/>
              <a:ext cx="384" cy="240"/>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微软雅黑" panose="020B0503020204020204" pitchFamily="34" charset="-122"/>
                <a:ea typeface="微软雅黑" panose="020B0503020204020204" pitchFamily="34" charset="-122"/>
              </a:endParaRPr>
            </a:p>
          </p:txBody>
        </p:sp>
        <p:sp>
          <p:nvSpPr>
            <p:cNvPr id="16" name="Text Box 24">
              <a:extLst>
                <a:ext uri="{FF2B5EF4-FFF2-40B4-BE49-F238E27FC236}">
                  <a16:creationId xmlns:a16="http://schemas.microsoft.com/office/drawing/2014/main" id="{DF88051F-C922-461D-BCD3-98BE78547C4B}"/>
                </a:ext>
              </a:extLst>
            </p:cNvPr>
            <p:cNvSpPr txBox="1">
              <a:spLocks noChangeArrowheads="1"/>
            </p:cNvSpPr>
            <p:nvPr/>
          </p:nvSpPr>
          <p:spPr bwMode="auto">
            <a:xfrm>
              <a:off x="4203" y="2992"/>
              <a:ext cx="27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dirty="0">
                  <a:solidFill>
                    <a:srgbClr val="000099"/>
                  </a:solidFill>
                  <a:latin typeface="微软雅黑" panose="020B0503020204020204" pitchFamily="34" charset="-122"/>
                  <a:ea typeface="微软雅黑" panose="020B0503020204020204" pitchFamily="34" charset="-122"/>
                </a:rPr>
                <a:t>B</a:t>
              </a:r>
            </a:p>
          </p:txBody>
        </p:sp>
      </p:grpSp>
      <p:grpSp>
        <p:nvGrpSpPr>
          <p:cNvPr id="17" name="Group 25">
            <a:extLst>
              <a:ext uri="{FF2B5EF4-FFF2-40B4-BE49-F238E27FC236}">
                <a16:creationId xmlns:a16="http://schemas.microsoft.com/office/drawing/2014/main" id="{4E583311-8F06-48CA-93D8-4DF654048442}"/>
              </a:ext>
            </a:extLst>
          </p:cNvPr>
          <p:cNvGrpSpPr>
            <a:grpSpLocks/>
          </p:cNvGrpSpPr>
          <p:nvPr/>
        </p:nvGrpSpPr>
        <p:grpSpPr bwMode="auto">
          <a:xfrm>
            <a:off x="5004048" y="1061447"/>
            <a:ext cx="1728788" cy="1519238"/>
            <a:chOff x="4239" y="2704"/>
            <a:chExt cx="864" cy="912"/>
          </a:xfrm>
        </p:grpSpPr>
        <p:sp>
          <p:nvSpPr>
            <p:cNvPr id="18" name="Oval 26">
              <a:extLst>
                <a:ext uri="{FF2B5EF4-FFF2-40B4-BE49-F238E27FC236}">
                  <a16:creationId xmlns:a16="http://schemas.microsoft.com/office/drawing/2014/main" id="{3A4C60B6-2D9B-4868-9A89-384D35DA317D}"/>
                </a:ext>
              </a:extLst>
            </p:cNvPr>
            <p:cNvSpPr>
              <a:spLocks noChangeArrowheads="1"/>
            </p:cNvSpPr>
            <p:nvPr/>
          </p:nvSpPr>
          <p:spPr bwMode="auto">
            <a:xfrm>
              <a:off x="4239" y="2704"/>
              <a:ext cx="864" cy="912"/>
            </a:xfrm>
            <a:prstGeom prst="ellipse">
              <a:avLst/>
            </a:pr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b="1">
                <a:latin typeface="微软雅黑" panose="020B0503020204020204" pitchFamily="34" charset="-122"/>
                <a:ea typeface="微软雅黑" panose="020B0503020204020204" pitchFamily="34" charset="-122"/>
              </a:endParaRPr>
            </a:p>
          </p:txBody>
        </p:sp>
        <p:sp>
          <p:nvSpPr>
            <p:cNvPr id="19" name="Text Box 27">
              <a:extLst>
                <a:ext uri="{FF2B5EF4-FFF2-40B4-BE49-F238E27FC236}">
                  <a16:creationId xmlns:a16="http://schemas.microsoft.com/office/drawing/2014/main" id="{2245AA9F-C6A6-4D17-93F0-013A8A29FE79}"/>
                </a:ext>
              </a:extLst>
            </p:cNvPr>
            <p:cNvSpPr txBox="1">
              <a:spLocks noChangeArrowheads="1"/>
            </p:cNvSpPr>
            <p:nvPr/>
          </p:nvSpPr>
          <p:spPr bwMode="auto">
            <a:xfrm>
              <a:off x="4638" y="3239"/>
              <a:ext cx="227"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FF00FF"/>
                  </a:solidFill>
                  <a:latin typeface="微软雅黑" panose="020B0503020204020204" pitchFamily="34" charset="-122"/>
                  <a:ea typeface="微软雅黑" panose="020B0503020204020204" pitchFamily="34" charset="-122"/>
                </a:rPr>
                <a:t>A</a:t>
              </a:r>
              <a:endParaRPr lang="en-US" altLang="zh-CN" sz="2800" b="1">
                <a:latin typeface="微软雅黑" panose="020B0503020204020204" pitchFamily="34" charset="-122"/>
                <a:ea typeface="微软雅黑" panose="020B0503020204020204" pitchFamily="34" charset="-122"/>
              </a:endParaRPr>
            </a:p>
          </p:txBody>
        </p:sp>
      </p:grpSp>
      <p:sp>
        <p:nvSpPr>
          <p:cNvPr id="20" name="Freeform 3">
            <a:extLst>
              <a:ext uri="{FF2B5EF4-FFF2-40B4-BE49-F238E27FC236}">
                <a16:creationId xmlns:a16="http://schemas.microsoft.com/office/drawing/2014/main" id="{FB392388-4EF2-4A0E-989C-12ADA7A4C36D}"/>
              </a:ext>
            </a:extLst>
          </p:cNvPr>
          <p:cNvSpPr>
            <a:spLocks/>
          </p:cNvSpPr>
          <p:nvPr/>
        </p:nvSpPr>
        <p:spPr bwMode="auto">
          <a:xfrm>
            <a:off x="2665198" y="4841288"/>
            <a:ext cx="2778125" cy="900113"/>
          </a:xfrm>
          <a:custGeom>
            <a:avLst/>
            <a:gdLst>
              <a:gd name="T0" fmla="*/ 0 w 1107"/>
              <a:gd name="T1" fmla="*/ 0 h 567"/>
              <a:gd name="T2" fmla="*/ 2147483646 w 1107"/>
              <a:gd name="T3" fmla="*/ 2147483646 h 567"/>
              <a:gd name="T4" fmla="*/ 2147483646 w 1107"/>
              <a:gd name="T5" fmla="*/ 2147483646 h 567"/>
              <a:gd name="T6" fmla="*/ 2147483646 w 1107"/>
              <a:gd name="T7" fmla="*/ 2147483646 h 567"/>
              <a:gd name="T8" fmla="*/ 0 60000 65536"/>
              <a:gd name="T9" fmla="*/ 0 60000 65536"/>
              <a:gd name="T10" fmla="*/ 0 60000 65536"/>
              <a:gd name="T11" fmla="*/ 0 60000 65536"/>
              <a:gd name="T12" fmla="*/ 0 w 1107"/>
              <a:gd name="T13" fmla="*/ 0 h 567"/>
              <a:gd name="T14" fmla="*/ 1107 w 1107"/>
              <a:gd name="T15" fmla="*/ 567 h 567"/>
            </a:gdLst>
            <a:ahLst/>
            <a:cxnLst>
              <a:cxn ang="T8">
                <a:pos x="T0" y="T1"/>
              </a:cxn>
              <a:cxn ang="T9">
                <a:pos x="T2" y="T3"/>
              </a:cxn>
              <a:cxn ang="T10">
                <a:pos x="T4" y="T5"/>
              </a:cxn>
              <a:cxn ang="T11">
                <a:pos x="T6" y="T7"/>
              </a:cxn>
            </a:cxnLst>
            <a:rect l="T12" t="T13" r="T14" b="T15"/>
            <a:pathLst>
              <a:path w="1107" h="567">
                <a:moveTo>
                  <a:pt x="0" y="0"/>
                </a:moveTo>
                <a:cubicBezTo>
                  <a:pt x="59" y="59"/>
                  <a:pt x="252" y="259"/>
                  <a:pt x="366" y="347"/>
                </a:cubicBezTo>
                <a:cubicBezTo>
                  <a:pt x="480" y="435"/>
                  <a:pt x="563" y="493"/>
                  <a:pt x="686" y="530"/>
                </a:cubicBezTo>
                <a:cubicBezTo>
                  <a:pt x="809" y="567"/>
                  <a:pt x="1019" y="559"/>
                  <a:pt x="1107" y="567"/>
                </a:cubicBezTo>
              </a:path>
            </a:pathLst>
          </a:cu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grpSp>
        <p:nvGrpSpPr>
          <p:cNvPr id="21" name="Group 4">
            <a:extLst>
              <a:ext uri="{FF2B5EF4-FFF2-40B4-BE49-F238E27FC236}">
                <a16:creationId xmlns:a16="http://schemas.microsoft.com/office/drawing/2014/main" id="{3C4FBE43-96AC-421A-A812-CC1A6ACCA536}"/>
              </a:ext>
            </a:extLst>
          </p:cNvPr>
          <p:cNvGrpSpPr>
            <a:grpSpLocks/>
          </p:cNvGrpSpPr>
          <p:nvPr/>
        </p:nvGrpSpPr>
        <p:grpSpPr bwMode="auto">
          <a:xfrm>
            <a:off x="2093698" y="4279313"/>
            <a:ext cx="4213225" cy="2351088"/>
            <a:chOff x="1723" y="2558"/>
            <a:chExt cx="2654" cy="1481"/>
          </a:xfrm>
        </p:grpSpPr>
        <p:sp>
          <p:nvSpPr>
            <p:cNvPr id="22" name="Line 5">
              <a:extLst>
                <a:ext uri="{FF2B5EF4-FFF2-40B4-BE49-F238E27FC236}">
                  <a16:creationId xmlns:a16="http://schemas.microsoft.com/office/drawing/2014/main" id="{1E313D28-8931-4732-98CE-8173E4EE2278}"/>
                </a:ext>
              </a:extLst>
            </p:cNvPr>
            <p:cNvSpPr>
              <a:spLocks noChangeShapeType="1"/>
            </p:cNvSpPr>
            <p:nvPr/>
          </p:nvSpPr>
          <p:spPr bwMode="auto">
            <a:xfrm>
              <a:off x="2033" y="2680"/>
              <a:ext cx="0" cy="109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23" name="Line 6">
              <a:extLst>
                <a:ext uri="{FF2B5EF4-FFF2-40B4-BE49-F238E27FC236}">
                  <a16:creationId xmlns:a16="http://schemas.microsoft.com/office/drawing/2014/main" id="{E4A096A7-618E-42AD-AC3E-368C9AEC27DE}"/>
                </a:ext>
              </a:extLst>
            </p:cNvPr>
            <p:cNvSpPr>
              <a:spLocks noChangeShapeType="1"/>
            </p:cNvSpPr>
            <p:nvPr/>
          </p:nvSpPr>
          <p:spPr bwMode="auto">
            <a:xfrm>
              <a:off x="2033" y="3761"/>
              <a:ext cx="2162" cy="1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24" name="Text Box 7">
              <a:extLst>
                <a:ext uri="{FF2B5EF4-FFF2-40B4-BE49-F238E27FC236}">
                  <a16:creationId xmlns:a16="http://schemas.microsoft.com/office/drawing/2014/main" id="{C29D04FE-A7D6-4CE0-83AE-B99F6E6C8167}"/>
                </a:ext>
              </a:extLst>
            </p:cNvPr>
            <p:cNvSpPr txBox="1">
              <a:spLocks noChangeArrowheads="1"/>
            </p:cNvSpPr>
            <p:nvPr/>
          </p:nvSpPr>
          <p:spPr bwMode="auto">
            <a:xfrm>
              <a:off x="1723" y="2614"/>
              <a:ext cx="349" cy="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生物数量</a:t>
              </a:r>
              <a:endParaRPr lang="zh-CN" altLang="en-US" b="1" dirty="0">
                <a:latin typeface="微软雅黑" panose="020B0503020204020204" pitchFamily="34" charset="-122"/>
                <a:ea typeface="微软雅黑" panose="020B0503020204020204" pitchFamily="34" charset="-122"/>
              </a:endParaRPr>
            </a:p>
          </p:txBody>
        </p:sp>
        <p:sp>
          <p:nvSpPr>
            <p:cNvPr id="25" name="Text Box 8">
              <a:extLst>
                <a:ext uri="{FF2B5EF4-FFF2-40B4-BE49-F238E27FC236}">
                  <a16:creationId xmlns:a16="http://schemas.microsoft.com/office/drawing/2014/main" id="{34DFFAF5-25F6-4499-A3AD-4B1DE1BC52E3}"/>
                </a:ext>
              </a:extLst>
            </p:cNvPr>
            <p:cNvSpPr txBox="1">
              <a:spLocks noChangeArrowheads="1"/>
            </p:cNvSpPr>
            <p:nvPr/>
          </p:nvSpPr>
          <p:spPr bwMode="auto">
            <a:xfrm>
              <a:off x="3515" y="3748"/>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时间</a:t>
              </a:r>
              <a:endParaRPr lang="zh-CN" altLang="en-US" b="1">
                <a:latin typeface="微软雅黑" panose="020B0503020204020204" pitchFamily="34" charset="-122"/>
                <a:ea typeface="微软雅黑" panose="020B0503020204020204" pitchFamily="34" charset="-122"/>
              </a:endParaRPr>
            </a:p>
          </p:txBody>
        </p:sp>
        <p:sp>
          <p:nvSpPr>
            <p:cNvPr id="26" name="Freeform 9">
              <a:extLst>
                <a:ext uri="{FF2B5EF4-FFF2-40B4-BE49-F238E27FC236}">
                  <a16:creationId xmlns:a16="http://schemas.microsoft.com/office/drawing/2014/main" id="{E5057AEB-448D-452D-BF6E-1985DE40A4E5}"/>
                </a:ext>
              </a:extLst>
            </p:cNvPr>
            <p:cNvSpPr>
              <a:spLocks/>
            </p:cNvSpPr>
            <p:nvPr/>
          </p:nvSpPr>
          <p:spPr bwMode="auto">
            <a:xfrm>
              <a:off x="2131" y="2857"/>
              <a:ext cx="1611" cy="640"/>
            </a:xfrm>
            <a:custGeom>
              <a:avLst/>
              <a:gdLst>
                <a:gd name="T0" fmla="*/ 0 w 1033"/>
                <a:gd name="T1" fmla="*/ 640 h 640"/>
                <a:gd name="T2" fmla="*/ 27223 w 1033"/>
                <a:gd name="T3" fmla="*/ 274 h 640"/>
                <a:gd name="T4" fmla="*/ 51295 w 1033"/>
                <a:gd name="T5" fmla="*/ 64 h 640"/>
                <a:gd name="T6" fmla="*/ 87908 w 1033"/>
                <a:gd name="T7" fmla="*/ 0 h 640"/>
                <a:gd name="T8" fmla="*/ 0 60000 65536"/>
                <a:gd name="T9" fmla="*/ 0 60000 65536"/>
                <a:gd name="T10" fmla="*/ 0 60000 65536"/>
                <a:gd name="T11" fmla="*/ 0 60000 65536"/>
                <a:gd name="T12" fmla="*/ 0 w 1033"/>
                <a:gd name="T13" fmla="*/ 0 h 640"/>
                <a:gd name="T14" fmla="*/ 1033 w 1033"/>
                <a:gd name="T15" fmla="*/ 640 h 640"/>
              </a:gdLst>
              <a:ahLst/>
              <a:cxnLst>
                <a:cxn ang="T8">
                  <a:pos x="T0" y="T1"/>
                </a:cxn>
                <a:cxn ang="T9">
                  <a:pos x="T2" y="T3"/>
                </a:cxn>
                <a:cxn ang="T10">
                  <a:pos x="T4" y="T5"/>
                </a:cxn>
                <a:cxn ang="T11">
                  <a:pos x="T6" y="T7"/>
                </a:cxn>
              </a:cxnLst>
              <a:rect l="T12" t="T13" r="T14" b="T15"/>
              <a:pathLst>
                <a:path w="1033" h="640">
                  <a:moveTo>
                    <a:pt x="0" y="640"/>
                  </a:moveTo>
                  <a:cubicBezTo>
                    <a:pt x="52" y="579"/>
                    <a:pt x="220" y="370"/>
                    <a:pt x="320" y="274"/>
                  </a:cubicBezTo>
                  <a:cubicBezTo>
                    <a:pt x="420" y="178"/>
                    <a:pt x="484" y="110"/>
                    <a:pt x="603" y="64"/>
                  </a:cubicBezTo>
                  <a:cubicBezTo>
                    <a:pt x="722" y="18"/>
                    <a:pt x="944" y="13"/>
                    <a:pt x="1033" y="0"/>
                  </a:cubicBezTo>
                </a:path>
              </a:pathLst>
            </a:custGeom>
            <a:noFill/>
            <a:ln w="57150" cap="rnd">
              <a:solidFill>
                <a:srgbClr val="000099"/>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27" name="Rectangle 10">
              <a:extLst>
                <a:ext uri="{FF2B5EF4-FFF2-40B4-BE49-F238E27FC236}">
                  <a16:creationId xmlns:a16="http://schemas.microsoft.com/office/drawing/2014/main" id="{1A52E67E-9DF4-4E8C-AFF3-B0E60AD232F0}"/>
                </a:ext>
              </a:extLst>
            </p:cNvPr>
            <p:cNvSpPr>
              <a:spLocks noChangeArrowheads="1"/>
            </p:cNvSpPr>
            <p:nvPr/>
          </p:nvSpPr>
          <p:spPr bwMode="auto">
            <a:xfrm>
              <a:off x="2789" y="3447"/>
              <a:ext cx="15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b="1">
                  <a:solidFill>
                    <a:srgbClr val="CC0099"/>
                  </a:solidFill>
                  <a:latin typeface="微软雅黑" panose="020B0503020204020204" pitchFamily="34" charset="-122"/>
                  <a:ea typeface="微软雅黑" panose="020B0503020204020204" pitchFamily="34" charset="-122"/>
                </a:rPr>
                <a:t>A </a:t>
              </a:r>
              <a:r>
                <a:rPr lang="zh-CN" altLang="en-US" sz="2400" b="1">
                  <a:solidFill>
                    <a:srgbClr val="CC0099"/>
                  </a:solidFill>
                  <a:latin typeface="微软雅黑" panose="020B0503020204020204" pitchFamily="34" charset="-122"/>
                  <a:ea typeface="微软雅黑" panose="020B0503020204020204" pitchFamily="34" charset="-122"/>
                </a:rPr>
                <a:t>宿主（寄主）</a:t>
              </a:r>
              <a:endParaRPr lang="zh-CN" altLang="en-US" sz="2800" b="1">
                <a:solidFill>
                  <a:srgbClr val="CC0099"/>
                </a:solidFill>
                <a:latin typeface="微软雅黑" panose="020B0503020204020204" pitchFamily="34" charset="-122"/>
                <a:ea typeface="微软雅黑" panose="020B0503020204020204" pitchFamily="34" charset="-122"/>
              </a:endParaRPr>
            </a:p>
          </p:txBody>
        </p:sp>
        <p:sp>
          <p:nvSpPr>
            <p:cNvPr id="28" name="Rectangle 11">
              <a:extLst>
                <a:ext uri="{FF2B5EF4-FFF2-40B4-BE49-F238E27FC236}">
                  <a16:creationId xmlns:a16="http://schemas.microsoft.com/office/drawing/2014/main" id="{83DC47DB-FAEE-424F-A444-564C03289ED2}"/>
                </a:ext>
              </a:extLst>
            </p:cNvPr>
            <p:cNvSpPr>
              <a:spLocks noChangeArrowheads="1"/>
            </p:cNvSpPr>
            <p:nvPr/>
          </p:nvSpPr>
          <p:spPr bwMode="auto">
            <a:xfrm>
              <a:off x="3143" y="2558"/>
              <a:ext cx="10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B </a:t>
              </a:r>
              <a:r>
                <a:rPr lang="zh-CN" altLang="en-US" sz="2400" b="1" dirty="0">
                  <a:solidFill>
                    <a:srgbClr val="000099"/>
                  </a:solidFill>
                  <a:latin typeface="微软雅黑" panose="020B0503020204020204" pitchFamily="34" charset="-122"/>
                  <a:ea typeface="微软雅黑" panose="020B0503020204020204" pitchFamily="34" charset="-122"/>
                </a:rPr>
                <a:t>寄生虫</a:t>
              </a:r>
              <a:endParaRPr lang="zh-CN" altLang="en-US" sz="2800" b="1" dirty="0">
                <a:solidFill>
                  <a:srgbClr val="000099"/>
                </a:solidFill>
                <a:latin typeface="微软雅黑" panose="020B0503020204020204" pitchFamily="34" charset="-122"/>
                <a:ea typeface="微软雅黑" panose="020B0503020204020204" pitchFamily="34" charset="-122"/>
              </a:endParaRPr>
            </a:p>
          </p:txBody>
        </p:sp>
      </p:grpSp>
      <p:sp>
        <p:nvSpPr>
          <p:cNvPr id="29" name="Line 31">
            <a:extLst>
              <a:ext uri="{FF2B5EF4-FFF2-40B4-BE49-F238E27FC236}">
                <a16:creationId xmlns:a16="http://schemas.microsoft.com/office/drawing/2014/main" id="{592F3CA8-A6B1-4FD2-9080-068EECD9B0FC}"/>
              </a:ext>
            </a:extLst>
          </p:cNvPr>
          <p:cNvSpPr>
            <a:spLocks noChangeShapeType="1"/>
          </p:cNvSpPr>
          <p:nvPr/>
        </p:nvSpPr>
        <p:spPr bwMode="auto">
          <a:xfrm>
            <a:off x="2562010" y="5447713"/>
            <a:ext cx="273685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020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zj01">
            <a:extLst>
              <a:ext uri="{FF2B5EF4-FFF2-40B4-BE49-F238E27FC236}">
                <a16:creationId xmlns:a16="http://schemas.microsoft.com/office/drawing/2014/main" id="{348663E1-BB7C-43FF-90D9-73906E2E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66" y="306129"/>
            <a:ext cx="4586623" cy="2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a:extLst>
              <a:ext uri="{FF2B5EF4-FFF2-40B4-BE49-F238E27FC236}">
                <a16:creationId xmlns:a16="http://schemas.microsoft.com/office/drawing/2014/main" id="{F8A4AC23-1472-4B5F-8036-6E8BF3DD20DD}"/>
              </a:ext>
            </a:extLst>
          </p:cNvPr>
          <p:cNvSpPr>
            <a:spLocks noGrp="1" noChangeArrowheads="1"/>
          </p:cNvSpPr>
          <p:nvPr>
            <p:ph idx="4294967295"/>
          </p:nvPr>
        </p:nvSpPr>
        <p:spPr>
          <a:xfrm>
            <a:off x="5435600" y="548680"/>
            <a:ext cx="3275012" cy="1511300"/>
          </a:xfrm>
        </p:spPr>
        <p:txBody>
          <a:bodyPr rtlCol="0">
            <a:normAutofit fontScale="92500"/>
          </a:bodyPr>
          <a:lstStyle/>
          <a:p>
            <a:pPr marL="360000" indent="-360000" eaLnBrk="1" fontAlgn="auto" hangingPunct="1">
              <a:spcBef>
                <a:spcPct val="50000"/>
              </a:spcBef>
              <a:spcAft>
                <a:spcPts val="0"/>
              </a:spcAft>
              <a:buClr>
                <a:schemeClr val="bg1"/>
              </a:buClr>
              <a:buFontTx/>
              <a:buNone/>
              <a:defRPr/>
            </a:pPr>
            <a:r>
              <a:rPr lang="zh-CN" altLang="en-US" dirty="0"/>
              <a:t>   一只大象为了草原中唯一的水源而驱走斑马群</a:t>
            </a:r>
          </a:p>
        </p:txBody>
      </p:sp>
      <p:pic>
        <p:nvPicPr>
          <p:cNvPr id="30724" name="Picture 5" descr="2005816203649628">
            <a:hlinkClick r:id="rId4"/>
            <a:extLst>
              <a:ext uri="{FF2B5EF4-FFF2-40B4-BE49-F238E27FC236}">
                <a16:creationId xmlns:a16="http://schemas.microsoft.com/office/drawing/2014/main" id="{9B793685-C19B-4550-B151-35B18AE84D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312" y="2652188"/>
            <a:ext cx="3959225" cy="280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6">
            <a:extLst>
              <a:ext uri="{FF2B5EF4-FFF2-40B4-BE49-F238E27FC236}">
                <a16:creationId xmlns:a16="http://schemas.microsoft.com/office/drawing/2014/main" id="{D374EBBB-3DC2-4392-A666-CAF1FF773EA7}"/>
              </a:ext>
            </a:extLst>
          </p:cNvPr>
          <p:cNvSpPr>
            <a:spLocks noChangeArrowheads="1"/>
          </p:cNvSpPr>
          <p:nvPr/>
        </p:nvSpPr>
        <p:spPr bwMode="auto">
          <a:xfrm>
            <a:off x="5435600" y="5540417"/>
            <a:ext cx="360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Clr>
                <a:schemeClr val="bg1"/>
              </a:buClr>
              <a:buFontTx/>
              <a:buNone/>
            </a:pPr>
            <a:r>
              <a:rPr lang="zh-CN" altLang="en-US" sz="2800" b="1">
                <a:latin typeface="微软雅黑" panose="020B0503020204020204" pitchFamily="34" charset="-122"/>
                <a:ea typeface="微软雅黑" panose="020B0503020204020204" pitchFamily="34" charset="-122"/>
              </a:rPr>
              <a:t>水稻和稗子</a:t>
            </a:r>
          </a:p>
        </p:txBody>
      </p:sp>
      <p:pic>
        <p:nvPicPr>
          <p:cNvPr id="30726" name="Picture 7" descr="z竞争">
            <a:extLst>
              <a:ext uri="{FF2B5EF4-FFF2-40B4-BE49-F238E27FC236}">
                <a16:creationId xmlns:a16="http://schemas.microsoft.com/office/drawing/2014/main" id="{A0A6AF97-8629-4F75-92F0-A4AB568FF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106" y="3716338"/>
            <a:ext cx="4499744" cy="288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8">
            <a:extLst>
              <a:ext uri="{FF2B5EF4-FFF2-40B4-BE49-F238E27FC236}">
                <a16:creationId xmlns:a16="http://schemas.microsoft.com/office/drawing/2014/main" id="{544E7D1E-1D6A-49A4-846C-01355E12782A}"/>
              </a:ext>
            </a:extLst>
          </p:cNvPr>
          <p:cNvSpPr txBox="1">
            <a:spLocks noChangeArrowheads="1"/>
          </p:cNvSpPr>
          <p:nvPr/>
        </p:nvSpPr>
        <p:spPr bwMode="auto">
          <a:xfrm>
            <a:off x="539364" y="3197225"/>
            <a:ext cx="421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鬣狗与秃鹫</a:t>
            </a:r>
          </a:p>
        </p:txBody>
      </p:sp>
      <p:sp>
        <p:nvSpPr>
          <p:cNvPr id="30728" name="Line 9">
            <a:extLst>
              <a:ext uri="{FF2B5EF4-FFF2-40B4-BE49-F238E27FC236}">
                <a16:creationId xmlns:a16="http://schemas.microsoft.com/office/drawing/2014/main" id="{9DA19CE5-5E1A-45FA-8659-A50387F8458E}"/>
              </a:ext>
            </a:extLst>
          </p:cNvPr>
          <p:cNvSpPr>
            <a:spLocks noChangeShapeType="1"/>
          </p:cNvSpPr>
          <p:nvPr/>
        </p:nvSpPr>
        <p:spPr bwMode="auto">
          <a:xfrm>
            <a:off x="1475656" y="3285024"/>
            <a:ext cx="0" cy="360000"/>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30729" name="Line 11">
            <a:extLst>
              <a:ext uri="{FF2B5EF4-FFF2-40B4-BE49-F238E27FC236}">
                <a16:creationId xmlns:a16="http://schemas.microsoft.com/office/drawing/2014/main" id="{65667761-C079-403B-ADC6-DE7245C8D816}"/>
              </a:ext>
            </a:extLst>
          </p:cNvPr>
          <p:cNvSpPr>
            <a:spLocks noChangeShapeType="1"/>
          </p:cNvSpPr>
          <p:nvPr/>
        </p:nvSpPr>
        <p:spPr bwMode="auto">
          <a:xfrm flipV="1">
            <a:off x="6014162" y="5588223"/>
            <a:ext cx="0" cy="433388"/>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dirty="0">
              <a:latin typeface="微软雅黑" panose="020B0503020204020204" pitchFamily="34" charset="-122"/>
              <a:ea typeface="微软雅黑" panose="020B0503020204020204" pitchFamily="34" charset="-122"/>
            </a:endParaRPr>
          </a:p>
        </p:txBody>
      </p:sp>
      <p:sp>
        <p:nvSpPr>
          <p:cNvPr id="30730" name="Line 12">
            <a:extLst>
              <a:ext uri="{FF2B5EF4-FFF2-40B4-BE49-F238E27FC236}">
                <a16:creationId xmlns:a16="http://schemas.microsoft.com/office/drawing/2014/main" id="{ADD77CC1-0420-40E3-A2AE-C4154DDA61EC}"/>
              </a:ext>
            </a:extLst>
          </p:cNvPr>
          <p:cNvSpPr>
            <a:spLocks noChangeShapeType="1"/>
          </p:cNvSpPr>
          <p:nvPr/>
        </p:nvSpPr>
        <p:spPr bwMode="auto">
          <a:xfrm flipH="1">
            <a:off x="5003800" y="981075"/>
            <a:ext cx="504000" cy="0"/>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a:extLst>
              <a:ext uri="{FF2B5EF4-FFF2-40B4-BE49-F238E27FC236}">
                <a16:creationId xmlns:a16="http://schemas.microsoft.com/office/drawing/2014/main" id="{AAC563E1-37CD-42AD-82D6-50062DD2A2D3}"/>
              </a:ext>
            </a:extLst>
          </p:cNvPr>
          <p:cNvSpPr txBox="1">
            <a:spLocks noChangeArrowheads="1"/>
          </p:cNvSpPr>
          <p:nvPr/>
        </p:nvSpPr>
        <p:spPr bwMode="auto">
          <a:xfrm>
            <a:off x="652462" y="1152526"/>
            <a:ext cx="78079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kumimoji="1" lang="zh-CN" altLang="en-US" sz="2800" b="1" dirty="0">
                <a:latin typeface="微软雅黑" panose="020B0503020204020204" pitchFamily="34" charset="-122"/>
                <a:ea typeface="微软雅黑" panose="020B0503020204020204" pitchFamily="34" charset="-122"/>
              </a:rPr>
              <a:t>    两种或两种以上生物相互争夺资源和空间等。竞争的结果常表现为</a:t>
            </a:r>
            <a:r>
              <a:rPr kumimoji="1" lang="zh-CN" altLang="en-US" sz="2800" b="1" dirty="0">
                <a:solidFill>
                  <a:srgbClr val="FF0000"/>
                </a:solidFill>
                <a:latin typeface="微软雅黑" panose="020B0503020204020204" pitchFamily="34" charset="-122"/>
                <a:ea typeface="微软雅黑" panose="020B0503020204020204" pitchFamily="34" charset="-122"/>
              </a:rPr>
              <a:t>相互抑制</a:t>
            </a:r>
            <a:r>
              <a:rPr kumimoji="1" lang="zh-CN" altLang="en-US" sz="2800" b="1" dirty="0">
                <a:latin typeface="微软雅黑" panose="020B0503020204020204" pitchFamily="34" charset="-122"/>
                <a:ea typeface="微软雅黑" panose="020B0503020204020204" pitchFamily="34" charset="-122"/>
              </a:rPr>
              <a:t>，有时表现为</a:t>
            </a:r>
            <a:r>
              <a:rPr kumimoji="1" lang="zh-CN" altLang="en-US" sz="2800" b="1" dirty="0">
                <a:solidFill>
                  <a:srgbClr val="FF0000"/>
                </a:solidFill>
                <a:latin typeface="微软雅黑" panose="020B0503020204020204" pitchFamily="34" charset="-122"/>
                <a:ea typeface="微软雅黑" panose="020B0503020204020204" pitchFamily="34" charset="-122"/>
              </a:rPr>
              <a:t>一方占优势，另一方处于劣势甚至灭亡</a:t>
            </a:r>
            <a:endParaRPr kumimoji="1" lang="zh-CN" altLang="en-US" sz="2800" b="1" dirty="0">
              <a:latin typeface="微软雅黑" panose="020B0503020204020204" pitchFamily="34" charset="-122"/>
              <a:ea typeface="微软雅黑" panose="020B0503020204020204" pitchFamily="34" charset="-122"/>
            </a:endParaRPr>
          </a:p>
        </p:txBody>
      </p:sp>
      <p:sp>
        <p:nvSpPr>
          <p:cNvPr id="36" name="TextBox 3">
            <a:extLst>
              <a:ext uri="{FF2B5EF4-FFF2-40B4-BE49-F238E27FC236}">
                <a16:creationId xmlns:a16="http://schemas.microsoft.com/office/drawing/2014/main" id="{013304B7-9A11-4340-9236-D6C1CC163006}"/>
              </a:ext>
            </a:extLst>
          </p:cNvPr>
          <p:cNvSpPr txBox="1"/>
          <p:nvPr/>
        </p:nvSpPr>
        <p:spPr>
          <a:xfrm>
            <a:off x="504032" y="32007"/>
            <a:ext cx="1655762" cy="830997"/>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竞争</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140968"/>
            <a:ext cx="3900341" cy="2592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8" y="3140968"/>
            <a:ext cx="3884155" cy="2592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686984B6-C322-40CA-AA86-D3CB019BACA0}"/>
              </a:ext>
            </a:extLst>
          </p:cNvPr>
          <p:cNvSpPr txBox="1"/>
          <p:nvPr/>
        </p:nvSpPr>
        <p:spPr>
          <a:xfrm>
            <a:off x="479415" y="476672"/>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能量流动示意图</a:t>
            </a:r>
          </a:p>
        </p:txBody>
      </p:sp>
      <p:sp>
        <p:nvSpPr>
          <p:cNvPr id="3" name="TextBox 22">
            <a:extLst>
              <a:ext uri="{FF2B5EF4-FFF2-40B4-BE49-F238E27FC236}">
                <a16:creationId xmlns:a16="http://schemas.microsoft.com/office/drawing/2014/main" id="{BD848877-1FFF-4B39-9278-A7DB3AD90369}"/>
              </a:ext>
            </a:extLst>
          </p:cNvPr>
          <p:cNvSpPr txBox="1"/>
          <p:nvPr/>
        </p:nvSpPr>
        <p:spPr>
          <a:xfrm>
            <a:off x="552351" y="2803237"/>
            <a:ext cx="3382657" cy="584775"/>
          </a:xfrm>
          <a:prstGeom prst="rect">
            <a:avLst/>
          </a:prstGeom>
        </p:spPr>
        <p:txBody>
          <a:bodyPr wrap="none">
            <a:spAutoFit/>
          </a:bodyPr>
          <a:lstStyle>
            <a:defPPr>
              <a:defRPr lang="en-US"/>
            </a:defPPr>
            <a:lvl1pPr marL="285750" indent="-285750" eaLnBrk="1" hangingPunct="1">
              <a:buFont typeface="Wingdings" panose="05000000000000000000" pitchFamily="2" charset="2"/>
              <a:buChar char="Ø"/>
              <a:defRPr sz="2800" b="1">
                <a:solidFill>
                  <a:schemeClr val="tx1"/>
                </a:solidFill>
                <a:latin typeface="微软雅黑" pitchFamily="34" charset="-122"/>
                <a:ea typeface="微软雅黑" pitchFamily="34" charset="-122"/>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a:defRPr>
                <a:solidFill>
                  <a:schemeClr val="tx1"/>
                </a:solidFill>
                <a:latin typeface="Arial" panose="020B0604020202020204" pitchFamily="34" charset="0"/>
              </a:defRPr>
            </a:lvl6pPr>
            <a:lvl7pPr>
              <a:defRPr>
                <a:solidFill>
                  <a:schemeClr val="tx1"/>
                </a:solidFill>
                <a:latin typeface="Arial" panose="020B0604020202020204" pitchFamily="34" charset="0"/>
              </a:defRPr>
            </a:lvl7pPr>
            <a:lvl8pPr>
              <a:defRPr>
                <a:solidFill>
                  <a:schemeClr val="tx1"/>
                </a:solidFill>
                <a:latin typeface="Arial" panose="020B0604020202020204" pitchFamily="34" charset="0"/>
              </a:defRPr>
            </a:lvl8pPr>
            <a:lvl9pPr>
              <a:defRPr>
                <a:solidFill>
                  <a:schemeClr val="tx1"/>
                </a:solidFill>
                <a:latin typeface="Arial" panose="020B0604020202020204" pitchFamily="34" charset="0"/>
              </a:defRPr>
            </a:lvl9pPr>
          </a:lstStyle>
          <a:p>
            <a:r>
              <a:rPr lang="zh-CN" altLang="en-US" sz="3200" dirty="0"/>
              <a:t>数量变化示意图</a:t>
            </a:r>
          </a:p>
        </p:txBody>
      </p:sp>
      <p:grpSp>
        <p:nvGrpSpPr>
          <p:cNvPr id="30" name="Group 21">
            <a:extLst>
              <a:ext uri="{FF2B5EF4-FFF2-40B4-BE49-F238E27FC236}">
                <a16:creationId xmlns:a16="http://schemas.microsoft.com/office/drawing/2014/main" id="{383E90EA-4299-4321-A5B8-7D3734F14978}"/>
              </a:ext>
            </a:extLst>
          </p:cNvPr>
          <p:cNvGrpSpPr>
            <a:grpSpLocks/>
          </p:cNvGrpSpPr>
          <p:nvPr/>
        </p:nvGrpSpPr>
        <p:grpSpPr bwMode="auto">
          <a:xfrm>
            <a:off x="3347147" y="1274920"/>
            <a:ext cx="1066800" cy="1066800"/>
            <a:chOff x="3828" y="2973"/>
            <a:chExt cx="672" cy="672"/>
          </a:xfrm>
        </p:grpSpPr>
        <p:sp>
          <p:nvSpPr>
            <p:cNvPr id="31" name="Oval 22">
              <a:extLst>
                <a:ext uri="{FF2B5EF4-FFF2-40B4-BE49-F238E27FC236}">
                  <a16:creationId xmlns:a16="http://schemas.microsoft.com/office/drawing/2014/main" id="{913F1D8A-2C3C-447A-B354-210542EC5C90}"/>
                </a:ext>
              </a:extLst>
            </p:cNvPr>
            <p:cNvSpPr>
              <a:spLocks noChangeArrowheads="1"/>
            </p:cNvSpPr>
            <p:nvPr/>
          </p:nvSpPr>
          <p:spPr bwMode="auto">
            <a:xfrm>
              <a:off x="3828" y="2973"/>
              <a:ext cx="672" cy="672"/>
            </a:xfrm>
            <a:prstGeom prst="ellipse">
              <a:avLst/>
            </a:prstGeom>
            <a:noFill/>
            <a:ln w="349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solidFill>
                  <a:srgbClr val="000099"/>
                </a:solidFill>
                <a:latin typeface="Arial" panose="020B0604020202020204" pitchFamily="34" charset="0"/>
              </a:endParaRPr>
            </a:p>
          </p:txBody>
        </p:sp>
        <p:sp>
          <p:nvSpPr>
            <p:cNvPr id="32" name="Text Box 23">
              <a:extLst>
                <a:ext uri="{FF2B5EF4-FFF2-40B4-BE49-F238E27FC236}">
                  <a16:creationId xmlns:a16="http://schemas.microsoft.com/office/drawing/2014/main" id="{C8EEC01A-F97C-4B10-89EC-7A69B3ED1378}"/>
                </a:ext>
              </a:extLst>
            </p:cNvPr>
            <p:cNvSpPr txBox="1">
              <a:spLocks noChangeArrowheads="1"/>
            </p:cNvSpPr>
            <p:nvPr/>
          </p:nvSpPr>
          <p:spPr bwMode="auto">
            <a:xfrm>
              <a:off x="3876" y="317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000099"/>
                  </a:solidFill>
                  <a:latin typeface="Times New Roman" panose="02020603050405020304" pitchFamily="18" charset="0"/>
                </a:rPr>
                <a:t>C</a:t>
              </a:r>
              <a:endParaRPr lang="en-US" altLang="zh-CN" sz="2800">
                <a:solidFill>
                  <a:srgbClr val="000099"/>
                </a:solidFill>
                <a:latin typeface="Arial" panose="020B0604020202020204" pitchFamily="34" charset="0"/>
                <a:ea typeface="华文新魏" panose="02010800040101010101" pitchFamily="2" charset="-122"/>
              </a:endParaRPr>
            </a:p>
          </p:txBody>
        </p:sp>
      </p:grpSp>
      <p:grpSp>
        <p:nvGrpSpPr>
          <p:cNvPr id="33" name="Group 24">
            <a:extLst>
              <a:ext uri="{FF2B5EF4-FFF2-40B4-BE49-F238E27FC236}">
                <a16:creationId xmlns:a16="http://schemas.microsoft.com/office/drawing/2014/main" id="{448B04E2-5A12-41DF-B23F-9EFA8474A163}"/>
              </a:ext>
            </a:extLst>
          </p:cNvPr>
          <p:cNvGrpSpPr>
            <a:grpSpLocks/>
          </p:cNvGrpSpPr>
          <p:nvPr/>
        </p:nvGrpSpPr>
        <p:grpSpPr bwMode="auto">
          <a:xfrm>
            <a:off x="4947347" y="1060607"/>
            <a:ext cx="639762" cy="579438"/>
            <a:chOff x="4836" y="2838"/>
            <a:chExt cx="403" cy="365"/>
          </a:xfrm>
        </p:grpSpPr>
        <p:sp>
          <p:nvSpPr>
            <p:cNvPr id="34" name="Oval 25">
              <a:extLst>
                <a:ext uri="{FF2B5EF4-FFF2-40B4-BE49-F238E27FC236}">
                  <a16:creationId xmlns:a16="http://schemas.microsoft.com/office/drawing/2014/main" id="{F81FEB67-A5DC-48FE-83E9-7D53A9C173EC}"/>
                </a:ext>
              </a:extLst>
            </p:cNvPr>
            <p:cNvSpPr>
              <a:spLocks noChangeArrowheads="1"/>
            </p:cNvSpPr>
            <p:nvPr/>
          </p:nvSpPr>
          <p:spPr bwMode="auto">
            <a:xfrm>
              <a:off x="4836" y="2840"/>
              <a:ext cx="403" cy="363"/>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5" name="Text Box 26">
              <a:extLst>
                <a:ext uri="{FF2B5EF4-FFF2-40B4-BE49-F238E27FC236}">
                  <a16:creationId xmlns:a16="http://schemas.microsoft.com/office/drawing/2014/main" id="{EA69EABA-00E6-4272-85CE-625A561B0745}"/>
                </a:ext>
              </a:extLst>
            </p:cNvPr>
            <p:cNvSpPr txBox="1">
              <a:spLocks noChangeArrowheads="1"/>
            </p:cNvSpPr>
            <p:nvPr/>
          </p:nvSpPr>
          <p:spPr bwMode="auto">
            <a:xfrm>
              <a:off x="4932" y="283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solidFill>
                    <a:srgbClr val="FF00FF"/>
                  </a:solidFill>
                  <a:latin typeface="Times New Roman" panose="02020603050405020304" pitchFamily="18" charset="0"/>
                </a:rPr>
                <a:t>A</a:t>
              </a:r>
              <a:endParaRPr lang="en-US" altLang="zh-CN" sz="2800">
                <a:latin typeface="Arial" panose="020B0604020202020204" pitchFamily="34" charset="0"/>
                <a:ea typeface="华文新魏" panose="02010800040101010101" pitchFamily="2" charset="-122"/>
              </a:endParaRPr>
            </a:p>
          </p:txBody>
        </p:sp>
      </p:grpSp>
      <p:grpSp>
        <p:nvGrpSpPr>
          <p:cNvPr id="36" name="Group 27">
            <a:extLst>
              <a:ext uri="{FF2B5EF4-FFF2-40B4-BE49-F238E27FC236}">
                <a16:creationId xmlns:a16="http://schemas.microsoft.com/office/drawing/2014/main" id="{861FAE79-D727-4F45-B16F-859B12CA5792}"/>
              </a:ext>
            </a:extLst>
          </p:cNvPr>
          <p:cNvGrpSpPr>
            <a:grpSpLocks/>
          </p:cNvGrpSpPr>
          <p:nvPr/>
        </p:nvGrpSpPr>
        <p:grpSpPr bwMode="auto">
          <a:xfrm>
            <a:off x="4947347" y="1960720"/>
            <a:ext cx="639762" cy="533400"/>
            <a:chOff x="4836" y="3405"/>
            <a:chExt cx="403" cy="336"/>
          </a:xfrm>
        </p:grpSpPr>
        <p:sp>
          <p:nvSpPr>
            <p:cNvPr id="37" name="Oval 28">
              <a:extLst>
                <a:ext uri="{FF2B5EF4-FFF2-40B4-BE49-F238E27FC236}">
                  <a16:creationId xmlns:a16="http://schemas.microsoft.com/office/drawing/2014/main" id="{99E59092-F01C-44A7-BB4C-912F678C2645}"/>
                </a:ext>
              </a:extLst>
            </p:cNvPr>
            <p:cNvSpPr>
              <a:spLocks noChangeArrowheads="1"/>
            </p:cNvSpPr>
            <p:nvPr/>
          </p:nvSpPr>
          <p:spPr bwMode="auto">
            <a:xfrm>
              <a:off x="4836" y="3405"/>
              <a:ext cx="403" cy="336"/>
            </a:xfrm>
            <a:prstGeom prst="ellipse">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8" name="Text Box 29">
              <a:extLst>
                <a:ext uri="{FF2B5EF4-FFF2-40B4-BE49-F238E27FC236}">
                  <a16:creationId xmlns:a16="http://schemas.microsoft.com/office/drawing/2014/main" id="{CF7E7E65-28AF-4576-950A-269B0D73DAC3}"/>
                </a:ext>
              </a:extLst>
            </p:cNvPr>
            <p:cNvSpPr txBox="1">
              <a:spLocks noChangeArrowheads="1"/>
            </p:cNvSpPr>
            <p:nvPr/>
          </p:nvSpPr>
          <p:spPr bwMode="auto">
            <a:xfrm>
              <a:off x="4955" y="341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a:latin typeface="Times New Roman" panose="02020603050405020304" pitchFamily="18" charset="0"/>
                </a:rPr>
                <a:t>B</a:t>
              </a:r>
              <a:endParaRPr lang="en-US" altLang="zh-CN" sz="2800">
                <a:latin typeface="Arial" panose="020B0604020202020204" pitchFamily="34" charset="0"/>
                <a:ea typeface="华文新魏" panose="02010800040101010101" pitchFamily="2" charset="-122"/>
              </a:endParaRPr>
            </a:p>
          </p:txBody>
        </p:sp>
      </p:grpSp>
      <p:grpSp>
        <p:nvGrpSpPr>
          <p:cNvPr id="39" name="Group 30">
            <a:extLst>
              <a:ext uri="{FF2B5EF4-FFF2-40B4-BE49-F238E27FC236}">
                <a16:creationId xmlns:a16="http://schemas.microsoft.com/office/drawing/2014/main" id="{32F416AC-BF8A-424E-BC9C-767E5C93C7B8}"/>
              </a:ext>
            </a:extLst>
          </p:cNvPr>
          <p:cNvGrpSpPr>
            <a:grpSpLocks/>
          </p:cNvGrpSpPr>
          <p:nvPr/>
        </p:nvGrpSpPr>
        <p:grpSpPr bwMode="auto">
          <a:xfrm>
            <a:off x="4185347" y="1365407"/>
            <a:ext cx="990600" cy="823913"/>
            <a:chOff x="4356" y="3030"/>
            <a:chExt cx="624" cy="519"/>
          </a:xfrm>
        </p:grpSpPr>
        <p:sp>
          <p:nvSpPr>
            <p:cNvPr id="40" name="Line 31">
              <a:extLst>
                <a:ext uri="{FF2B5EF4-FFF2-40B4-BE49-F238E27FC236}">
                  <a16:creationId xmlns:a16="http://schemas.microsoft.com/office/drawing/2014/main" id="{006873D7-FF93-4D1C-80CB-55CD91C181BA}"/>
                </a:ext>
              </a:extLst>
            </p:cNvPr>
            <p:cNvSpPr>
              <a:spLocks noChangeShapeType="1"/>
            </p:cNvSpPr>
            <p:nvPr/>
          </p:nvSpPr>
          <p:spPr bwMode="auto">
            <a:xfrm flipV="1">
              <a:off x="4356" y="3030"/>
              <a:ext cx="624" cy="23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2">
              <a:extLst>
                <a:ext uri="{FF2B5EF4-FFF2-40B4-BE49-F238E27FC236}">
                  <a16:creationId xmlns:a16="http://schemas.microsoft.com/office/drawing/2014/main" id="{94DD541B-255B-40B3-9E89-D2FAA892D134}"/>
                </a:ext>
              </a:extLst>
            </p:cNvPr>
            <p:cNvSpPr>
              <a:spLocks noChangeShapeType="1"/>
            </p:cNvSpPr>
            <p:nvPr/>
          </p:nvSpPr>
          <p:spPr bwMode="auto">
            <a:xfrm>
              <a:off x="4356" y="3366"/>
              <a:ext cx="624" cy="18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2" name="Line 7">
            <a:extLst>
              <a:ext uri="{FF2B5EF4-FFF2-40B4-BE49-F238E27FC236}">
                <a16:creationId xmlns:a16="http://schemas.microsoft.com/office/drawing/2014/main" id="{5CA151DD-6DC8-4966-BC5B-F4EA4671FEEF}"/>
              </a:ext>
            </a:extLst>
          </p:cNvPr>
          <p:cNvSpPr>
            <a:spLocks noChangeShapeType="1"/>
          </p:cNvSpPr>
          <p:nvPr/>
        </p:nvSpPr>
        <p:spPr bwMode="auto">
          <a:xfrm>
            <a:off x="5568950" y="3678238"/>
            <a:ext cx="0" cy="18288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Line 8">
            <a:extLst>
              <a:ext uri="{FF2B5EF4-FFF2-40B4-BE49-F238E27FC236}">
                <a16:creationId xmlns:a16="http://schemas.microsoft.com/office/drawing/2014/main" id="{8221022F-C409-4389-A591-813810F1CEE5}"/>
              </a:ext>
            </a:extLst>
          </p:cNvPr>
          <p:cNvSpPr>
            <a:spLocks noChangeShapeType="1"/>
          </p:cNvSpPr>
          <p:nvPr/>
        </p:nvSpPr>
        <p:spPr bwMode="auto">
          <a:xfrm flipV="1">
            <a:off x="5568950" y="5472113"/>
            <a:ext cx="3178175" cy="111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Text Box 9">
            <a:extLst>
              <a:ext uri="{FF2B5EF4-FFF2-40B4-BE49-F238E27FC236}">
                <a16:creationId xmlns:a16="http://schemas.microsoft.com/office/drawing/2014/main" id="{D1CF02A4-00B6-4241-BFB6-1943C3D475AD}"/>
              </a:ext>
            </a:extLst>
          </p:cNvPr>
          <p:cNvSpPr txBox="1">
            <a:spLocks noChangeArrowheads="1"/>
          </p:cNvSpPr>
          <p:nvPr/>
        </p:nvSpPr>
        <p:spPr bwMode="auto">
          <a:xfrm>
            <a:off x="5000307" y="3906838"/>
            <a:ext cx="49244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生物数量</a:t>
            </a:r>
            <a:endParaRPr lang="zh-CN" altLang="en-US" sz="2800">
              <a:latin typeface="微软雅黑" panose="020B0503020204020204" pitchFamily="34" charset="-122"/>
              <a:ea typeface="微软雅黑" panose="020B0503020204020204" pitchFamily="34" charset="-122"/>
            </a:endParaRPr>
          </a:p>
        </p:txBody>
      </p:sp>
      <p:sp>
        <p:nvSpPr>
          <p:cNvPr id="45" name="Text Box 10">
            <a:extLst>
              <a:ext uri="{FF2B5EF4-FFF2-40B4-BE49-F238E27FC236}">
                <a16:creationId xmlns:a16="http://schemas.microsoft.com/office/drawing/2014/main" id="{891AEB3D-A75B-4AFE-A83D-D76740AAC440}"/>
              </a:ext>
            </a:extLst>
          </p:cNvPr>
          <p:cNvSpPr txBox="1">
            <a:spLocks noChangeArrowheads="1"/>
          </p:cNvSpPr>
          <p:nvPr/>
        </p:nvSpPr>
        <p:spPr bwMode="auto">
          <a:xfrm>
            <a:off x="7883525" y="548005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时间</a:t>
            </a:r>
            <a:endParaRPr lang="zh-CN" altLang="en-US" sz="2800">
              <a:latin typeface="微软雅黑" panose="020B0503020204020204" pitchFamily="34" charset="-122"/>
              <a:ea typeface="微软雅黑" panose="020B0503020204020204" pitchFamily="34" charset="-122"/>
            </a:endParaRPr>
          </a:p>
        </p:txBody>
      </p:sp>
      <p:grpSp>
        <p:nvGrpSpPr>
          <p:cNvPr id="46" name="Group 11">
            <a:extLst>
              <a:ext uri="{FF2B5EF4-FFF2-40B4-BE49-F238E27FC236}">
                <a16:creationId xmlns:a16="http://schemas.microsoft.com/office/drawing/2014/main" id="{7CBB824E-E3A1-4958-80AC-81CEF174E29F}"/>
              </a:ext>
            </a:extLst>
          </p:cNvPr>
          <p:cNvGrpSpPr>
            <a:grpSpLocks/>
          </p:cNvGrpSpPr>
          <p:nvPr/>
        </p:nvGrpSpPr>
        <p:grpSpPr bwMode="auto">
          <a:xfrm>
            <a:off x="5580063" y="3756027"/>
            <a:ext cx="3006558" cy="1465259"/>
            <a:chOff x="1344" y="2781"/>
            <a:chExt cx="3031" cy="1107"/>
          </a:xfrm>
        </p:grpSpPr>
        <p:sp>
          <p:nvSpPr>
            <p:cNvPr id="47" name="Freeform 12">
              <a:extLst>
                <a:ext uri="{FF2B5EF4-FFF2-40B4-BE49-F238E27FC236}">
                  <a16:creationId xmlns:a16="http://schemas.microsoft.com/office/drawing/2014/main" id="{766A221C-031D-4B35-A19D-90CDF8ED003C}"/>
                </a:ext>
              </a:extLst>
            </p:cNvPr>
            <p:cNvSpPr>
              <a:spLocks/>
            </p:cNvSpPr>
            <p:nvPr/>
          </p:nvSpPr>
          <p:spPr bwMode="auto">
            <a:xfrm>
              <a:off x="1344" y="3200"/>
              <a:ext cx="2160" cy="592"/>
            </a:xfrm>
            <a:custGeom>
              <a:avLst/>
              <a:gdLst>
                <a:gd name="T0" fmla="*/ 0 w 2160"/>
                <a:gd name="T1" fmla="*/ 592 h 592"/>
                <a:gd name="T2" fmla="*/ 720 w 2160"/>
                <a:gd name="T3" fmla="*/ 16 h 592"/>
                <a:gd name="T4" fmla="*/ 2160 w 2160"/>
                <a:gd name="T5" fmla="*/ 496 h 592"/>
                <a:gd name="T6" fmla="*/ 0 60000 65536"/>
                <a:gd name="T7" fmla="*/ 0 60000 65536"/>
                <a:gd name="T8" fmla="*/ 0 60000 65536"/>
                <a:gd name="T9" fmla="*/ 0 w 2160"/>
                <a:gd name="T10" fmla="*/ 0 h 592"/>
                <a:gd name="T11" fmla="*/ 2160 w 2160"/>
                <a:gd name="T12" fmla="*/ 592 h 592"/>
              </a:gdLst>
              <a:ahLst/>
              <a:cxnLst>
                <a:cxn ang="T6">
                  <a:pos x="T0" y="T1"/>
                </a:cxn>
                <a:cxn ang="T7">
                  <a:pos x="T2" y="T3"/>
                </a:cxn>
                <a:cxn ang="T8">
                  <a:pos x="T4" y="T5"/>
                </a:cxn>
              </a:cxnLst>
              <a:rect l="T9" t="T10" r="T11" b="T12"/>
              <a:pathLst>
                <a:path w="2160" h="592">
                  <a:moveTo>
                    <a:pt x="0" y="592"/>
                  </a:moveTo>
                  <a:cubicBezTo>
                    <a:pt x="180" y="312"/>
                    <a:pt x="360" y="32"/>
                    <a:pt x="720" y="16"/>
                  </a:cubicBezTo>
                  <a:cubicBezTo>
                    <a:pt x="1080" y="0"/>
                    <a:pt x="1920" y="416"/>
                    <a:pt x="2160" y="496"/>
                  </a:cubicBezTo>
                </a:path>
              </a:pathLst>
            </a:cu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Freeform 13">
              <a:extLst>
                <a:ext uri="{FF2B5EF4-FFF2-40B4-BE49-F238E27FC236}">
                  <a16:creationId xmlns:a16="http://schemas.microsoft.com/office/drawing/2014/main" id="{2C812B06-AC33-48BA-83C0-983A79BFA52C}"/>
                </a:ext>
              </a:extLst>
            </p:cNvPr>
            <p:cNvSpPr>
              <a:spLocks/>
            </p:cNvSpPr>
            <p:nvPr/>
          </p:nvSpPr>
          <p:spPr bwMode="auto">
            <a:xfrm>
              <a:off x="1392" y="2864"/>
              <a:ext cx="2064" cy="1024"/>
            </a:xfrm>
            <a:custGeom>
              <a:avLst/>
              <a:gdLst>
                <a:gd name="T0" fmla="*/ 0 w 2064"/>
                <a:gd name="T1" fmla="*/ 1024 h 1024"/>
                <a:gd name="T2" fmla="*/ 1008 w 2064"/>
                <a:gd name="T3" fmla="*/ 160 h 1024"/>
                <a:gd name="T4" fmla="*/ 2064 w 2064"/>
                <a:gd name="T5" fmla="*/ 64 h 1024"/>
                <a:gd name="T6" fmla="*/ 0 60000 65536"/>
                <a:gd name="T7" fmla="*/ 0 60000 65536"/>
                <a:gd name="T8" fmla="*/ 0 60000 65536"/>
                <a:gd name="T9" fmla="*/ 0 w 2064"/>
                <a:gd name="T10" fmla="*/ 0 h 1024"/>
                <a:gd name="T11" fmla="*/ 2064 w 2064"/>
                <a:gd name="T12" fmla="*/ 1024 h 1024"/>
              </a:gdLst>
              <a:ahLst/>
              <a:cxnLst>
                <a:cxn ang="T6">
                  <a:pos x="T0" y="T1"/>
                </a:cxn>
                <a:cxn ang="T7">
                  <a:pos x="T2" y="T3"/>
                </a:cxn>
                <a:cxn ang="T8">
                  <a:pos x="T4" y="T5"/>
                </a:cxn>
              </a:cxnLst>
              <a:rect l="T9" t="T10" r="T11" b="T12"/>
              <a:pathLst>
                <a:path w="2064" h="1024">
                  <a:moveTo>
                    <a:pt x="0" y="1024"/>
                  </a:moveTo>
                  <a:cubicBezTo>
                    <a:pt x="332" y="672"/>
                    <a:pt x="664" y="320"/>
                    <a:pt x="1008" y="160"/>
                  </a:cubicBezTo>
                  <a:cubicBezTo>
                    <a:pt x="1352" y="0"/>
                    <a:pt x="1708" y="32"/>
                    <a:pt x="2064" y="64"/>
                  </a:cubicBezTo>
                </a:path>
              </a:pathLst>
            </a:cu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Rectangle 14">
              <a:extLst>
                <a:ext uri="{FF2B5EF4-FFF2-40B4-BE49-F238E27FC236}">
                  <a16:creationId xmlns:a16="http://schemas.microsoft.com/office/drawing/2014/main" id="{6D21A517-A1BE-4ADF-8E1E-EC03750BD422}"/>
                </a:ext>
              </a:extLst>
            </p:cNvPr>
            <p:cNvSpPr>
              <a:spLocks noChangeArrowheads="1"/>
            </p:cNvSpPr>
            <p:nvPr/>
          </p:nvSpPr>
          <p:spPr bwMode="auto">
            <a:xfrm>
              <a:off x="3478" y="3549"/>
              <a:ext cx="89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dirty="0">
                  <a:solidFill>
                    <a:srgbClr val="FF00FF"/>
                  </a:solidFill>
                  <a:latin typeface="微软雅黑" panose="020B0503020204020204" pitchFamily="34" charset="-122"/>
                  <a:ea typeface="微软雅黑" panose="020B0503020204020204" pitchFamily="34" charset="-122"/>
                </a:rPr>
                <a:t>生物</a:t>
              </a:r>
              <a:r>
                <a:rPr lang="en-US" altLang="zh-CN" sz="2000" b="1" dirty="0">
                  <a:solidFill>
                    <a:srgbClr val="FF00FF"/>
                  </a:solidFill>
                  <a:latin typeface="微软雅黑" panose="020B0503020204020204" pitchFamily="34" charset="-122"/>
                  <a:ea typeface="微软雅黑" panose="020B0503020204020204" pitchFamily="34" charset="-122"/>
                </a:rPr>
                <a:t>A</a:t>
              </a:r>
              <a:endParaRPr lang="en-US" altLang="zh-CN" sz="2400" dirty="0">
                <a:solidFill>
                  <a:srgbClr val="FF00FF"/>
                </a:solidFill>
                <a:latin typeface="微软雅黑" panose="020B0503020204020204" pitchFamily="34" charset="-122"/>
                <a:ea typeface="微软雅黑" panose="020B0503020204020204" pitchFamily="34" charset="-122"/>
              </a:endParaRPr>
            </a:p>
          </p:txBody>
        </p:sp>
        <p:sp>
          <p:nvSpPr>
            <p:cNvPr id="50" name="Rectangle 15">
              <a:extLst>
                <a:ext uri="{FF2B5EF4-FFF2-40B4-BE49-F238E27FC236}">
                  <a16:creationId xmlns:a16="http://schemas.microsoft.com/office/drawing/2014/main" id="{602C3D15-B5BB-4EC2-A013-CD644B49A80F}"/>
                </a:ext>
              </a:extLst>
            </p:cNvPr>
            <p:cNvSpPr>
              <a:spLocks noChangeArrowheads="1"/>
            </p:cNvSpPr>
            <p:nvPr/>
          </p:nvSpPr>
          <p:spPr bwMode="auto">
            <a:xfrm>
              <a:off x="3457" y="2781"/>
              <a:ext cx="879"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生物</a:t>
              </a:r>
              <a:r>
                <a:rPr lang="en-US" altLang="zh-CN" sz="2000" b="1" dirty="0">
                  <a:latin typeface="微软雅黑" panose="020B0503020204020204" pitchFamily="34" charset="-122"/>
                  <a:ea typeface="微软雅黑" panose="020B0503020204020204" pitchFamily="34" charset="-122"/>
                </a:rPr>
                <a:t>B</a:t>
              </a:r>
              <a:endParaRPr lang="en-US" altLang="zh-CN" sz="2400" dirty="0">
                <a:latin typeface="微软雅黑" panose="020B0503020204020204" pitchFamily="34" charset="-122"/>
                <a:ea typeface="微软雅黑" panose="020B0503020204020204" pitchFamily="34" charset="-122"/>
              </a:endParaRPr>
            </a:p>
          </p:txBody>
        </p:sp>
      </p:grpSp>
      <p:sp>
        <p:nvSpPr>
          <p:cNvPr id="51" name="Line 34">
            <a:extLst>
              <a:ext uri="{FF2B5EF4-FFF2-40B4-BE49-F238E27FC236}">
                <a16:creationId xmlns:a16="http://schemas.microsoft.com/office/drawing/2014/main" id="{6D684482-5570-4662-BCF9-6FBF54AFE735}"/>
              </a:ext>
            </a:extLst>
          </p:cNvPr>
          <p:cNvSpPr>
            <a:spLocks noChangeShapeType="1"/>
          </p:cNvSpPr>
          <p:nvPr/>
        </p:nvSpPr>
        <p:spPr bwMode="auto">
          <a:xfrm>
            <a:off x="960438" y="3667125"/>
            <a:ext cx="0" cy="18288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Line 35">
            <a:extLst>
              <a:ext uri="{FF2B5EF4-FFF2-40B4-BE49-F238E27FC236}">
                <a16:creationId xmlns:a16="http://schemas.microsoft.com/office/drawing/2014/main" id="{972566EC-9DCA-4DDA-AAF9-DCE9192CBEBF}"/>
              </a:ext>
            </a:extLst>
          </p:cNvPr>
          <p:cNvSpPr>
            <a:spLocks noChangeShapeType="1"/>
          </p:cNvSpPr>
          <p:nvPr/>
        </p:nvSpPr>
        <p:spPr bwMode="auto">
          <a:xfrm flipV="1">
            <a:off x="960438" y="5467350"/>
            <a:ext cx="3754437" cy="47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Text Box 36">
            <a:extLst>
              <a:ext uri="{FF2B5EF4-FFF2-40B4-BE49-F238E27FC236}">
                <a16:creationId xmlns:a16="http://schemas.microsoft.com/office/drawing/2014/main" id="{49219019-478D-42E0-9BB5-198E73AFC9F2}"/>
              </a:ext>
            </a:extLst>
          </p:cNvPr>
          <p:cNvSpPr txBox="1">
            <a:spLocks noChangeArrowheads="1"/>
          </p:cNvSpPr>
          <p:nvPr/>
        </p:nvSpPr>
        <p:spPr bwMode="auto">
          <a:xfrm>
            <a:off x="391795" y="3895725"/>
            <a:ext cx="49244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生物数量</a:t>
            </a:r>
            <a:endParaRPr lang="zh-CN" altLang="en-US" sz="2800" dirty="0">
              <a:latin typeface="微软雅黑" panose="020B0503020204020204" pitchFamily="34" charset="-122"/>
              <a:ea typeface="微软雅黑" panose="020B0503020204020204" pitchFamily="34" charset="-122"/>
            </a:endParaRPr>
          </a:p>
        </p:txBody>
      </p:sp>
      <p:sp>
        <p:nvSpPr>
          <p:cNvPr id="54" name="Text Box 37">
            <a:extLst>
              <a:ext uri="{FF2B5EF4-FFF2-40B4-BE49-F238E27FC236}">
                <a16:creationId xmlns:a16="http://schemas.microsoft.com/office/drawing/2014/main" id="{0C73B9E0-6BE7-4906-9747-645EFA325893}"/>
              </a:ext>
            </a:extLst>
          </p:cNvPr>
          <p:cNvSpPr txBox="1">
            <a:spLocks noChangeArrowheads="1"/>
          </p:cNvSpPr>
          <p:nvPr/>
        </p:nvSpPr>
        <p:spPr bwMode="auto">
          <a:xfrm>
            <a:off x="3922713" y="555307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时间</a:t>
            </a:r>
            <a:endParaRPr lang="zh-CN" altLang="en-US" sz="2800">
              <a:latin typeface="微软雅黑" panose="020B0503020204020204" pitchFamily="34" charset="-122"/>
              <a:ea typeface="微软雅黑" panose="020B0503020204020204" pitchFamily="34" charset="-122"/>
            </a:endParaRPr>
          </a:p>
        </p:txBody>
      </p:sp>
      <p:grpSp>
        <p:nvGrpSpPr>
          <p:cNvPr id="55" name="Group 48">
            <a:extLst>
              <a:ext uri="{FF2B5EF4-FFF2-40B4-BE49-F238E27FC236}">
                <a16:creationId xmlns:a16="http://schemas.microsoft.com/office/drawing/2014/main" id="{5A292F2B-8B19-4AC5-97B2-2E2735F2F8B6}"/>
              </a:ext>
            </a:extLst>
          </p:cNvPr>
          <p:cNvGrpSpPr>
            <a:grpSpLocks/>
          </p:cNvGrpSpPr>
          <p:nvPr/>
        </p:nvGrpSpPr>
        <p:grpSpPr bwMode="auto">
          <a:xfrm>
            <a:off x="1000125" y="3857626"/>
            <a:ext cx="3906838" cy="1330326"/>
            <a:chOff x="2581" y="1722"/>
            <a:chExt cx="2461" cy="838"/>
          </a:xfrm>
        </p:grpSpPr>
        <p:sp>
          <p:nvSpPr>
            <p:cNvPr id="56" name="Text Box 44">
              <a:extLst>
                <a:ext uri="{FF2B5EF4-FFF2-40B4-BE49-F238E27FC236}">
                  <a16:creationId xmlns:a16="http://schemas.microsoft.com/office/drawing/2014/main" id="{D737A3EC-3F1B-4931-B5E0-B2D3E6558A9A}"/>
                </a:ext>
              </a:extLst>
            </p:cNvPr>
            <p:cNvSpPr txBox="1">
              <a:spLocks noChangeArrowheads="1"/>
            </p:cNvSpPr>
            <p:nvPr/>
          </p:nvSpPr>
          <p:spPr bwMode="auto">
            <a:xfrm>
              <a:off x="4150" y="1722"/>
              <a:ext cx="8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dirty="0">
                  <a:solidFill>
                    <a:srgbClr val="FF00FF"/>
                  </a:solidFill>
                  <a:latin typeface="微软雅黑" panose="020B0503020204020204" pitchFamily="34" charset="-122"/>
                  <a:ea typeface="微软雅黑" panose="020B0503020204020204" pitchFamily="34" charset="-122"/>
                </a:rPr>
                <a:t>生物</a:t>
              </a:r>
              <a:r>
                <a:rPr lang="en-US" altLang="zh-CN" sz="2000" b="1" dirty="0">
                  <a:solidFill>
                    <a:srgbClr val="FF00FF"/>
                  </a:solidFill>
                  <a:latin typeface="微软雅黑" panose="020B0503020204020204" pitchFamily="34" charset="-122"/>
                  <a:ea typeface="微软雅黑" panose="020B0503020204020204" pitchFamily="34" charset="-122"/>
                </a:rPr>
                <a:t>A</a:t>
              </a:r>
              <a:endParaRPr lang="en-US" altLang="zh-CN" sz="2400" dirty="0">
                <a:solidFill>
                  <a:srgbClr val="FF00FF"/>
                </a:solidFill>
                <a:latin typeface="微软雅黑" panose="020B0503020204020204" pitchFamily="34" charset="-122"/>
                <a:ea typeface="微软雅黑" panose="020B0503020204020204" pitchFamily="34" charset="-122"/>
              </a:endParaRPr>
            </a:p>
          </p:txBody>
        </p:sp>
        <p:sp>
          <p:nvSpPr>
            <p:cNvPr id="57" name="Text Box 45">
              <a:extLst>
                <a:ext uri="{FF2B5EF4-FFF2-40B4-BE49-F238E27FC236}">
                  <a16:creationId xmlns:a16="http://schemas.microsoft.com/office/drawing/2014/main" id="{D0C3AC2A-3DF2-4CBB-A4E2-E039EAA3E4A7}"/>
                </a:ext>
              </a:extLst>
            </p:cNvPr>
            <p:cNvSpPr txBox="1">
              <a:spLocks noChangeArrowheads="1"/>
            </p:cNvSpPr>
            <p:nvPr/>
          </p:nvSpPr>
          <p:spPr bwMode="auto">
            <a:xfrm>
              <a:off x="4150" y="2308"/>
              <a:ext cx="8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生物</a:t>
              </a:r>
              <a:r>
                <a:rPr lang="en-US" altLang="zh-CN" sz="2000" b="1" dirty="0">
                  <a:latin typeface="微软雅黑" panose="020B0503020204020204" pitchFamily="34" charset="-122"/>
                  <a:ea typeface="微软雅黑" panose="020B0503020204020204" pitchFamily="34" charset="-122"/>
                </a:rPr>
                <a:t>B</a:t>
              </a:r>
              <a:endParaRPr lang="en-US" altLang="zh-CN" sz="2400" dirty="0">
                <a:latin typeface="微软雅黑" panose="020B0503020204020204" pitchFamily="34" charset="-122"/>
                <a:ea typeface="微软雅黑" panose="020B0503020204020204" pitchFamily="34" charset="-122"/>
              </a:endParaRPr>
            </a:p>
          </p:txBody>
        </p:sp>
        <p:sp>
          <p:nvSpPr>
            <p:cNvPr id="58" name="Freeform 46">
              <a:extLst>
                <a:ext uri="{FF2B5EF4-FFF2-40B4-BE49-F238E27FC236}">
                  <a16:creationId xmlns:a16="http://schemas.microsoft.com/office/drawing/2014/main" id="{1DD6BB90-0795-4A6F-8D52-8FD0872B6421}"/>
                </a:ext>
              </a:extLst>
            </p:cNvPr>
            <p:cNvSpPr>
              <a:spLocks/>
            </p:cNvSpPr>
            <p:nvPr/>
          </p:nvSpPr>
          <p:spPr bwMode="auto">
            <a:xfrm>
              <a:off x="2581" y="1947"/>
              <a:ext cx="1718" cy="135"/>
            </a:xfrm>
            <a:custGeom>
              <a:avLst/>
              <a:gdLst>
                <a:gd name="T0" fmla="*/ 0 w 1564"/>
                <a:gd name="T1" fmla="*/ 1 h 234"/>
                <a:gd name="T2" fmla="*/ 359 w 1564"/>
                <a:gd name="T3" fmla="*/ 1 h 234"/>
                <a:gd name="T4" fmla="*/ 782 w 1564"/>
                <a:gd name="T5" fmla="*/ 1 h 234"/>
                <a:gd name="T6" fmla="*/ 1085 w 1564"/>
                <a:gd name="T7" fmla="*/ 4 h 234"/>
                <a:gd name="T8" fmla="*/ 1565 w 1564"/>
                <a:gd name="T9" fmla="*/ 4 h 234"/>
                <a:gd name="T10" fmla="*/ 2169 w 1564"/>
                <a:gd name="T11" fmla="*/ 4 h 234"/>
                <a:gd name="T12" fmla="*/ 2620 w 1564"/>
                <a:gd name="T13" fmla="*/ 2 h 234"/>
                <a:gd name="T14" fmla="*/ 2887 w 1564"/>
                <a:gd name="T15" fmla="*/ 1 h 234"/>
                <a:gd name="T16" fmla="*/ 3368 w 1564"/>
                <a:gd name="T17" fmla="*/ 1 h 234"/>
                <a:gd name="T18" fmla="*/ 3998 w 1564"/>
                <a:gd name="T19" fmla="*/ 1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64"/>
                <a:gd name="T31" fmla="*/ 0 h 234"/>
                <a:gd name="T32" fmla="*/ 1564 w 1564"/>
                <a:gd name="T33" fmla="*/ 234 h 2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64" h="234">
                  <a:moveTo>
                    <a:pt x="0" y="29"/>
                  </a:moveTo>
                  <a:cubicBezTo>
                    <a:pt x="23" y="29"/>
                    <a:pt x="90" y="25"/>
                    <a:pt x="141" y="29"/>
                  </a:cubicBezTo>
                  <a:cubicBezTo>
                    <a:pt x="192" y="33"/>
                    <a:pt x="259" y="24"/>
                    <a:pt x="306" y="53"/>
                  </a:cubicBezTo>
                  <a:cubicBezTo>
                    <a:pt x="353" y="82"/>
                    <a:pt x="373" y="178"/>
                    <a:pt x="424" y="206"/>
                  </a:cubicBezTo>
                  <a:cubicBezTo>
                    <a:pt x="475" y="234"/>
                    <a:pt x="542" y="216"/>
                    <a:pt x="612" y="218"/>
                  </a:cubicBezTo>
                  <a:cubicBezTo>
                    <a:pt x="682" y="220"/>
                    <a:pt x="779" y="232"/>
                    <a:pt x="847" y="218"/>
                  </a:cubicBezTo>
                  <a:cubicBezTo>
                    <a:pt x="915" y="204"/>
                    <a:pt x="976" y="162"/>
                    <a:pt x="1023" y="135"/>
                  </a:cubicBezTo>
                  <a:cubicBezTo>
                    <a:pt x="1070" y="108"/>
                    <a:pt x="1080" y="75"/>
                    <a:pt x="1129" y="53"/>
                  </a:cubicBezTo>
                  <a:cubicBezTo>
                    <a:pt x="1178" y="31"/>
                    <a:pt x="1245" y="12"/>
                    <a:pt x="1317" y="6"/>
                  </a:cubicBezTo>
                  <a:cubicBezTo>
                    <a:pt x="1389" y="0"/>
                    <a:pt x="1513" y="15"/>
                    <a:pt x="1564" y="18"/>
                  </a:cubicBezTo>
                </a:path>
              </a:pathLst>
            </a:custGeom>
            <a:noFill/>
            <a:ln w="381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Freeform 47">
              <a:extLst>
                <a:ext uri="{FF2B5EF4-FFF2-40B4-BE49-F238E27FC236}">
                  <a16:creationId xmlns:a16="http://schemas.microsoft.com/office/drawing/2014/main" id="{ED252663-00CD-4844-A12E-E3D3F4AE7FCB}"/>
                </a:ext>
              </a:extLst>
            </p:cNvPr>
            <p:cNvSpPr>
              <a:spLocks/>
            </p:cNvSpPr>
            <p:nvPr/>
          </p:nvSpPr>
          <p:spPr bwMode="auto">
            <a:xfrm>
              <a:off x="2581" y="2186"/>
              <a:ext cx="1935" cy="90"/>
            </a:xfrm>
            <a:custGeom>
              <a:avLst/>
              <a:gdLst>
                <a:gd name="T0" fmla="*/ 0 w 1481"/>
                <a:gd name="T1" fmla="*/ 0 h 239"/>
                <a:gd name="T2" fmla="*/ 1271 w 1481"/>
                <a:gd name="T3" fmla="*/ 0 h 239"/>
                <a:gd name="T4" fmla="*/ 2716 w 1481"/>
                <a:gd name="T5" fmla="*/ 0 h 239"/>
                <a:gd name="T6" fmla="*/ 5003 w 1481"/>
                <a:gd name="T7" fmla="*/ 0 h 239"/>
                <a:gd name="T8" fmla="*/ 7450 w 1481"/>
                <a:gd name="T9" fmla="*/ 0 h 239"/>
                <a:gd name="T10" fmla="*/ 10869 w 1481"/>
                <a:gd name="T11" fmla="*/ 0 h 239"/>
                <a:gd name="T12" fmla="*/ 11874 w 1481"/>
                <a:gd name="T13" fmla="*/ 0 h 239"/>
                <a:gd name="T14" fmla="*/ 14038 w 1481"/>
                <a:gd name="T15" fmla="*/ 0 h 239"/>
                <a:gd name="T16" fmla="*/ 16457 w 1481"/>
                <a:gd name="T17" fmla="*/ 0 h 239"/>
                <a:gd name="T18" fmla="*/ 18038 w 1481"/>
                <a:gd name="T19" fmla="*/ 0 h 2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1"/>
                <a:gd name="T31" fmla="*/ 0 h 239"/>
                <a:gd name="T32" fmla="*/ 1481 w 1481"/>
                <a:gd name="T33" fmla="*/ 239 h 2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1" h="239">
                  <a:moveTo>
                    <a:pt x="0" y="231"/>
                  </a:moveTo>
                  <a:cubicBezTo>
                    <a:pt x="17" y="229"/>
                    <a:pt x="68" y="224"/>
                    <a:pt x="105" y="220"/>
                  </a:cubicBezTo>
                  <a:cubicBezTo>
                    <a:pt x="142" y="216"/>
                    <a:pt x="172" y="239"/>
                    <a:pt x="223" y="208"/>
                  </a:cubicBezTo>
                  <a:cubicBezTo>
                    <a:pt x="274" y="177"/>
                    <a:pt x="346" y="62"/>
                    <a:pt x="411" y="31"/>
                  </a:cubicBezTo>
                  <a:cubicBezTo>
                    <a:pt x="476" y="0"/>
                    <a:pt x="531" y="22"/>
                    <a:pt x="611" y="20"/>
                  </a:cubicBezTo>
                  <a:cubicBezTo>
                    <a:pt x="691" y="18"/>
                    <a:pt x="832" y="1"/>
                    <a:pt x="893" y="20"/>
                  </a:cubicBezTo>
                  <a:cubicBezTo>
                    <a:pt x="954" y="39"/>
                    <a:pt x="932" y="106"/>
                    <a:pt x="975" y="137"/>
                  </a:cubicBezTo>
                  <a:cubicBezTo>
                    <a:pt x="1018" y="168"/>
                    <a:pt x="1089" y="194"/>
                    <a:pt x="1152" y="208"/>
                  </a:cubicBezTo>
                  <a:cubicBezTo>
                    <a:pt x="1215" y="222"/>
                    <a:pt x="1297" y="218"/>
                    <a:pt x="1352" y="220"/>
                  </a:cubicBezTo>
                  <a:cubicBezTo>
                    <a:pt x="1407" y="222"/>
                    <a:pt x="1454" y="220"/>
                    <a:pt x="1481" y="22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0" name="Rectangle 49">
            <a:extLst>
              <a:ext uri="{FF2B5EF4-FFF2-40B4-BE49-F238E27FC236}">
                <a16:creationId xmlns:a16="http://schemas.microsoft.com/office/drawing/2014/main" id="{305CE1A3-0077-4029-8BAE-D4B1495648B2}"/>
              </a:ext>
            </a:extLst>
          </p:cNvPr>
          <p:cNvSpPr>
            <a:spLocks noChangeArrowheads="1"/>
          </p:cNvSpPr>
          <p:nvPr/>
        </p:nvSpPr>
        <p:spPr bwMode="auto">
          <a:xfrm>
            <a:off x="4906963" y="5805488"/>
            <a:ext cx="3913187" cy="82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5000"/>
              </a:lnSpc>
              <a:spcBef>
                <a:spcPct val="50000"/>
              </a:spcBef>
              <a:buFontTx/>
              <a:buNone/>
            </a:pPr>
            <a:r>
              <a:rPr lang="zh-CN" altLang="en-US" sz="2400" b="1" dirty="0">
                <a:latin typeface="微软雅黑" panose="020B0503020204020204" pitchFamily="34" charset="-122"/>
                <a:ea typeface="微软雅黑" panose="020B0503020204020204" pitchFamily="34" charset="-122"/>
              </a:rPr>
              <a:t>★竞争</a:t>
            </a:r>
            <a:r>
              <a:rPr lang="zh-CN" altLang="en-US" sz="2400" b="1" dirty="0">
                <a:solidFill>
                  <a:srgbClr val="FF3300"/>
                </a:solidFill>
                <a:latin typeface="微软雅黑" panose="020B0503020204020204" pitchFamily="34" charset="-122"/>
                <a:ea typeface="微软雅黑" panose="020B0503020204020204" pitchFamily="34" charset="-122"/>
              </a:rPr>
              <a:t>实力悬殊</a:t>
            </a:r>
            <a:r>
              <a:rPr lang="zh-CN" altLang="en-US" sz="2400" b="1" dirty="0">
                <a:latin typeface="微软雅黑" panose="020B0503020204020204" pitchFamily="34" charset="-122"/>
                <a:ea typeface="微软雅黑" panose="020B0503020204020204" pitchFamily="34" charset="-122"/>
              </a:rPr>
              <a:t>时</a:t>
            </a:r>
          </a:p>
          <a:p>
            <a:pPr algn="ctr" eaLnBrk="1" hangingPunct="1">
              <a:spcBef>
                <a:spcPts val="600"/>
              </a:spcBef>
              <a:buFontTx/>
              <a:buNone/>
            </a:pPr>
            <a:r>
              <a:rPr lang="zh-CN" altLang="en-US" sz="2000" b="1" dirty="0">
                <a:latin typeface="微软雅黑" panose="020B0503020204020204" pitchFamily="34" charset="-122"/>
                <a:ea typeface="微软雅黑" panose="020B0503020204020204" pitchFamily="34" charset="-122"/>
              </a:rPr>
              <a:t>（大草履虫与双小核草履虫）</a:t>
            </a:r>
          </a:p>
        </p:txBody>
      </p:sp>
      <p:sp>
        <p:nvSpPr>
          <p:cNvPr id="61" name="Rectangle 50">
            <a:extLst>
              <a:ext uri="{FF2B5EF4-FFF2-40B4-BE49-F238E27FC236}">
                <a16:creationId xmlns:a16="http://schemas.microsoft.com/office/drawing/2014/main" id="{EB03C577-4C67-46B2-900B-0E375FE23FFE}"/>
              </a:ext>
            </a:extLst>
          </p:cNvPr>
          <p:cNvSpPr>
            <a:spLocks noChangeArrowheads="1"/>
          </p:cNvSpPr>
          <p:nvPr/>
        </p:nvSpPr>
        <p:spPr bwMode="auto">
          <a:xfrm>
            <a:off x="1150951" y="5805488"/>
            <a:ext cx="2590773" cy="8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5000"/>
              </a:lnSpc>
              <a:spcBef>
                <a:spcPct val="50000"/>
              </a:spcBef>
              <a:buFontTx/>
              <a:buNone/>
            </a:pPr>
            <a:r>
              <a:rPr lang="zh-CN" altLang="en-US" sz="2400" b="1" dirty="0">
                <a:latin typeface="微软雅黑" panose="020B0503020204020204" pitchFamily="34" charset="-122"/>
                <a:ea typeface="微软雅黑" panose="020B0503020204020204" pitchFamily="34" charset="-122"/>
              </a:rPr>
              <a:t>★竞争</a:t>
            </a:r>
            <a:r>
              <a:rPr lang="zh-CN" altLang="en-US" sz="2400" b="1" dirty="0">
                <a:solidFill>
                  <a:srgbClr val="FF3300"/>
                </a:solidFill>
                <a:latin typeface="微软雅黑" panose="020B0503020204020204" pitchFamily="34" charset="-122"/>
                <a:ea typeface="微软雅黑" panose="020B0503020204020204" pitchFamily="34" charset="-122"/>
              </a:rPr>
              <a:t>实力相当</a:t>
            </a:r>
            <a:r>
              <a:rPr lang="zh-CN" altLang="en-US" sz="2400" b="1" dirty="0">
                <a:latin typeface="微软雅黑" panose="020B0503020204020204" pitchFamily="34" charset="-122"/>
                <a:ea typeface="微软雅黑" panose="020B0503020204020204" pitchFamily="34" charset="-122"/>
              </a:rPr>
              <a:t>时</a:t>
            </a:r>
          </a:p>
          <a:p>
            <a:pPr algn="ctr" eaLnBrk="1" hangingPunct="1">
              <a:spcBef>
                <a:spcPts val="600"/>
              </a:spcBef>
              <a:buFontTx/>
              <a:buNone/>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（牛与羊）</a:t>
            </a:r>
            <a:r>
              <a:rPr lang="zh-CN" altLang="en-US" sz="2000" dirty="0">
                <a:solidFill>
                  <a:srgbClr val="FF0000"/>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7266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a:extLst>
              <a:ext uri="{FF2B5EF4-FFF2-40B4-BE49-F238E27FC236}">
                <a16:creationId xmlns:a16="http://schemas.microsoft.com/office/drawing/2014/main" id="{41161B49-041C-4889-9662-F830A169DF2C}"/>
              </a:ext>
            </a:extLst>
          </p:cNvPr>
          <p:cNvSpPr>
            <a:spLocks noGrp="1" noChangeArrowheads="1"/>
          </p:cNvSpPr>
          <p:nvPr>
            <p:ph type="title" idx="4294967295"/>
          </p:nvPr>
        </p:nvSpPr>
        <p:spPr>
          <a:xfrm>
            <a:off x="230188" y="280994"/>
            <a:ext cx="7543800" cy="590550"/>
          </a:xfrm>
        </p:spPr>
        <p:txBody>
          <a:bodyPr rtlCol="0" anchor="b">
            <a:noAutofit/>
          </a:bodyPr>
          <a:lstStyle/>
          <a:p>
            <a:pPr eaLnBrk="1" fontAlgn="auto" hangingPunct="1">
              <a:spcAft>
                <a:spcPts val="0"/>
              </a:spcAft>
              <a:defRPr/>
            </a:pPr>
            <a:r>
              <a:rPr lang="zh-CN" altLang="en-US" b="1" dirty="0">
                <a:effectLst>
                  <a:outerShdw blurRad="38100" dist="38100" dir="2700000" algn="tl">
                    <a:srgbClr val="C0C0C0"/>
                  </a:outerShdw>
                </a:effectLst>
              </a:rPr>
              <a:t>竞争与</a:t>
            </a:r>
            <a:r>
              <a:rPr lang="zh-CN" altLang="en-US" b="1" dirty="0"/>
              <a:t>捕食作用</a:t>
            </a:r>
            <a:r>
              <a:rPr lang="zh-CN" altLang="en-US" b="1" dirty="0">
                <a:effectLst>
                  <a:outerShdw blurRad="38100" dist="38100" dir="2700000" algn="tl">
                    <a:srgbClr val="C0C0C0"/>
                  </a:outerShdw>
                </a:effectLst>
              </a:rPr>
              <a:t>的结果有何区别？</a:t>
            </a:r>
          </a:p>
        </p:txBody>
      </p:sp>
      <p:sp>
        <p:nvSpPr>
          <p:cNvPr id="183300" name="Rectangle 4">
            <a:extLst>
              <a:ext uri="{FF2B5EF4-FFF2-40B4-BE49-F238E27FC236}">
                <a16:creationId xmlns:a16="http://schemas.microsoft.com/office/drawing/2014/main" id="{3C247E6F-3FAF-4D68-B464-2DF9157831FE}"/>
              </a:ext>
            </a:extLst>
          </p:cNvPr>
          <p:cNvSpPr>
            <a:spLocks noGrp="1"/>
          </p:cNvSpPr>
          <p:nvPr>
            <p:ph type="body" idx="4294967295"/>
          </p:nvPr>
        </p:nvSpPr>
        <p:spPr>
          <a:xfrm>
            <a:off x="447675" y="1262067"/>
            <a:ext cx="8356600" cy="2159000"/>
          </a:xfrm>
        </p:spPr>
        <p:txBody>
          <a:bodyPr/>
          <a:lstStyle/>
          <a:p>
            <a:pPr eaLnBrk="1" hangingPunct="1"/>
            <a:r>
              <a:rPr lang="zh-CN" altLang="en-US" sz="2800" dirty="0"/>
              <a:t>竞争的结果是或比例稳定，或一方处于优势，另一方处于劣势，最终灭亡</a:t>
            </a:r>
          </a:p>
          <a:p>
            <a:pPr eaLnBrk="1" hangingPunct="1"/>
            <a:r>
              <a:rPr lang="zh-CN" altLang="en-US" sz="2800" dirty="0"/>
              <a:t>捕食的结果是两个种群相互制约，两个种群数量保持相对稳定</a:t>
            </a:r>
          </a:p>
        </p:txBody>
      </p:sp>
      <p:grpSp>
        <p:nvGrpSpPr>
          <p:cNvPr id="2" name="Group 5">
            <a:extLst>
              <a:ext uri="{FF2B5EF4-FFF2-40B4-BE49-F238E27FC236}">
                <a16:creationId xmlns:a16="http://schemas.microsoft.com/office/drawing/2014/main" id="{A429F553-CDD4-4F7D-BB88-B4281143A4D6}"/>
              </a:ext>
            </a:extLst>
          </p:cNvPr>
          <p:cNvGrpSpPr>
            <a:grpSpLocks/>
          </p:cNvGrpSpPr>
          <p:nvPr/>
        </p:nvGrpSpPr>
        <p:grpSpPr bwMode="auto">
          <a:xfrm>
            <a:off x="138113" y="3910013"/>
            <a:ext cx="8970962" cy="2228850"/>
            <a:chOff x="-2" y="2958"/>
            <a:chExt cx="5651" cy="1404"/>
          </a:xfrm>
        </p:grpSpPr>
        <p:sp>
          <p:nvSpPr>
            <p:cNvPr id="32774" name="Line 6">
              <a:extLst>
                <a:ext uri="{FF2B5EF4-FFF2-40B4-BE49-F238E27FC236}">
                  <a16:creationId xmlns:a16="http://schemas.microsoft.com/office/drawing/2014/main" id="{DDAD90A1-0BF1-4B4C-86CB-AB953AB9A98D}"/>
                </a:ext>
              </a:extLst>
            </p:cNvPr>
            <p:cNvSpPr>
              <a:spLocks noChangeShapeType="1"/>
            </p:cNvSpPr>
            <p:nvPr/>
          </p:nvSpPr>
          <p:spPr bwMode="auto">
            <a:xfrm>
              <a:off x="3091" y="3118"/>
              <a:ext cx="1" cy="1202"/>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75" name="Line 7">
              <a:extLst>
                <a:ext uri="{FF2B5EF4-FFF2-40B4-BE49-F238E27FC236}">
                  <a16:creationId xmlns:a16="http://schemas.microsoft.com/office/drawing/2014/main" id="{CBD78B21-3B38-4ADC-90D1-B7CF3BE1B4DB}"/>
                </a:ext>
              </a:extLst>
            </p:cNvPr>
            <p:cNvSpPr>
              <a:spLocks noChangeShapeType="1"/>
            </p:cNvSpPr>
            <p:nvPr/>
          </p:nvSpPr>
          <p:spPr bwMode="auto">
            <a:xfrm>
              <a:off x="3091" y="4080"/>
              <a:ext cx="238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76" name="Text Box 8">
              <a:extLst>
                <a:ext uri="{FF2B5EF4-FFF2-40B4-BE49-F238E27FC236}">
                  <a16:creationId xmlns:a16="http://schemas.microsoft.com/office/drawing/2014/main" id="{66D46717-C9D2-48A4-9497-96E4603CED49}"/>
                </a:ext>
              </a:extLst>
            </p:cNvPr>
            <p:cNvSpPr txBox="1">
              <a:spLocks noChangeArrowheads="1"/>
            </p:cNvSpPr>
            <p:nvPr/>
          </p:nvSpPr>
          <p:spPr bwMode="auto">
            <a:xfrm>
              <a:off x="2810" y="3312"/>
              <a:ext cx="310"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latin typeface="微软雅黑" panose="020B0503020204020204" pitchFamily="34" charset="-122"/>
                  <a:ea typeface="微软雅黑" panose="020B0503020204020204" pitchFamily="34" charset="-122"/>
                </a:rPr>
                <a:t>种群数量</a:t>
              </a:r>
            </a:p>
          </p:txBody>
        </p:sp>
        <p:sp>
          <p:nvSpPr>
            <p:cNvPr id="32777" name="Text Box 9">
              <a:extLst>
                <a:ext uri="{FF2B5EF4-FFF2-40B4-BE49-F238E27FC236}">
                  <a16:creationId xmlns:a16="http://schemas.microsoft.com/office/drawing/2014/main" id="{105E1883-5595-46BD-B1A1-0AAB93FB17FB}"/>
                </a:ext>
              </a:extLst>
            </p:cNvPr>
            <p:cNvSpPr txBox="1">
              <a:spLocks noChangeArrowheads="1"/>
            </p:cNvSpPr>
            <p:nvPr/>
          </p:nvSpPr>
          <p:spPr bwMode="auto">
            <a:xfrm>
              <a:off x="5040" y="407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solidFill>
                    <a:srgbClr val="3333FF"/>
                  </a:solidFill>
                  <a:latin typeface="微软雅黑" panose="020B0503020204020204" pitchFamily="34" charset="-122"/>
                  <a:ea typeface="微软雅黑" panose="020B0503020204020204" pitchFamily="34" charset="-122"/>
                </a:rPr>
                <a:t>时间</a:t>
              </a:r>
            </a:p>
          </p:txBody>
        </p:sp>
        <p:sp>
          <p:nvSpPr>
            <p:cNvPr id="32778" name="Freeform 10">
              <a:extLst>
                <a:ext uri="{FF2B5EF4-FFF2-40B4-BE49-F238E27FC236}">
                  <a16:creationId xmlns:a16="http://schemas.microsoft.com/office/drawing/2014/main" id="{4BEFA434-9E81-46FD-8C3C-70B3D6898779}"/>
                </a:ext>
              </a:extLst>
            </p:cNvPr>
            <p:cNvSpPr>
              <a:spLocks/>
            </p:cNvSpPr>
            <p:nvPr/>
          </p:nvSpPr>
          <p:spPr bwMode="auto">
            <a:xfrm>
              <a:off x="3094" y="3256"/>
              <a:ext cx="2208" cy="296"/>
            </a:xfrm>
            <a:custGeom>
              <a:avLst/>
              <a:gdLst>
                <a:gd name="T0" fmla="*/ 0 w 2112"/>
                <a:gd name="T1" fmla="*/ 288 h 296"/>
                <a:gd name="T2" fmla="*/ 654 w 2112"/>
                <a:gd name="T3" fmla="*/ 0 h 296"/>
                <a:gd name="T4" fmla="*/ 1553 w 2112"/>
                <a:gd name="T5" fmla="*/ 288 h 296"/>
                <a:gd name="T6" fmla="*/ 2372 w 2112"/>
                <a:gd name="T7" fmla="*/ 48 h 296"/>
                <a:gd name="T8" fmla="*/ 3110 w 2112"/>
                <a:gd name="T9" fmla="*/ 240 h 296"/>
                <a:gd name="T10" fmla="*/ 3601 w 2112"/>
                <a:gd name="T11" fmla="*/ 48 h 296"/>
                <a:gd name="T12" fmla="*/ 0 60000 65536"/>
                <a:gd name="T13" fmla="*/ 0 60000 65536"/>
                <a:gd name="T14" fmla="*/ 0 60000 65536"/>
                <a:gd name="T15" fmla="*/ 0 60000 65536"/>
                <a:gd name="T16" fmla="*/ 0 60000 65536"/>
                <a:gd name="T17" fmla="*/ 0 60000 65536"/>
                <a:gd name="T18" fmla="*/ 0 w 2112"/>
                <a:gd name="T19" fmla="*/ 0 h 296"/>
                <a:gd name="T20" fmla="*/ 2112 w 2112"/>
                <a:gd name="T21" fmla="*/ 296 h 296"/>
              </a:gdLst>
              <a:ahLst/>
              <a:cxnLst>
                <a:cxn ang="T12">
                  <a:pos x="T0" y="T1"/>
                </a:cxn>
                <a:cxn ang="T13">
                  <a:pos x="T2" y="T3"/>
                </a:cxn>
                <a:cxn ang="T14">
                  <a:pos x="T4" y="T5"/>
                </a:cxn>
                <a:cxn ang="T15">
                  <a:pos x="T6" y="T7"/>
                </a:cxn>
                <a:cxn ang="T16">
                  <a:pos x="T8" y="T9"/>
                </a:cxn>
                <a:cxn ang="T17">
                  <a:pos x="T10" y="T11"/>
                </a:cxn>
              </a:cxnLst>
              <a:rect l="T18" t="T19" r="T20" b="T21"/>
              <a:pathLst>
                <a:path w="2112" h="296">
                  <a:moveTo>
                    <a:pt x="0" y="288"/>
                  </a:moveTo>
                  <a:cubicBezTo>
                    <a:pt x="116" y="144"/>
                    <a:pt x="232" y="0"/>
                    <a:pt x="384" y="0"/>
                  </a:cubicBezTo>
                  <a:cubicBezTo>
                    <a:pt x="536" y="0"/>
                    <a:pt x="744" y="280"/>
                    <a:pt x="912" y="288"/>
                  </a:cubicBezTo>
                  <a:cubicBezTo>
                    <a:pt x="1080" y="296"/>
                    <a:pt x="1240" y="56"/>
                    <a:pt x="1392" y="48"/>
                  </a:cubicBezTo>
                  <a:cubicBezTo>
                    <a:pt x="1544" y="40"/>
                    <a:pt x="1704" y="240"/>
                    <a:pt x="1824" y="240"/>
                  </a:cubicBezTo>
                  <a:cubicBezTo>
                    <a:pt x="1944" y="240"/>
                    <a:pt x="2064" y="80"/>
                    <a:pt x="2112" y="4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79" name="Text Box 11">
              <a:extLst>
                <a:ext uri="{FF2B5EF4-FFF2-40B4-BE49-F238E27FC236}">
                  <a16:creationId xmlns:a16="http://schemas.microsoft.com/office/drawing/2014/main" id="{153AC4C6-F3D3-4F6C-8F38-EADAD8983C83}"/>
                </a:ext>
              </a:extLst>
            </p:cNvPr>
            <p:cNvSpPr txBox="1">
              <a:spLocks noChangeArrowheads="1"/>
            </p:cNvSpPr>
            <p:nvPr/>
          </p:nvSpPr>
          <p:spPr bwMode="auto">
            <a:xfrm>
              <a:off x="4992" y="2958"/>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solidFill>
                    <a:srgbClr val="3333FF"/>
                  </a:solidFill>
                  <a:latin typeface="微软雅黑" panose="020B0503020204020204" pitchFamily="34" charset="-122"/>
                  <a:ea typeface="微软雅黑" panose="020B0503020204020204" pitchFamily="34" charset="-122"/>
                </a:rPr>
                <a:t>生物</a:t>
              </a:r>
              <a:r>
                <a:rPr kumimoji="1" lang="en-US" altLang="zh-CN" sz="2000" b="1">
                  <a:solidFill>
                    <a:srgbClr val="3333FF"/>
                  </a:solidFill>
                  <a:latin typeface="微软雅黑" panose="020B0503020204020204" pitchFamily="34" charset="-122"/>
                  <a:ea typeface="微软雅黑" panose="020B0503020204020204" pitchFamily="34" charset="-122"/>
                </a:rPr>
                <a:t>A</a:t>
              </a:r>
            </a:p>
          </p:txBody>
        </p:sp>
        <p:sp>
          <p:nvSpPr>
            <p:cNvPr id="32780" name="Text Box 12">
              <a:extLst>
                <a:ext uri="{FF2B5EF4-FFF2-40B4-BE49-F238E27FC236}">
                  <a16:creationId xmlns:a16="http://schemas.microsoft.com/office/drawing/2014/main" id="{FA48026F-AF19-4D60-911E-057530FDF0F6}"/>
                </a:ext>
              </a:extLst>
            </p:cNvPr>
            <p:cNvSpPr txBox="1">
              <a:spLocks noChangeArrowheads="1"/>
            </p:cNvSpPr>
            <p:nvPr/>
          </p:nvSpPr>
          <p:spPr bwMode="auto">
            <a:xfrm>
              <a:off x="5088" y="3542"/>
              <a:ext cx="5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solidFill>
                    <a:srgbClr val="FF00FF"/>
                  </a:solidFill>
                  <a:latin typeface="微软雅黑" panose="020B0503020204020204" pitchFamily="34" charset="-122"/>
                  <a:ea typeface="微软雅黑" panose="020B0503020204020204" pitchFamily="34" charset="-122"/>
                </a:rPr>
                <a:t>生物</a:t>
              </a:r>
              <a:r>
                <a:rPr kumimoji="1" lang="en-US" altLang="zh-CN" sz="2000" b="1">
                  <a:solidFill>
                    <a:srgbClr val="FF00FF"/>
                  </a:solidFill>
                  <a:latin typeface="微软雅黑" panose="020B0503020204020204" pitchFamily="34" charset="-122"/>
                  <a:ea typeface="微软雅黑" panose="020B0503020204020204" pitchFamily="34" charset="-122"/>
                </a:rPr>
                <a:t>B</a:t>
              </a:r>
            </a:p>
          </p:txBody>
        </p:sp>
        <p:sp>
          <p:nvSpPr>
            <p:cNvPr id="32781" name="Freeform 13">
              <a:extLst>
                <a:ext uri="{FF2B5EF4-FFF2-40B4-BE49-F238E27FC236}">
                  <a16:creationId xmlns:a16="http://schemas.microsoft.com/office/drawing/2014/main" id="{289B4344-1553-41A1-89AB-0F3B4C0B1173}"/>
                </a:ext>
              </a:extLst>
            </p:cNvPr>
            <p:cNvSpPr>
              <a:spLocks/>
            </p:cNvSpPr>
            <p:nvPr/>
          </p:nvSpPr>
          <p:spPr bwMode="auto">
            <a:xfrm>
              <a:off x="3275" y="3294"/>
              <a:ext cx="1979" cy="332"/>
            </a:xfrm>
            <a:custGeom>
              <a:avLst/>
              <a:gdLst>
                <a:gd name="T0" fmla="*/ 0 w 2112"/>
                <a:gd name="T1" fmla="*/ 53 h 392"/>
                <a:gd name="T2" fmla="*/ 242 w 2112"/>
                <a:gd name="T3" fmla="*/ 0 h 392"/>
                <a:gd name="T4" fmla="*/ 506 w 2112"/>
                <a:gd name="T5" fmla="*/ 53 h 392"/>
                <a:gd name="T6" fmla="*/ 748 w 2112"/>
                <a:gd name="T7" fmla="*/ 7 h 392"/>
                <a:gd name="T8" fmla="*/ 968 w 2112"/>
                <a:gd name="T9" fmla="*/ 46 h 392"/>
                <a:gd name="T10" fmla="*/ 0 60000 65536"/>
                <a:gd name="T11" fmla="*/ 0 60000 65536"/>
                <a:gd name="T12" fmla="*/ 0 60000 65536"/>
                <a:gd name="T13" fmla="*/ 0 60000 65536"/>
                <a:gd name="T14" fmla="*/ 0 60000 65536"/>
                <a:gd name="T15" fmla="*/ 0 w 2112"/>
                <a:gd name="T16" fmla="*/ 0 h 392"/>
                <a:gd name="T17" fmla="*/ 2112 w 2112"/>
                <a:gd name="T18" fmla="*/ 392 h 392"/>
              </a:gdLst>
              <a:ahLst/>
              <a:cxnLst>
                <a:cxn ang="T10">
                  <a:pos x="T0" y="T1"/>
                </a:cxn>
                <a:cxn ang="T11">
                  <a:pos x="T2" y="T3"/>
                </a:cxn>
                <a:cxn ang="T12">
                  <a:pos x="T4" y="T5"/>
                </a:cxn>
                <a:cxn ang="T13">
                  <a:pos x="T6" y="T7"/>
                </a:cxn>
                <a:cxn ang="T14">
                  <a:pos x="T8" y="T9"/>
                </a:cxn>
              </a:cxnLst>
              <a:rect l="T15" t="T16" r="T17" b="T18"/>
              <a:pathLst>
                <a:path w="2112" h="392">
                  <a:moveTo>
                    <a:pt x="0" y="384"/>
                  </a:moveTo>
                  <a:cubicBezTo>
                    <a:pt x="172" y="192"/>
                    <a:pt x="344" y="0"/>
                    <a:pt x="528" y="0"/>
                  </a:cubicBezTo>
                  <a:cubicBezTo>
                    <a:pt x="712" y="0"/>
                    <a:pt x="920" y="376"/>
                    <a:pt x="1104" y="384"/>
                  </a:cubicBezTo>
                  <a:cubicBezTo>
                    <a:pt x="1288" y="392"/>
                    <a:pt x="1464" y="56"/>
                    <a:pt x="1632" y="48"/>
                  </a:cubicBezTo>
                  <a:cubicBezTo>
                    <a:pt x="1800" y="40"/>
                    <a:pt x="2032" y="288"/>
                    <a:pt x="2112" y="336"/>
                  </a:cubicBezTo>
                </a:path>
              </a:pathLst>
            </a:custGeom>
            <a:noFill/>
            <a:ln w="57150">
              <a:solidFill>
                <a:srgbClr val="FF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82" name="Line 14">
              <a:extLst>
                <a:ext uri="{FF2B5EF4-FFF2-40B4-BE49-F238E27FC236}">
                  <a16:creationId xmlns:a16="http://schemas.microsoft.com/office/drawing/2014/main" id="{103B1BD4-E1DA-435C-A014-FF2B98967CA6}"/>
                </a:ext>
              </a:extLst>
            </p:cNvPr>
            <p:cNvSpPr>
              <a:spLocks noChangeShapeType="1"/>
            </p:cNvSpPr>
            <p:nvPr/>
          </p:nvSpPr>
          <p:spPr bwMode="auto">
            <a:xfrm>
              <a:off x="288" y="3133"/>
              <a:ext cx="1" cy="1139"/>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83" name="Line 15">
              <a:extLst>
                <a:ext uri="{FF2B5EF4-FFF2-40B4-BE49-F238E27FC236}">
                  <a16:creationId xmlns:a16="http://schemas.microsoft.com/office/drawing/2014/main" id="{D922602E-D657-4DB7-97E1-2E8D8AAAEA19}"/>
                </a:ext>
              </a:extLst>
            </p:cNvPr>
            <p:cNvSpPr>
              <a:spLocks noChangeShapeType="1"/>
            </p:cNvSpPr>
            <p:nvPr/>
          </p:nvSpPr>
          <p:spPr bwMode="auto">
            <a:xfrm>
              <a:off x="288" y="4095"/>
              <a:ext cx="22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84" name="Text Box 16">
              <a:extLst>
                <a:ext uri="{FF2B5EF4-FFF2-40B4-BE49-F238E27FC236}">
                  <a16:creationId xmlns:a16="http://schemas.microsoft.com/office/drawing/2014/main" id="{49A42E8B-1AC3-47AC-AB51-C258DF0691FE}"/>
                </a:ext>
              </a:extLst>
            </p:cNvPr>
            <p:cNvSpPr txBox="1">
              <a:spLocks noChangeArrowheads="1"/>
            </p:cNvSpPr>
            <p:nvPr/>
          </p:nvSpPr>
          <p:spPr bwMode="auto">
            <a:xfrm>
              <a:off x="-2" y="3290"/>
              <a:ext cx="310"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dirty="0">
                  <a:latin typeface="微软雅黑" panose="020B0503020204020204" pitchFamily="34" charset="-122"/>
                  <a:ea typeface="微软雅黑" panose="020B0503020204020204" pitchFamily="34" charset="-122"/>
                </a:rPr>
                <a:t>种群数量</a:t>
              </a:r>
            </a:p>
          </p:txBody>
        </p:sp>
        <p:sp>
          <p:nvSpPr>
            <p:cNvPr id="32785" name="Text Box 17">
              <a:extLst>
                <a:ext uri="{FF2B5EF4-FFF2-40B4-BE49-F238E27FC236}">
                  <a16:creationId xmlns:a16="http://schemas.microsoft.com/office/drawing/2014/main" id="{8739D731-F04E-4086-9075-7A7D97B8468B}"/>
                </a:ext>
              </a:extLst>
            </p:cNvPr>
            <p:cNvSpPr txBox="1">
              <a:spLocks noChangeArrowheads="1"/>
            </p:cNvSpPr>
            <p:nvPr/>
          </p:nvSpPr>
          <p:spPr bwMode="auto">
            <a:xfrm>
              <a:off x="2176" y="4112"/>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dirty="0">
                  <a:solidFill>
                    <a:srgbClr val="3333FF"/>
                  </a:solidFill>
                  <a:latin typeface="微软雅黑" panose="020B0503020204020204" pitchFamily="34" charset="-122"/>
                  <a:ea typeface="微软雅黑" panose="020B0503020204020204" pitchFamily="34" charset="-122"/>
                </a:rPr>
                <a:t>时间</a:t>
              </a:r>
            </a:p>
          </p:txBody>
        </p:sp>
        <p:grpSp>
          <p:nvGrpSpPr>
            <p:cNvPr id="32786" name="Group 18">
              <a:extLst>
                <a:ext uri="{FF2B5EF4-FFF2-40B4-BE49-F238E27FC236}">
                  <a16:creationId xmlns:a16="http://schemas.microsoft.com/office/drawing/2014/main" id="{066E9251-67AF-4861-9BF7-5DDFE50D1C05}"/>
                </a:ext>
              </a:extLst>
            </p:cNvPr>
            <p:cNvGrpSpPr>
              <a:grpSpLocks/>
            </p:cNvGrpSpPr>
            <p:nvPr/>
          </p:nvGrpSpPr>
          <p:grpSpPr bwMode="auto">
            <a:xfrm>
              <a:off x="345" y="3093"/>
              <a:ext cx="2480" cy="904"/>
              <a:chOff x="1344" y="2819"/>
              <a:chExt cx="2758" cy="1069"/>
            </a:xfrm>
          </p:grpSpPr>
          <p:sp>
            <p:nvSpPr>
              <p:cNvPr id="32787" name="Freeform 19">
                <a:extLst>
                  <a:ext uri="{FF2B5EF4-FFF2-40B4-BE49-F238E27FC236}">
                    <a16:creationId xmlns:a16="http://schemas.microsoft.com/office/drawing/2014/main" id="{D3086D7B-0B19-49BE-9307-B2DC4E692D40}"/>
                  </a:ext>
                </a:extLst>
              </p:cNvPr>
              <p:cNvSpPr>
                <a:spLocks/>
              </p:cNvSpPr>
              <p:nvPr/>
            </p:nvSpPr>
            <p:spPr bwMode="auto">
              <a:xfrm>
                <a:off x="1344" y="3200"/>
                <a:ext cx="2160" cy="592"/>
              </a:xfrm>
              <a:custGeom>
                <a:avLst/>
                <a:gdLst>
                  <a:gd name="T0" fmla="*/ 0 w 2160"/>
                  <a:gd name="T1" fmla="*/ 592 h 592"/>
                  <a:gd name="T2" fmla="*/ 720 w 2160"/>
                  <a:gd name="T3" fmla="*/ 16 h 592"/>
                  <a:gd name="T4" fmla="*/ 2160 w 2160"/>
                  <a:gd name="T5" fmla="*/ 496 h 592"/>
                  <a:gd name="T6" fmla="*/ 0 60000 65536"/>
                  <a:gd name="T7" fmla="*/ 0 60000 65536"/>
                  <a:gd name="T8" fmla="*/ 0 60000 65536"/>
                  <a:gd name="T9" fmla="*/ 0 w 2160"/>
                  <a:gd name="T10" fmla="*/ 0 h 592"/>
                  <a:gd name="T11" fmla="*/ 2160 w 2160"/>
                  <a:gd name="T12" fmla="*/ 592 h 592"/>
                </a:gdLst>
                <a:ahLst/>
                <a:cxnLst>
                  <a:cxn ang="T6">
                    <a:pos x="T0" y="T1"/>
                  </a:cxn>
                  <a:cxn ang="T7">
                    <a:pos x="T2" y="T3"/>
                  </a:cxn>
                  <a:cxn ang="T8">
                    <a:pos x="T4" y="T5"/>
                  </a:cxn>
                </a:cxnLst>
                <a:rect l="T9" t="T10" r="T11" b="T12"/>
                <a:pathLst>
                  <a:path w="2160" h="592">
                    <a:moveTo>
                      <a:pt x="0" y="592"/>
                    </a:moveTo>
                    <a:cubicBezTo>
                      <a:pt x="180" y="312"/>
                      <a:pt x="360" y="32"/>
                      <a:pt x="720" y="16"/>
                    </a:cubicBezTo>
                    <a:cubicBezTo>
                      <a:pt x="1080" y="0"/>
                      <a:pt x="1920" y="416"/>
                      <a:pt x="2160" y="4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88" name="Freeform 20">
                <a:extLst>
                  <a:ext uri="{FF2B5EF4-FFF2-40B4-BE49-F238E27FC236}">
                    <a16:creationId xmlns:a16="http://schemas.microsoft.com/office/drawing/2014/main" id="{D922EE43-00D5-4E6E-9733-FF7E575858E9}"/>
                  </a:ext>
                </a:extLst>
              </p:cNvPr>
              <p:cNvSpPr>
                <a:spLocks/>
              </p:cNvSpPr>
              <p:nvPr/>
            </p:nvSpPr>
            <p:spPr bwMode="auto">
              <a:xfrm>
                <a:off x="1392" y="2864"/>
                <a:ext cx="2064" cy="1024"/>
              </a:xfrm>
              <a:custGeom>
                <a:avLst/>
                <a:gdLst>
                  <a:gd name="T0" fmla="*/ 0 w 2064"/>
                  <a:gd name="T1" fmla="*/ 1024 h 1024"/>
                  <a:gd name="T2" fmla="*/ 1008 w 2064"/>
                  <a:gd name="T3" fmla="*/ 160 h 1024"/>
                  <a:gd name="T4" fmla="*/ 2064 w 2064"/>
                  <a:gd name="T5" fmla="*/ 64 h 1024"/>
                  <a:gd name="T6" fmla="*/ 0 60000 65536"/>
                  <a:gd name="T7" fmla="*/ 0 60000 65536"/>
                  <a:gd name="T8" fmla="*/ 0 60000 65536"/>
                  <a:gd name="T9" fmla="*/ 0 w 2064"/>
                  <a:gd name="T10" fmla="*/ 0 h 1024"/>
                  <a:gd name="T11" fmla="*/ 2064 w 2064"/>
                  <a:gd name="T12" fmla="*/ 1024 h 1024"/>
                </a:gdLst>
                <a:ahLst/>
                <a:cxnLst>
                  <a:cxn ang="T6">
                    <a:pos x="T0" y="T1"/>
                  </a:cxn>
                  <a:cxn ang="T7">
                    <a:pos x="T2" y="T3"/>
                  </a:cxn>
                  <a:cxn ang="T8">
                    <a:pos x="T4" y="T5"/>
                  </a:cxn>
                </a:cxnLst>
                <a:rect l="T9" t="T10" r="T11" b="T12"/>
                <a:pathLst>
                  <a:path w="2064" h="1024">
                    <a:moveTo>
                      <a:pt x="0" y="1024"/>
                    </a:moveTo>
                    <a:cubicBezTo>
                      <a:pt x="332" y="672"/>
                      <a:pt x="664" y="320"/>
                      <a:pt x="1008" y="160"/>
                    </a:cubicBezTo>
                    <a:cubicBezTo>
                      <a:pt x="1352" y="0"/>
                      <a:pt x="1708" y="32"/>
                      <a:pt x="2064" y="64"/>
                    </a:cubicBezTo>
                  </a:path>
                </a:pathLst>
              </a:custGeom>
              <a:noFill/>
              <a:ln w="57150">
                <a:solidFill>
                  <a:srgbClr val="FF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89" name="Rectangle 21">
                <a:extLst>
                  <a:ext uri="{FF2B5EF4-FFF2-40B4-BE49-F238E27FC236}">
                    <a16:creationId xmlns:a16="http://schemas.microsoft.com/office/drawing/2014/main" id="{16D8C6DE-166E-4B37-A736-7301EB8F0AF5}"/>
                  </a:ext>
                </a:extLst>
              </p:cNvPr>
              <p:cNvSpPr>
                <a:spLocks noChangeArrowheads="1"/>
              </p:cNvSpPr>
              <p:nvPr/>
            </p:nvSpPr>
            <p:spPr bwMode="auto">
              <a:xfrm>
                <a:off x="3478" y="3588"/>
                <a:ext cx="62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solidFill>
                      <a:srgbClr val="3333FF"/>
                    </a:solidFill>
                    <a:latin typeface="微软雅黑" panose="020B0503020204020204" pitchFamily="34" charset="-122"/>
                    <a:ea typeface="微软雅黑" panose="020B0503020204020204" pitchFamily="34" charset="-122"/>
                  </a:rPr>
                  <a:t>生物</a:t>
                </a:r>
                <a:r>
                  <a:rPr kumimoji="1" lang="en-US" altLang="zh-CN" sz="2000" b="1">
                    <a:solidFill>
                      <a:srgbClr val="3333FF"/>
                    </a:solidFill>
                    <a:latin typeface="微软雅黑" panose="020B0503020204020204" pitchFamily="34" charset="-122"/>
                    <a:ea typeface="微软雅黑" panose="020B0503020204020204" pitchFamily="34" charset="-122"/>
                  </a:rPr>
                  <a:t>A</a:t>
                </a:r>
              </a:p>
            </p:txBody>
          </p:sp>
          <p:sp>
            <p:nvSpPr>
              <p:cNvPr id="32790" name="Rectangle 22">
                <a:extLst>
                  <a:ext uri="{FF2B5EF4-FFF2-40B4-BE49-F238E27FC236}">
                    <a16:creationId xmlns:a16="http://schemas.microsoft.com/office/drawing/2014/main" id="{75195932-68CC-46BB-85F3-C0FBE84DD1C2}"/>
                  </a:ext>
                </a:extLst>
              </p:cNvPr>
              <p:cNvSpPr>
                <a:spLocks noChangeArrowheads="1"/>
              </p:cNvSpPr>
              <p:nvPr/>
            </p:nvSpPr>
            <p:spPr bwMode="auto">
              <a:xfrm>
                <a:off x="3456" y="2819"/>
                <a:ext cx="62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zh-CN" altLang="en-US" sz="2000" b="1">
                    <a:solidFill>
                      <a:srgbClr val="FF00FF"/>
                    </a:solidFill>
                    <a:latin typeface="微软雅黑" panose="020B0503020204020204" pitchFamily="34" charset="-122"/>
                    <a:ea typeface="微软雅黑" panose="020B0503020204020204" pitchFamily="34" charset="-122"/>
                  </a:rPr>
                  <a:t>生物</a:t>
                </a:r>
                <a:r>
                  <a:rPr kumimoji="1" lang="en-US" altLang="zh-CN" sz="2000" b="1">
                    <a:solidFill>
                      <a:srgbClr val="FF00FF"/>
                    </a:solidFill>
                    <a:latin typeface="微软雅黑" panose="020B0503020204020204" pitchFamily="34" charset="-122"/>
                    <a:ea typeface="微软雅黑" panose="020B0503020204020204" pitchFamily="34" charset="-122"/>
                  </a:rPr>
                  <a:t>B</a:t>
                </a:r>
              </a:p>
            </p:txBody>
          </p:sp>
        </p:grpSp>
      </p:grpSp>
      <p:sp>
        <p:nvSpPr>
          <p:cNvPr id="3" name="矩形 2"/>
          <p:cNvSpPr/>
          <p:nvPr/>
        </p:nvSpPr>
        <p:spPr>
          <a:xfrm>
            <a:off x="2038232" y="6117995"/>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竞争</a:t>
            </a:r>
          </a:p>
        </p:txBody>
      </p:sp>
      <p:sp>
        <p:nvSpPr>
          <p:cNvPr id="4" name="矩形 3"/>
          <p:cNvSpPr/>
          <p:nvPr/>
        </p:nvSpPr>
        <p:spPr>
          <a:xfrm>
            <a:off x="6805613" y="6117994"/>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捕食</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灰松鼠">
            <a:extLst>
              <a:ext uri="{FF2B5EF4-FFF2-40B4-BE49-F238E27FC236}">
                <a16:creationId xmlns:a16="http://schemas.microsoft.com/office/drawing/2014/main" id="{4E8B42CB-9167-4A2E-BBFC-F384298E8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45" y="3538231"/>
            <a:ext cx="4622105" cy="291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descr="英国人发起了各种不同形式的“拯救红松鼠”运动，甚至连英国王储查尔斯都出面呼吁通过各种方式铲除他们所讨厌的入侵者--灰松鼠。">
            <a:extLst>
              <a:ext uri="{FF2B5EF4-FFF2-40B4-BE49-F238E27FC236}">
                <a16:creationId xmlns:a16="http://schemas.microsoft.com/office/drawing/2014/main" id="{59B045E7-3041-4FD0-BCAB-BE437B0DA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301" y="332656"/>
            <a:ext cx="3626540" cy="380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4">
            <a:extLst>
              <a:ext uri="{FF2B5EF4-FFF2-40B4-BE49-F238E27FC236}">
                <a16:creationId xmlns:a16="http://schemas.microsoft.com/office/drawing/2014/main" id="{27B894E1-E143-453D-BFE4-36B46CD457C8}"/>
              </a:ext>
            </a:extLst>
          </p:cNvPr>
          <p:cNvSpPr>
            <a:spLocks noChangeArrowheads="1"/>
          </p:cNvSpPr>
          <p:nvPr/>
        </p:nvSpPr>
        <p:spPr bwMode="auto">
          <a:xfrm>
            <a:off x="260696" y="1076018"/>
            <a:ext cx="477200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200" dirty="0">
                <a:latin typeface="Arial" panose="020B0604020202020204" pitchFamily="34" charset="0"/>
              </a:rPr>
              <a:t>灰松鼠是一种原产于美国东部和加拿大东部等地区的松鼠。来到英国后也成为了臭名昭著的入侵者。与灰松鼠相比，英国本土的红松鼠体型较小，根本不是灰松鼠的竞争对手，而且灰松鼠比红松鼠更具进攻性。</a:t>
            </a:r>
          </a:p>
        </p:txBody>
      </p:sp>
      <p:sp>
        <p:nvSpPr>
          <p:cNvPr id="33798" name="矩形 5">
            <a:extLst>
              <a:ext uri="{FF2B5EF4-FFF2-40B4-BE49-F238E27FC236}">
                <a16:creationId xmlns:a16="http://schemas.microsoft.com/office/drawing/2014/main" id="{63552335-7835-45A8-BBB0-61499174B2A4}"/>
              </a:ext>
            </a:extLst>
          </p:cNvPr>
          <p:cNvSpPr>
            <a:spLocks noChangeArrowheads="1"/>
          </p:cNvSpPr>
          <p:nvPr/>
        </p:nvSpPr>
        <p:spPr bwMode="auto">
          <a:xfrm>
            <a:off x="4932040" y="4725144"/>
            <a:ext cx="39290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200" dirty="0">
                <a:latin typeface="Arial" panose="020B0604020202020204" pitchFamily="34" charset="0"/>
              </a:rPr>
              <a:t>此外，灰松鼠身上携带了一种致命病毒，这种病毒只会感染红松鼠，而对灰松鼠却毫无影响。</a:t>
            </a:r>
          </a:p>
        </p:txBody>
      </p:sp>
      <p:sp>
        <p:nvSpPr>
          <p:cNvPr id="7" name="TextBox 3">
            <a:extLst>
              <a:ext uri="{FF2B5EF4-FFF2-40B4-BE49-F238E27FC236}">
                <a16:creationId xmlns:a16="http://schemas.microsoft.com/office/drawing/2014/main" id="{013304B7-9A11-4340-9236-D6C1CC163006}"/>
              </a:ext>
            </a:extLst>
          </p:cNvPr>
          <p:cNvSpPr txBox="1"/>
          <p:nvPr/>
        </p:nvSpPr>
        <p:spPr>
          <a:xfrm>
            <a:off x="504032" y="32007"/>
            <a:ext cx="1655762" cy="830997"/>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a:spAutoFit/>
          </a:bodyPr>
          <a:lstStyle>
            <a:defPPr>
              <a:defRPr lang="en-US"/>
            </a:defPPr>
            <a:lvl1pPr algn="ctr" eaLnBrk="1" hangingPunct="1">
              <a:defRPr sz="4800" b="1">
                <a:solidFill>
                  <a:srgbClr val="C00000"/>
                </a:solidFill>
                <a:latin typeface="微软雅黑" panose="020B0503020204020204" pitchFamily="34" charset="-122"/>
                <a:ea typeface="微软雅黑" panose="020B0503020204020204" pitchFamily="34" charset="-122"/>
              </a:defRPr>
            </a:lvl1pPr>
          </a:lstStyle>
          <a:p>
            <a:r>
              <a:rPr lang="zh-CN" altLang="en-US" dirty="0"/>
              <a:t>竞争</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F178E138-B766-48B0-9847-41FD66FB3028}"/>
              </a:ext>
            </a:extLst>
          </p:cNvPr>
          <p:cNvSpPr>
            <a:spLocks noGrp="1"/>
          </p:cNvSpPr>
          <p:nvPr>
            <p:ph type="title"/>
          </p:nvPr>
        </p:nvSpPr>
        <p:spPr>
          <a:xfrm>
            <a:off x="251520" y="146332"/>
            <a:ext cx="8229600" cy="701731"/>
          </a:xfrm>
        </p:spPr>
        <p:txBody>
          <a:bodyPr/>
          <a:lstStyle/>
          <a:p>
            <a:pPr indent="0" algn="l" eaLnBrk="1" hangingPunct="1"/>
            <a:r>
              <a:rPr lang="zh-CN" altLang="en-US" sz="4400" b="1" dirty="0">
                <a:solidFill>
                  <a:srgbClr val="C00000"/>
                </a:solidFill>
                <a:latin typeface="微软雅黑" panose="020B0503020204020204" pitchFamily="34" charset="-122"/>
                <a:ea typeface="微软雅黑" panose="020B0503020204020204" pitchFamily="34" charset="-122"/>
              </a:rPr>
              <a:t>种内关系</a:t>
            </a:r>
          </a:p>
        </p:txBody>
      </p:sp>
      <p:pic>
        <p:nvPicPr>
          <p:cNvPr id="49155" name="Picture 4">
            <a:extLst>
              <a:ext uri="{FF2B5EF4-FFF2-40B4-BE49-F238E27FC236}">
                <a16:creationId xmlns:a16="http://schemas.microsoft.com/office/drawing/2014/main" id="{5C23A1A0-0D06-45FC-A830-C9A9F8C87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69" y="3562232"/>
            <a:ext cx="3557142" cy="266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5">
            <a:extLst>
              <a:ext uri="{FF2B5EF4-FFF2-40B4-BE49-F238E27FC236}">
                <a16:creationId xmlns:a16="http://schemas.microsoft.com/office/drawing/2014/main" id="{D55955BE-88BB-4020-9C1A-56B448355D49}"/>
              </a:ext>
            </a:extLst>
          </p:cNvPr>
          <p:cNvSpPr txBox="1">
            <a:spLocks noChangeArrowheads="1"/>
          </p:cNvSpPr>
          <p:nvPr/>
        </p:nvSpPr>
        <p:spPr bwMode="auto">
          <a:xfrm>
            <a:off x="1467541" y="6199391"/>
            <a:ext cx="2458397" cy="46166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工蜂 蜂王 雄蜂</a:t>
            </a:r>
          </a:p>
        </p:txBody>
      </p:sp>
      <p:sp>
        <p:nvSpPr>
          <p:cNvPr id="49158" name="矩形 6">
            <a:extLst>
              <a:ext uri="{FF2B5EF4-FFF2-40B4-BE49-F238E27FC236}">
                <a16:creationId xmlns:a16="http://schemas.microsoft.com/office/drawing/2014/main" id="{60C139C7-5BC9-41A1-97A0-43960D9B52ED}"/>
              </a:ext>
            </a:extLst>
          </p:cNvPr>
          <p:cNvSpPr>
            <a:spLocks noChangeArrowheads="1"/>
          </p:cNvSpPr>
          <p:nvPr/>
        </p:nvSpPr>
        <p:spPr bwMode="auto">
          <a:xfrm>
            <a:off x="611560" y="1951737"/>
            <a:ext cx="457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 种内互助</a:t>
            </a:r>
          </a:p>
        </p:txBody>
      </p:sp>
      <p:pic>
        <p:nvPicPr>
          <p:cNvPr id="49159" name="图片 7">
            <a:extLst>
              <a:ext uri="{FF2B5EF4-FFF2-40B4-BE49-F238E27FC236}">
                <a16:creationId xmlns:a16="http://schemas.microsoft.com/office/drawing/2014/main" id="{BD11966E-9EEB-42B2-8053-5D1E2B381128}"/>
              </a:ext>
            </a:extLst>
          </p:cNvPr>
          <p:cNvPicPr>
            <a:picLocks noChangeAspect="1"/>
          </p:cNvPicPr>
          <p:nvPr/>
        </p:nvPicPr>
        <p:blipFill>
          <a:blip r:embed="rId3">
            <a:extLst>
              <a:ext uri="{28A0092B-C50C-407E-A947-70E740481C1C}">
                <a14:useLocalDpi xmlns:a14="http://schemas.microsoft.com/office/drawing/2010/main" val="0"/>
              </a:ext>
            </a:extLst>
          </a:blip>
          <a:srcRect r="8440"/>
          <a:stretch>
            <a:fillRect/>
          </a:stretch>
        </p:blipFill>
        <p:spPr bwMode="auto">
          <a:xfrm>
            <a:off x="4716016" y="3562232"/>
            <a:ext cx="3672408" cy="262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99592" y="1161397"/>
            <a:ext cx="6288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just" eaLnBrk="1" hangingPunct="1"/>
            <a:r>
              <a:rPr kumimoji="1" lang="zh-CN" altLang="en-US" sz="2800" b="1" dirty="0">
                <a:latin typeface="微软雅黑" panose="020B0503020204020204" pitchFamily="34" charset="-122"/>
                <a:ea typeface="微软雅黑" panose="020B0503020204020204" pitchFamily="34" charset="-122"/>
              </a:rPr>
              <a:t>存在于生物种群内部个体间的相互关系</a:t>
            </a:r>
          </a:p>
        </p:txBody>
      </p:sp>
      <p:sp>
        <p:nvSpPr>
          <p:cNvPr id="3" name="矩形 2"/>
          <p:cNvSpPr/>
          <p:nvPr/>
        </p:nvSpPr>
        <p:spPr>
          <a:xfrm>
            <a:off x="1115616" y="2710337"/>
            <a:ext cx="6480720" cy="57246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同种生物个体之间的分工协作</a:t>
            </a:r>
          </a:p>
        </p:txBody>
      </p:sp>
      <p:sp>
        <p:nvSpPr>
          <p:cNvPr id="4" name="矩形 3"/>
          <p:cNvSpPr/>
          <p:nvPr/>
        </p:nvSpPr>
        <p:spPr>
          <a:xfrm>
            <a:off x="5229200" y="6185380"/>
            <a:ext cx="2646040" cy="461665"/>
          </a:xfrm>
          <a:prstGeom prst="rect">
            <a:avLst/>
          </a:prstGeom>
          <a:noFill/>
          <a:ln>
            <a:noFill/>
          </a:ln>
        </p:spPr>
        <p:txBody>
          <a:bodyPr wrap="square">
            <a:spAutoFit/>
          </a:bodyPr>
          <a:lstStyle/>
          <a:p>
            <a:pPr algn="ctr" eaLnBrk="1" hangingPunct="1"/>
            <a:r>
              <a:rPr lang="zh-CN" altLang="en-US" sz="2400" dirty="0">
                <a:latin typeface="微软雅黑" panose="020B0503020204020204" pitchFamily="34" charset="-122"/>
                <a:ea typeface="微软雅黑" panose="020B0503020204020204" pitchFamily="34" charset="-122"/>
              </a:rPr>
              <a:t>工蚁 兵蚁 蚁后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8" grpId="0"/>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4">
            <a:extLst>
              <a:ext uri="{FF2B5EF4-FFF2-40B4-BE49-F238E27FC236}">
                <a16:creationId xmlns:a16="http://schemas.microsoft.com/office/drawing/2014/main" id="{4D625D78-2B11-4AA6-8E50-9459BE3F0729}"/>
              </a:ext>
            </a:extLst>
          </p:cNvPr>
          <p:cNvSpPr>
            <a:spLocks noChangeArrowheads="1"/>
          </p:cNvSpPr>
          <p:nvPr/>
        </p:nvSpPr>
        <p:spPr bwMode="auto">
          <a:xfrm>
            <a:off x="755576" y="1185546"/>
            <a:ext cx="457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种内斗争</a:t>
            </a:r>
          </a:p>
        </p:txBody>
      </p:sp>
      <p:sp>
        <p:nvSpPr>
          <p:cNvPr id="6" name="标题 1">
            <a:extLst>
              <a:ext uri="{FF2B5EF4-FFF2-40B4-BE49-F238E27FC236}">
                <a16:creationId xmlns:a16="http://schemas.microsoft.com/office/drawing/2014/main" id="{F178E138-B766-48B0-9847-41FD66FB3028}"/>
              </a:ext>
            </a:extLst>
          </p:cNvPr>
          <p:cNvSpPr txBox="1">
            <a:spLocks/>
          </p:cNvSpPr>
          <p:nvPr/>
        </p:nvSpPr>
        <p:spPr>
          <a:xfrm>
            <a:off x="251520" y="146332"/>
            <a:ext cx="8229600" cy="701731"/>
          </a:xfrm>
          <a:prstGeom prst="rect">
            <a:avLst/>
          </a:prstGeom>
        </p:spPr>
        <p:txBody>
          <a:bodyPr/>
          <a:lstStyle>
            <a:lvl1pPr marL="53975" indent="1588" algn="l" rtl="0" fontAlgn="base">
              <a:lnSpc>
                <a:spcPct val="90000"/>
              </a:lnSpc>
              <a:spcBef>
                <a:spcPct val="0"/>
              </a:spcBef>
              <a:spcAft>
                <a:spcPct val="0"/>
              </a:spcAft>
              <a:defRPr sz="4000" b="1" kern="1200">
                <a:solidFill>
                  <a:schemeClr val="bg2"/>
                </a:solidFill>
                <a:latin typeface="微软雅黑" panose="020B0503020204020204" pitchFamily="34" charset="-122"/>
                <a:ea typeface="微软雅黑" panose="020B0503020204020204" pitchFamily="34" charset="-122"/>
                <a:cs typeface="+mj-cs"/>
              </a:defRPr>
            </a:lvl1pPr>
            <a:lvl2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2pPr>
            <a:lvl3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3pPr>
            <a:lvl4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4pPr>
            <a:lvl5pPr marL="53975" indent="1588" algn="l" rtl="0" fontAlgn="base">
              <a:lnSpc>
                <a:spcPct val="90000"/>
              </a:lnSpc>
              <a:spcBef>
                <a:spcPct val="0"/>
              </a:spcBef>
              <a:spcAft>
                <a:spcPct val="0"/>
              </a:spcAft>
              <a:defRPr sz="3000" b="1">
                <a:solidFill>
                  <a:schemeClr val="tx2"/>
                </a:solidFill>
                <a:latin typeface="Times New Roman" panose="02020603050405020304" pitchFamily="18" charset="0"/>
              </a:defRPr>
            </a:lvl5pPr>
            <a:lvl6pPr marL="511175" indent="1588" algn="l" rtl="0"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algn="l" rtl="0"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algn="l" rtl="0"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algn="l" rtl="0" fontAlgn="base">
              <a:lnSpc>
                <a:spcPct val="90000"/>
              </a:lnSpc>
              <a:spcBef>
                <a:spcPct val="0"/>
              </a:spcBef>
              <a:spcAft>
                <a:spcPct val="0"/>
              </a:spcAft>
              <a:defRPr sz="3000" b="1">
                <a:solidFill>
                  <a:schemeClr val="tx2"/>
                </a:solidFill>
                <a:latin typeface="Times New Roman" panose="02020603050405020304" pitchFamily="18" charset="0"/>
              </a:defRPr>
            </a:lvl9pPr>
          </a:lstStyle>
          <a:p>
            <a:pPr indent="0" eaLnBrk="1" hangingPunct="1"/>
            <a:r>
              <a:rPr lang="zh-CN" altLang="en-US" sz="4400">
                <a:solidFill>
                  <a:srgbClr val="C00000"/>
                </a:solidFill>
              </a:rPr>
              <a:t>种内关系</a:t>
            </a:r>
            <a:endParaRPr lang="zh-CN" altLang="en-US" sz="4400" dirty="0">
              <a:solidFill>
                <a:srgbClr val="C00000"/>
              </a:solidFill>
            </a:endParaRPr>
          </a:p>
        </p:txBody>
      </p:sp>
      <p:sp>
        <p:nvSpPr>
          <p:cNvPr id="2" name="矩形 1"/>
          <p:cNvSpPr/>
          <p:nvPr/>
        </p:nvSpPr>
        <p:spPr>
          <a:xfrm>
            <a:off x="1187624" y="1916832"/>
            <a:ext cx="7128792" cy="101188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600" b="1" dirty="0">
                <a:latin typeface="微软雅黑" panose="020B0503020204020204" pitchFamily="34" charset="-122"/>
                <a:ea typeface="微软雅黑" panose="020B0503020204020204" pitchFamily="34" charset="-122"/>
              </a:rPr>
              <a:t>同种生物个体之间，由于争夺食物、空间及配偶而发生斗争的现象</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356992"/>
            <a:ext cx="4242661" cy="2592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56" y="3342251"/>
            <a:ext cx="3912844" cy="2592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a:extLst>
              <a:ext uri="{FF2B5EF4-FFF2-40B4-BE49-F238E27FC236}">
                <a16:creationId xmlns:a16="http://schemas.microsoft.com/office/drawing/2014/main" id="{7283C328-F6E6-4CF3-AFF4-C9473CAD9603}"/>
              </a:ext>
            </a:extLst>
          </p:cNvPr>
          <p:cNvSpPr txBox="1">
            <a:spLocks noChangeArrowheads="1"/>
          </p:cNvSpPr>
          <p:nvPr/>
        </p:nvSpPr>
        <p:spPr bwMode="auto">
          <a:xfrm>
            <a:off x="653403" y="1217146"/>
            <a:ext cx="8088018" cy="52322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dirty="0">
                <a:solidFill>
                  <a:srgbClr val="CC0000"/>
                </a:solidFill>
                <a:latin typeface="微软雅黑" panose="020B0503020204020204" pitchFamily="34" charset="-122"/>
                <a:ea typeface="微软雅黑" panose="020B0503020204020204" pitchFamily="34" charset="-122"/>
              </a:rPr>
              <a:t>同一时间</a:t>
            </a:r>
            <a:r>
              <a:rPr lang="zh-CN" altLang="en-US" sz="2800" b="1" dirty="0">
                <a:latin typeface="微软雅黑" panose="020B0503020204020204" pitchFamily="34" charset="-122"/>
                <a:ea typeface="微软雅黑" panose="020B0503020204020204" pitchFamily="34" charset="-122"/>
              </a:rPr>
              <a:t>内聚集在</a:t>
            </a:r>
            <a:r>
              <a:rPr lang="zh-CN" altLang="en-US" sz="2800" b="1" dirty="0">
                <a:solidFill>
                  <a:srgbClr val="CC0000"/>
                </a:solidFill>
                <a:latin typeface="微软雅黑" panose="020B0503020204020204" pitchFamily="34" charset="-122"/>
                <a:ea typeface="微软雅黑" panose="020B0503020204020204" pitchFamily="34" charset="-122"/>
              </a:rPr>
              <a:t>一定区域</a:t>
            </a:r>
            <a:r>
              <a:rPr lang="zh-CN" altLang="en-US" sz="2800" b="1" dirty="0">
                <a:latin typeface="微软雅黑" panose="020B0503020204020204" pitchFamily="34" charset="-122"/>
                <a:ea typeface="微软雅黑" panose="020B0503020204020204" pitchFamily="34" charset="-122"/>
              </a:rPr>
              <a:t>中</a:t>
            </a:r>
            <a:r>
              <a:rPr lang="zh-CN" altLang="en-US" sz="2800" b="1" dirty="0">
                <a:solidFill>
                  <a:srgbClr val="C00000"/>
                </a:solidFill>
                <a:latin typeface="微软雅黑" panose="020B0503020204020204" pitchFamily="34" charset="-122"/>
                <a:ea typeface="微软雅黑" panose="020B0503020204020204" pitchFamily="34" charset="-122"/>
              </a:rPr>
              <a:t>各种</a:t>
            </a:r>
            <a:r>
              <a:rPr lang="zh-CN" altLang="en-US" sz="2800" b="1" dirty="0">
                <a:latin typeface="微软雅黑" panose="020B0503020204020204" pitchFamily="34" charset="-122"/>
                <a:ea typeface="微软雅黑" panose="020B0503020204020204" pitchFamily="34" charset="-122"/>
              </a:rPr>
              <a:t>生物种群的集合</a:t>
            </a:r>
          </a:p>
        </p:txBody>
      </p:sp>
      <p:sp>
        <p:nvSpPr>
          <p:cNvPr id="146436" name="Text Box 4">
            <a:extLst>
              <a:ext uri="{FF2B5EF4-FFF2-40B4-BE49-F238E27FC236}">
                <a16:creationId xmlns:a16="http://schemas.microsoft.com/office/drawing/2014/main" id="{A192C2D4-2A48-425D-B069-6CB9C5A85E9C}"/>
              </a:ext>
            </a:extLst>
          </p:cNvPr>
          <p:cNvSpPr txBox="1">
            <a:spLocks noChangeArrowheads="1"/>
          </p:cNvSpPr>
          <p:nvPr/>
        </p:nvSpPr>
        <p:spPr bwMode="auto">
          <a:xfrm>
            <a:off x="653403" y="4858216"/>
            <a:ext cx="88931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要点：</a:t>
            </a:r>
          </a:p>
          <a:p>
            <a:pPr eaLnBrk="1" hangingPunct="1">
              <a:lnSpc>
                <a:spcPct val="150000"/>
              </a:lnSpc>
              <a:spcBef>
                <a:spcPct val="0"/>
              </a:spcBef>
              <a:buClr>
                <a:srgbClr val="FF3300"/>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１</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同一时间，一定的区域，包含这里的各种生物</a:t>
            </a:r>
            <a:br>
              <a:rPr lang="zh-CN" altLang="en-US"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　      ２</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区域内各种生物之间具有直接或间接关系</a:t>
            </a:r>
          </a:p>
        </p:txBody>
      </p:sp>
      <p:pic>
        <p:nvPicPr>
          <p:cNvPr id="9221" name="Picture 6" descr="G07l0069">
            <a:extLst>
              <a:ext uri="{FF2B5EF4-FFF2-40B4-BE49-F238E27FC236}">
                <a16:creationId xmlns:a16="http://schemas.microsoft.com/office/drawing/2014/main" id="{D450AC4B-E6B4-43C5-BE0D-ECF30F926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039938"/>
            <a:ext cx="8569325"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WordArt 8">
            <a:extLst>
              <a:ext uri="{FF2B5EF4-FFF2-40B4-BE49-F238E27FC236}">
                <a16:creationId xmlns:a16="http://schemas.microsoft.com/office/drawing/2014/main" id="{10C3AFC0-3DC3-4C59-8F2C-2A86BF6274A8}"/>
              </a:ext>
            </a:extLst>
          </p:cNvPr>
          <p:cNvSpPr>
            <a:spLocks noChangeArrowheads="1" noChangeShapeType="1" noTextEdit="1"/>
          </p:cNvSpPr>
          <p:nvPr/>
        </p:nvSpPr>
        <p:spPr bwMode="auto">
          <a:xfrm>
            <a:off x="410192" y="271244"/>
            <a:ext cx="289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53975" indent="1588" eaLnBrk="1" hangingPunct="1">
              <a:lnSpc>
                <a:spcPct val="90000"/>
              </a:lnSpc>
              <a:spcBef>
                <a:spcPct val="50000"/>
              </a:spcBef>
            </a:pPr>
            <a:r>
              <a:rPr lang="zh-CN" altLang="en-US" sz="4000" b="1" dirty="0">
                <a:latin typeface="微软雅黑" panose="020B0503020204020204" pitchFamily="34" charset="-122"/>
                <a:ea typeface="微软雅黑" panose="020B0503020204020204" pitchFamily="34" charset="-122"/>
                <a:cs typeface="+mj-cs"/>
              </a:rPr>
              <a:t>群落的概念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6436">
                                            <p:txEl>
                                              <p:pRg st="0" end="0"/>
                                            </p:txEl>
                                          </p:spTgt>
                                        </p:tgtEl>
                                        <p:attrNameLst>
                                          <p:attrName>style.visibility</p:attrName>
                                        </p:attrNameLst>
                                      </p:cBhvr>
                                      <p:to>
                                        <p:strVal val="visible"/>
                                      </p:to>
                                    </p:set>
                                    <p:animEffect transition="in" filter="blinds(horizontal)">
                                      <p:cBhvr>
                                        <p:cTn id="7" dur="500"/>
                                        <p:tgtEl>
                                          <p:spTgt spid="1464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6436">
                                            <p:txEl>
                                              <p:pRg st="1" end="1"/>
                                            </p:txEl>
                                          </p:spTgt>
                                        </p:tgtEl>
                                        <p:attrNameLst>
                                          <p:attrName>style.visibility</p:attrName>
                                        </p:attrNameLst>
                                      </p:cBhvr>
                                      <p:to>
                                        <p:strVal val="visible"/>
                                      </p:to>
                                    </p:set>
                                    <p:animEffect transition="in" filter="blinds(horizontal)">
                                      <p:cBhvr>
                                        <p:cTn id="12" dur="500"/>
                                        <p:tgtEl>
                                          <p:spTgt spid="1464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7E5C2DA-0414-423B-949D-52965B6DE2D0}"/>
              </a:ext>
            </a:extLst>
          </p:cNvPr>
          <p:cNvSpPr>
            <a:spLocks noGrp="1"/>
          </p:cNvSpPr>
          <p:nvPr>
            <p:ph type="title"/>
          </p:nvPr>
        </p:nvSpPr>
        <p:spPr>
          <a:xfrm>
            <a:off x="179512" y="182562"/>
            <a:ext cx="8229600" cy="646331"/>
          </a:xfrm>
          <a:noFill/>
        </p:spPr>
        <p:txBody>
          <a:bodyPr anchor="t">
            <a:spAutoFit/>
          </a:bodyPr>
          <a:lstStyle/>
          <a:p>
            <a:pPr algn="l" eaLnBrk="1" hangingPunct="1">
              <a:spcBef>
                <a:spcPct val="50000"/>
              </a:spcBef>
            </a:pPr>
            <a:r>
              <a:rPr lang="zh-CN" altLang="en-US" sz="4000" b="1" dirty="0">
                <a:solidFill>
                  <a:schemeClr val="tx1"/>
                </a:solidFill>
              </a:rPr>
              <a:t>三、群落的空间结构</a:t>
            </a:r>
          </a:p>
        </p:txBody>
      </p:sp>
      <p:sp>
        <p:nvSpPr>
          <p:cNvPr id="51203" name="Text Box 3">
            <a:extLst>
              <a:ext uri="{FF2B5EF4-FFF2-40B4-BE49-F238E27FC236}">
                <a16:creationId xmlns:a16="http://schemas.microsoft.com/office/drawing/2014/main" id="{CA5A86A6-FC6C-4312-8C87-4739BF5EFC60}"/>
              </a:ext>
            </a:extLst>
          </p:cNvPr>
          <p:cNvSpPr txBox="1">
            <a:spLocks noChangeArrowheads="1"/>
          </p:cNvSpPr>
          <p:nvPr/>
        </p:nvSpPr>
        <p:spPr bwMode="auto">
          <a:xfrm>
            <a:off x="2627784" y="1359032"/>
            <a:ext cx="701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：是指群落垂直方向上的分层现象</a:t>
            </a:r>
          </a:p>
        </p:txBody>
      </p:sp>
      <p:pic>
        <p:nvPicPr>
          <p:cNvPr id="51204" name="Picture 4" descr="6722t08-032">
            <a:extLst>
              <a:ext uri="{FF2B5EF4-FFF2-40B4-BE49-F238E27FC236}">
                <a16:creationId xmlns:a16="http://schemas.microsoft.com/office/drawing/2014/main" id="{F0307738-8C44-4083-A7C3-AA6172F3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71"/>
          <a:stretch>
            <a:fillRect/>
          </a:stretch>
        </p:blipFill>
        <p:spPr bwMode="auto">
          <a:xfrm>
            <a:off x="0" y="2708920"/>
            <a:ext cx="5011738"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5">
            <a:extLst>
              <a:ext uri="{FF2B5EF4-FFF2-40B4-BE49-F238E27FC236}">
                <a16:creationId xmlns:a16="http://schemas.microsoft.com/office/drawing/2014/main" id="{2FC31034-E353-4094-ABA9-F1964BC9A8C6}"/>
              </a:ext>
            </a:extLst>
          </p:cNvPr>
          <p:cNvSpPr>
            <a:spLocks noChangeArrowheads="1"/>
          </p:cNvSpPr>
          <p:nvPr/>
        </p:nvSpPr>
        <p:spPr bwMode="auto">
          <a:xfrm>
            <a:off x="395536" y="1312069"/>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zh-CN" altLang="en-US" b="1" dirty="0">
                <a:solidFill>
                  <a:srgbClr val="000099"/>
                </a:solidFill>
                <a:latin typeface="微软雅黑" panose="020B0503020204020204" pitchFamily="34" charset="-122"/>
                <a:ea typeface="微软雅黑" panose="020B0503020204020204" pitchFamily="34" charset="-122"/>
              </a:rPr>
              <a:t> 垂直结构</a:t>
            </a:r>
          </a:p>
        </p:txBody>
      </p:sp>
      <p:sp>
        <p:nvSpPr>
          <p:cNvPr id="121867" name="Text Box 11">
            <a:extLst>
              <a:ext uri="{FF2B5EF4-FFF2-40B4-BE49-F238E27FC236}">
                <a16:creationId xmlns:a16="http://schemas.microsoft.com/office/drawing/2014/main" id="{CDD4887D-19FB-4339-A2C5-762528F4139F}"/>
              </a:ext>
            </a:extLst>
          </p:cNvPr>
          <p:cNvSpPr txBox="1">
            <a:spLocks noChangeArrowheads="1"/>
          </p:cNvSpPr>
          <p:nvPr/>
        </p:nvSpPr>
        <p:spPr bwMode="auto">
          <a:xfrm>
            <a:off x="4788024" y="3451722"/>
            <a:ext cx="42484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上：各种昆虫、鸟类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中：树栖兽类、鸟类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下：昆虫、蜘蛛、蛇、小型鸟和兽类</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地下：蚯蚓等</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rt">
            <a:extLst>
              <a:ext uri="{FF2B5EF4-FFF2-40B4-BE49-F238E27FC236}">
                <a16:creationId xmlns:a16="http://schemas.microsoft.com/office/drawing/2014/main" id="{1680D58E-33B8-4B94-8433-320C6D126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77000"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5">
            <a:extLst>
              <a:ext uri="{FF2B5EF4-FFF2-40B4-BE49-F238E27FC236}">
                <a16:creationId xmlns:a16="http://schemas.microsoft.com/office/drawing/2014/main" id="{11B08F8B-DA82-44A1-B890-B5A5E79D9F79}"/>
              </a:ext>
            </a:extLst>
          </p:cNvPr>
          <p:cNvSpPr>
            <a:spLocks noChangeArrowheads="1"/>
          </p:cNvSpPr>
          <p:nvPr/>
        </p:nvSpPr>
        <p:spPr bwMode="auto">
          <a:xfrm>
            <a:off x="6934200" y="5715000"/>
            <a:ext cx="1695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草本层</a:t>
            </a:r>
            <a:endParaRPr lang="zh-CN" altLang="en-US" sz="2000" b="1">
              <a:latin typeface="微软雅黑" panose="020B0503020204020204" pitchFamily="34" charset="-122"/>
              <a:ea typeface="微软雅黑" panose="020B0503020204020204" pitchFamily="34" charset="-122"/>
            </a:endParaRPr>
          </a:p>
        </p:txBody>
      </p:sp>
      <p:sp>
        <p:nvSpPr>
          <p:cNvPr id="44038" name="Rectangle 6">
            <a:extLst>
              <a:ext uri="{FF2B5EF4-FFF2-40B4-BE49-F238E27FC236}">
                <a16:creationId xmlns:a16="http://schemas.microsoft.com/office/drawing/2014/main" id="{E815C305-80A6-4ACD-B0C0-D8A688034E13}"/>
              </a:ext>
            </a:extLst>
          </p:cNvPr>
          <p:cNvSpPr>
            <a:spLocks noChangeArrowheads="1"/>
          </p:cNvSpPr>
          <p:nvPr/>
        </p:nvSpPr>
        <p:spPr bwMode="auto">
          <a:xfrm>
            <a:off x="7162800" y="685800"/>
            <a:ext cx="1265238" cy="528638"/>
          </a:xfrm>
          <a:prstGeom prst="rect">
            <a:avLst/>
          </a:prstGeom>
          <a:solidFill>
            <a:schemeClr val="bg1"/>
          </a:solidFill>
          <a:ln w="9525">
            <a:solidFill>
              <a:schemeClr val="bg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树冠层</a:t>
            </a:r>
          </a:p>
        </p:txBody>
      </p:sp>
      <p:sp>
        <p:nvSpPr>
          <p:cNvPr id="44039" name="Line 7">
            <a:extLst>
              <a:ext uri="{FF2B5EF4-FFF2-40B4-BE49-F238E27FC236}">
                <a16:creationId xmlns:a16="http://schemas.microsoft.com/office/drawing/2014/main" id="{0B64A685-23DD-4377-B4B6-3795C22B1DE5}"/>
              </a:ext>
            </a:extLst>
          </p:cNvPr>
          <p:cNvSpPr>
            <a:spLocks noChangeShapeType="1"/>
          </p:cNvSpPr>
          <p:nvPr/>
        </p:nvSpPr>
        <p:spPr bwMode="auto">
          <a:xfrm>
            <a:off x="5435600" y="1052513"/>
            <a:ext cx="1655763"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40" name="Rectangle 8">
            <a:extLst>
              <a:ext uri="{FF2B5EF4-FFF2-40B4-BE49-F238E27FC236}">
                <a16:creationId xmlns:a16="http://schemas.microsoft.com/office/drawing/2014/main" id="{477AA0B1-C345-455B-B5DC-479D5504BC5E}"/>
              </a:ext>
            </a:extLst>
          </p:cNvPr>
          <p:cNvSpPr>
            <a:spLocks noChangeArrowheads="1"/>
          </p:cNvSpPr>
          <p:nvPr/>
        </p:nvSpPr>
        <p:spPr bwMode="auto">
          <a:xfrm>
            <a:off x="7239000" y="48768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灌木层</a:t>
            </a:r>
          </a:p>
        </p:txBody>
      </p:sp>
      <p:sp>
        <p:nvSpPr>
          <p:cNvPr id="44041" name="Rectangle 9">
            <a:extLst>
              <a:ext uri="{FF2B5EF4-FFF2-40B4-BE49-F238E27FC236}">
                <a16:creationId xmlns:a16="http://schemas.microsoft.com/office/drawing/2014/main" id="{78C277BB-D322-48EF-9BBB-C34C6D15F94B}"/>
              </a:ext>
            </a:extLst>
          </p:cNvPr>
          <p:cNvSpPr>
            <a:spLocks noChangeArrowheads="1"/>
          </p:cNvSpPr>
          <p:nvPr/>
        </p:nvSpPr>
        <p:spPr bwMode="auto">
          <a:xfrm>
            <a:off x="7164388" y="3068638"/>
            <a:ext cx="1979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下木层</a:t>
            </a:r>
          </a:p>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（矮树）</a:t>
            </a:r>
          </a:p>
        </p:txBody>
      </p:sp>
      <p:sp>
        <p:nvSpPr>
          <p:cNvPr id="44042" name="Line 10">
            <a:extLst>
              <a:ext uri="{FF2B5EF4-FFF2-40B4-BE49-F238E27FC236}">
                <a16:creationId xmlns:a16="http://schemas.microsoft.com/office/drawing/2014/main" id="{0F453E3A-1D7F-4086-96A4-2B48EF7CD913}"/>
              </a:ext>
            </a:extLst>
          </p:cNvPr>
          <p:cNvSpPr>
            <a:spLocks noChangeShapeType="1"/>
          </p:cNvSpPr>
          <p:nvPr/>
        </p:nvSpPr>
        <p:spPr bwMode="auto">
          <a:xfrm>
            <a:off x="4953000" y="3429000"/>
            <a:ext cx="2232025"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43" name="Line 11">
            <a:extLst>
              <a:ext uri="{FF2B5EF4-FFF2-40B4-BE49-F238E27FC236}">
                <a16:creationId xmlns:a16="http://schemas.microsoft.com/office/drawing/2014/main" id="{9022741B-9AEB-489B-B2EF-997942EE4D47}"/>
              </a:ext>
            </a:extLst>
          </p:cNvPr>
          <p:cNvSpPr>
            <a:spLocks noChangeShapeType="1"/>
          </p:cNvSpPr>
          <p:nvPr/>
        </p:nvSpPr>
        <p:spPr bwMode="auto">
          <a:xfrm flipV="1">
            <a:off x="4500563" y="5157788"/>
            <a:ext cx="2663825"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44" name="Line 12">
            <a:extLst>
              <a:ext uri="{FF2B5EF4-FFF2-40B4-BE49-F238E27FC236}">
                <a16:creationId xmlns:a16="http://schemas.microsoft.com/office/drawing/2014/main" id="{6BFC1AB7-2C75-4CE9-9E9D-7D075286D3A1}"/>
              </a:ext>
            </a:extLst>
          </p:cNvPr>
          <p:cNvSpPr>
            <a:spLocks noChangeShapeType="1"/>
          </p:cNvSpPr>
          <p:nvPr/>
        </p:nvSpPr>
        <p:spPr bwMode="auto">
          <a:xfrm>
            <a:off x="5181600" y="6019800"/>
            <a:ext cx="1655763"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45" name="Rectangle 13">
            <a:extLst>
              <a:ext uri="{FF2B5EF4-FFF2-40B4-BE49-F238E27FC236}">
                <a16:creationId xmlns:a16="http://schemas.microsoft.com/office/drawing/2014/main" id="{A5DE6F40-5B50-4DA0-B432-4C6CCBDC5322}"/>
              </a:ext>
            </a:extLst>
          </p:cNvPr>
          <p:cNvSpPr>
            <a:spLocks noChangeArrowheads="1"/>
          </p:cNvSpPr>
          <p:nvPr/>
        </p:nvSpPr>
        <p:spPr bwMode="auto">
          <a:xfrm>
            <a:off x="6934200" y="61722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地表层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wipe(left)">
                                      <p:cBhvr>
                                        <p:cTn id="7" dur="500"/>
                                        <p:tgtEl>
                                          <p:spTgt spid="4403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wipe(left)">
                                      <p:cBhvr>
                                        <p:cTn id="11" dur="500"/>
                                        <p:tgtEl>
                                          <p:spTgt spid="440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4042"/>
                                        </p:tgtEl>
                                        <p:attrNameLst>
                                          <p:attrName>style.visibility</p:attrName>
                                        </p:attrNameLst>
                                      </p:cBhvr>
                                      <p:to>
                                        <p:strVal val="visible"/>
                                      </p:to>
                                    </p:set>
                                    <p:animEffect transition="in" filter="wipe(left)">
                                      <p:cBhvr>
                                        <p:cTn id="16" dur="500"/>
                                        <p:tgtEl>
                                          <p:spTgt spid="44042"/>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041"/>
                                        </p:tgtEl>
                                        <p:attrNameLst>
                                          <p:attrName>style.visibility</p:attrName>
                                        </p:attrNameLst>
                                      </p:cBhvr>
                                      <p:to>
                                        <p:strVal val="visible"/>
                                      </p:to>
                                    </p:set>
                                    <p:animEffect transition="in" filter="wipe(left)">
                                      <p:cBhvr>
                                        <p:cTn id="20" dur="500"/>
                                        <p:tgtEl>
                                          <p:spTgt spid="440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4043"/>
                                        </p:tgtEl>
                                        <p:attrNameLst>
                                          <p:attrName>style.visibility</p:attrName>
                                        </p:attrNameLst>
                                      </p:cBhvr>
                                      <p:to>
                                        <p:strVal val="visible"/>
                                      </p:to>
                                    </p:set>
                                    <p:animEffect transition="in" filter="wipe(left)">
                                      <p:cBhvr>
                                        <p:cTn id="25" dur="500"/>
                                        <p:tgtEl>
                                          <p:spTgt spid="44043"/>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4040"/>
                                        </p:tgtEl>
                                        <p:attrNameLst>
                                          <p:attrName>style.visibility</p:attrName>
                                        </p:attrNameLst>
                                      </p:cBhvr>
                                      <p:to>
                                        <p:strVal val="visible"/>
                                      </p:to>
                                    </p:set>
                                    <p:animEffect transition="in" filter="wipe(left)">
                                      <p:cBhvr>
                                        <p:cTn id="29" dur="500"/>
                                        <p:tgtEl>
                                          <p:spTgt spid="440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44044"/>
                                        </p:tgtEl>
                                        <p:attrNameLst>
                                          <p:attrName>style.visibility</p:attrName>
                                        </p:attrNameLst>
                                      </p:cBhvr>
                                      <p:to>
                                        <p:strVal val="visible"/>
                                      </p:to>
                                    </p:set>
                                    <p:animEffect transition="in" filter="wipe(left)">
                                      <p:cBhvr>
                                        <p:cTn id="34" dur="500"/>
                                        <p:tgtEl>
                                          <p:spTgt spid="4404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4037"/>
                                        </p:tgtEl>
                                        <p:attrNameLst>
                                          <p:attrName>style.visibility</p:attrName>
                                        </p:attrNameLst>
                                      </p:cBhvr>
                                      <p:to>
                                        <p:strVal val="visible"/>
                                      </p:to>
                                    </p:set>
                                    <p:animEffect transition="in" filter="wipe(left)">
                                      <p:cBhvr>
                                        <p:cTn id="38" dur="500"/>
                                        <p:tgtEl>
                                          <p:spTgt spid="4403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4045"/>
                                        </p:tgtEl>
                                        <p:attrNameLst>
                                          <p:attrName>style.visibility</p:attrName>
                                        </p:attrNameLst>
                                      </p:cBhvr>
                                      <p:to>
                                        <p:strVal val="visible"/>
                                      </p:to>
                                    </p:set>
                                    <p:animEffect transition="in" filter="wipe(left)">
                                      <p:cBhvr>
                                        <p:cTn id="43" dur="500"/>
                                        <p:tgtEl>
                                          <p:spTgt spid="44045"/>
                                        </p:tgtEl>
                                      </p:cBhvr>
                                    </p:animEffect>
                                  </p:childTnLst>
                                </p:cTn>
                              </p:par>
                              <p:par>
                                <p:cTn id="44" presetID="5" presetClass="exit" presetSubtype="10" fill="hold" grpId="1" nodeType="withEffect">
                                  <p:stCondLst>
                                    <p:cond delay="0"/>
                                  </p:stCondLst>
                                  <p:childTnLst>
                                    <p:animEffect transition="out" filter="checkerboard(across)">
                                      <p:cBhvr>
                                        <p:cTn id="45" dur="500"/>
                                        <p:tgtEl>
                                          <p:spTgt spid="44037"/>
                                        </p:tgtEl>
                                      </p:cBhvr>
                                    </p:animEffect>
                                    <p:set>
                                      <p:cBhvr>
                                        <p:cTn id="46" dur="1" fill="hold">
                                          <p:stCondLst>
                                            <p:cond delay="499"/>
                                          </p:stCondLst>
                                        </p:cTn>
                                        <p:tgtEl>
                                          <p:spTgt spid="44037"/>
                                        </p:tgtEl>
                                        <p:attrNameLst>
                                          <p:attrName>style.visibility</p:attrName>
                                        </p:attrNameLst>
                                      </p:cBhvr>
                                      <p:to>
                                        <p:strVal val="hidden"/>
                                      </p:to>
                                    </p:set>
                                  </p:childTnLst>
                                </p:cTn>
                              </p:par>
                              <p:par>
                                <p:cTn id="47" presetID="5" presetClass="exit" presetSubtype="10" fill="hold" nodeType="withEffect">
                                  <p:stCondLst>
                                    <p:cond delay="0"/>
                                  </p:stCondLst>
                                  <p:childTnLst>
                                    <p:animEffect transition="out" filter="checkerboard(across)">
                                      <p:cBhvr>
                                        <p:cTn id="48" dur="500"/>
                                        <p:tgtEl>
                                          <p:spTgt spid="44036"/>
                                        </p:tgtEl>
                                      </p:cBhvr>
                                    </p:animEffect>
                                    <p:set>
                                      <p:cBhvr>
                                        <p:cTn id="49" dur="1" fill="hold">
                                          <p:stCondLst>
                                            <p:cond delay="499"/>
                                          </p:stCondLst>
                                        </p:cTn>
                                        <p:tgtEl>
                                          <p:spTgt spid="44036"/>
                                        </p:tgtEl>
                                        <p:attrNameLst>
                                          <p:attrName>style.visibility</p:attrName>
                                        </p:attrNameLst>
                                      </p:cBhvr>
                                      <p:to>
                                        <p:strVal val="hidden"/>
                                      </p:to>
                                    </p:set>
                                  </p:childTnLst>
                                </p:cTn>
                              </p:par>
                              <p:par>
                                <p:cTn id="50" presetID="5" presetClass="exit" presetSubtype="10" fill="hold" grpId="1" nodeType="withEffect">
                                  <p:stCondLst>
                                    <p:cond delay="0"/>
                                  </p:stCondLst>
                                  <p:childTnLst>
                                    <p:animEffect transition="out" filter="checkerboard(across)">
                                      <p:cBhvr>
                                        <p:cTn id="51" dur="500"/>
                                        <p:tgtEl>
                                          <p:spTgt spid="44038"/>
                                        </p:tgtEl>
                                      </p:cBhvr>
                                    </p:animEffect>
                                    <p:set>
                                      <p:cBhvr>
                                        <p:cTn id="52" dur="1" fill="hold">
                                          <p:stCondLst>
                                            <p:cond delay="499"/>
                                          </p:stCondLst>
                                        </p:cTn>
                                        <p:tgtEl>
                                          <p:spTgt spid="44038"/>
                                        </p:tgtEl>
                                        <p:attrNameLst>
                                          <p:attrName>style.visibility</p:attrName>
                                        </p:attrNameLst>
                                      </p:cBhvr>
                                      <p:to>
                                        <p:strVal val="hidden"/>
                                      </p:to>
                                    </p:set>
                                  </p:childTnLst>
                                </p:cTn>
                              </p:par>
                              <p:par>
                                <p:cTn id="53" presetID="5" presetClass="exit" presetSubtype="10" fill="hold" nodeType="withEffect">
                                  <p:stCondLst>
                                    <p:cond delay="0"/>
                                  </p:stCondLst>
                                  <p:childTnLst>
                                    <p:animEffect transition="out" filter="checkerboard(across)">
                                      <p:cBhvr>
                                        <p:cTn id="54" dur="500"/>
                                        <p:tgtEl>
                                          <p:spTgt spid="44039"/>
                                        </p:tgtEl>
                                      </p:cBhvr>
                                    </p:animEffect>
                                    <p:set>
                                      <p:cBhvr>
                                        <p:cTn id="55" dur="1" fill="hold">
                                          <p:stCondLst>
                                            <p:cond delay="499"/>
                                          </p:stCondLst>
                                        </p:cTn>
                                        <p:tgtEl>
                                          <p:spTgt spid="44039"/>
                                        </p:tgtEl>
                                        <p:attrNameLst>
                                          <p:attrName>style.visibility</p:attrName>
                                        </p:attrNameLst>
                                      </p:cBhvr>
                                      <p:to>
                                        <p:strVal val="hidden"/>
                                      </p:to>
                                    </p:set>
                                  </p:childTnLst>
                                </p:cTn>
                              </p:par>
                              <p:par>
                                <p:cTn id="56" presetID="5" presetClass="exit" presetSubtype="10" fill="hold" grpId="1" nodeType="withEffect">
                                  <p:stCondLst>
                                    <p:cond delay="0"/>
                                  </p:stCondLst>
                                  <p:childTnLst>
                                    <p:animEffect transition="out" filter="checkerboard(across)">
                                      <p:cBhvr>
                                        <p:cTn id="57" dur="500"/>
                                        <p:tgtEl>
                                          <p:spTgt spid="44040"/>
                                        </p:tgtEl>
                                      </p:cBhvr>
                                    </p:animEffect>
                                    <p:set>
                                      <p:cBhvr>
                                        <p:cTn id="58" dur="1" fill="hold">
                                          <p:stCondLst>
                                            <p:cond delay="499"/>
                                          </p:stCondLst>
                                        </p:cTn>
                                        <p:tgtEl>
                                          <p:spTgt spid="44040"/>
                                        </p:tgtEl>
                                        <p:attrNameLst>
                                          <p:attrName>style.visibility</p:attrName>
                                        </p:attrNameLst>
                                      </p:cBhvr>
                                      <p:to>
                                        <p:strVal val="hidden"/>
                                      </p:to>
                                    </p:set>
                                  </p:childTnLst>
                                </p:cTn>
                              </p:par>
                              <p:par>
                                <p:cTn id="59" presetID="5" presetClass="exit" presetSubtype="10" fill="hold" grpId="1" nodeType="withEffect">
                                  <p:stCondLst>
                                    <p:cond delay="0"/>
                                  </p:stCondLst>
                                  <p:childTnLst>
                                    <p:animEffect transition="out" filter="checkerboard(across)">
                                      <p:cBhvr>
                                        <p:cTn id="60" dur="500"/>
                                        <p:tgtEl>
                                          <p:spTgt spid="44041"/>
                                        </p:tgtEl>
                                      </p:cBhvr>
                                    </p:animEffect>
                                    <p:set>
                                      <p:cBhvr>
                                        <p:cTn id="61" dur="1" fill="hold">
                                          <p:stCondLst>
                                            <p:cond delay="499"/>
                                          </p:stCondLst>
                                        </p:cTn>
                                        <p:tgtEl>
                                          <p:spTgt spid="44041"/>
                                        </p:tgtEl>
                                        <p:attrNameLst>
                                          <p:attrName>style.visibility</p:attrName>
                                        </p:attrNameLst>
                                      </p:cBhvr>
                                      <p:to>
                                        <p:strVal val="hidden"/>
                                      </p:to>
                                    </p:set>
                                  </p:childTnLst>
                                </p:cTn>
                              </p:par>
                              <p:par>
                                <p:cTn id="62" presetID="5" presetClass="exit" presetSubtype="10" fill="hold" nodeType="withEffect">
                                  <p:stCondLst>
                                    <p:cond delay="0"/>
                                  </p:stCondLst>
                                  <p:childTnLst>
                                    <p:animEffect transition="out" filter="checkerboard(across)">
                                      <p:cBhvr>
                                        <p:cTn id="63" dur="500"/>
                                        <p:tgtEl>
                                          <p:spTgt spid="44042"/>
                                        </p:tgtEl>
                                      </p:cBhvr>
                                    </p:animEffect>
                                    <p:set>
                                      <p:cBhvr>
                                        <p:cTn id="64" dur="1" fill="hold">
                                          <p:stCondLst>
                                            <p:cond delay="499"/>
                                          </p:stCondLst>
                                        </p:cTn>
                                        <p:tgtEl>
                                          <p:spTgt spid="44042"/>
                                        </p:tgtEl>
                                        <p:attrNameLst>
                                          <p:attrName>style.visibility</p:attrName>
                                        </p:attrNameLst>
                                      </p:cBhvr>
                                      <p:to>
                                        <p:strVal val="hidden"/>
                                      </p:to>
                                    </p:set>
                                  </p:childTnLst>
                                </p:cTn>
                              </p:par>
                              <p:par>
                                <p:cTn id="65" presetID="5" presetClass="exit" presetSubtype="10" fill="hold" nodeType="withEffect">
                                  <p:stCondLst>
                                    <p:cond delay="0"/>
                                  </p:stCondLst>
                                  <p:childTnLst>
                                    <p:animEffect transition="out" filter="checkerboard(across)">
                                      <p:cBhvr>
                                        <p:cTn id="66" dur="500"/>
                                        <p:tgtEl>
                                          <p:spTgt spid="44043"/>
                                        </p:tgtEl>
                                      </p:cBhvr>
                                    </p:animEffect>
                                    <p:set>
                                      <p:cBhvr>
                                        <p:cTn id="67" dur="1" fill="hold">
                                          <p:stCondLst>
                                            <p:cond delay="499"/>
                                          </p:stCondLst>
                                        </p:cTn>
                                        <p:tgtEl>
                                          <p:spTgt spid="44043"/>
                                        </p:tgtEl>
                                        <p:attrNameLst>
                                          <p:attrName>style.visibility</p:attrName>
                                        </p:attrNameLst>
                                      </p:cBhvr>
                                      <p:to>
                                        <p:strVal val="hidden"/>
                                      </p:to>
                                    </p:set>
                                  </p:childTnLst>
                                </p:cTn>
                              </p:par>
                              <p:par>
                                <p:cTn id="68" presetID="5" presetClass="exit" presetSubtype="10" fill="hold" nodeType="withEffect">
                                  <p:stCondLst>
                                    <p:cond delay="0"/>
                                  </p:stCondLst>
                                  <p:childTnLst>
                                    <p:animEffect transition="out" filter="checkerboard(across)">
                                      <p:cBhvr>
                                        <p:cTn id="69" dur="500"/>
                                        <p:tgtEl>
                                          <p:spTgt spid="44044"/>
                                        </p:tgtEl>
                                      </p:cBhvr>
                                    </p:animEffect>
                                    <p:set>
                                      <p:cBhvr>
                                        <p:cTn id="70" dur="1" fill="hold">
                                          <p:stCondLst>
                                            <p:cond delay="499"/>
                                          </p:stCondLst>
                                        </p:cTn>
                                        <p:tgtEl>
                                          <p:spTgt spid="44044"/>
                                        </p:tgtEl>
                                        <p:attrNameLst>
                                          <p:attrName>style.visibility</p:attrName>
                                        </p:attrNameLst>
                                      </p:cBhvr>
                                      <p:to>
                                        <p:strVal val="hidden"/>
                                      </p:to>
                                    </p:set>
                                  </p:childTnLst>
                                </p:cTn>
                              </p:par>
                              <p:par>
                                <p:cTn id="71" presetID="5" presetClass="exit" presetSubtype="10" fill="hold" grpId="1" nodeType="withEffect">
                                  <p:stCondLst>
                                    <p:cond delay="0"/>
                                  </p:stCondLst>
                                  <p:childTnLst>
                                    <p:animEffect transition="out" filter="checkerboard(across)">
                                      <p:cBhvr>
                                        <p:cTn id="72" dur="500"/>
                                        <p:tgtEl>
                                          <p:spTgt spid="44045"/>
                                        </p:tgtEl>
                                      </p:cBhvr>
                                    </p:animEffect>
                                    <p:set>
                                      <p:cBhvr>
                                        <p:cTn id="73" dur="1" fill="hold">
                                          <p:stCondLst>
                                            <p:cond delay="499"/>
                                          </p:stCondLst>
                                        </p:cTn>
                                        <p:tgtEl>
                                          <p:spTgt spid="440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7" grpId="1"/>
      <p:bldP spid="44038" grpId="0" animBg="1"/>
      <p:bldP spid="44038" grpId="1" animBg="1"/>
      <p:bldP spid="44040" grpId="0"/>
      <p:bldP spid="44040" grpId="1"/>
      <p:bldP spid="44041" grpId="0"/>
      <p:bldP spid="44041" grpId="1"/>
      <p:bldP spid="44045" grpId="0"/>
      <p:bldP spid="4404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7E5C2DA-0414-423B-949D-52965B6DE2D0}"/>
              </a:ext>
            </a:extLst>
          </p:cNvPr>
          <p:cNvSpPr>
            <a:spLocks noGrp="1"/>
          </p:cNvSpPr>
          <p:nvPr>
            <p:ph type="title"/>
          </p:nvPr>
        </p:nvSpPr>
        <p:spPr>
          <a:xfrm>
            <a:off x="179512" y="182562"/>
            <a:ext cx="8229600" cy="646331"/>
          </a:xfrm>
          <a:noFill/>
        </p:spPr>
        <p:txBody>
          <a:bodyPr anchor="t">
            <a:spAutoFit/>
          </a:bodyPr>
          <a:lstStyle/>
          <a:p>
            <a:pPr algn="l" eaLnBrk="1" hangingPunct="1">
              <a:spcBef>
                <a:spcPct val="50000"/>
              </a:spcBef>
            </a:pPr>
            <a:r>
              <a:rPr lang="zh-CN" altLang="en-US" sz="4000" b="1" dirty="0">
                <a:solidFill>
                  <a:schemeClr val="tx1"/>
                </a:solidFill>
              </a:rPr>
              <a:t>三、群落的空间结构</a:t>
            </a:r>
          </a:p>
        </p:txBody>
      </p:sp>
      <p:sp>
        <p:nvSpPr>
          <p:cNvPr id="51203" name="Text Box 3">
            <a:extLst>
              <a:ext uri="{FF2B5EF4-FFF2-40B4-BE49-F238E27FC236}">
                <a16:creationId xmlns:a16="http://schemas.microsoft.com/office/drawing/2014/main" id="{CA5A86A6-FC6C-4312-8C87-4739BF5EFC60}"/>
              </a:ext>
            </a:extLst>
          </p:cNvPr>
          <p:cNvSpPr txBox="1">
            <a:spLocks noChangeArrowheads="1"/>
          </p:cNvSpPr>
          <p:nvPr/>
        </p:nvSpPr>
        <p:spPr bwMode="auto">
          <a:xfrm>
            <a:off x="2627784" y="1359032"/>
            <a:ext cx="701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：是指群落垂直方向上的分层现象</a:t>
            </a:r>
          </a:p>
        </p:txBody>
      </p:sp>
      <p:sp>
        <p:nvSpPr>
          <p:cNvPr id="51205" name="Rectangle 5">
            <a:extLst>
              <a:ext uri="{FF2B5EF4-FFF2-40B4-BE49-F238E27FC236}">
                <a16:creationId xmlns:a16="http://schemas.microsoft.com/office/drawing/2014/main" id="{2FC31034-E353-4094-ABA9-F1964BC9A8C6}"/>
              </a:ext>
            </a:extLst>
          </p:cNvPr>
          <p:cNvSpPr>
            <a:spLocks noChangeArrowheads="1"/>
          </p:cNvSpPr>
          <p:nvPr/>
        </p:nvSpPr>
        <p:spPr bwMode="auto">
          <a:xfrm>
            <a:off x="395536" y="1312069"/>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zh-CN" altLang="en-US" b="1" dirty="0">
                <a:solidFill>
                  <a:srgbClr val="000099"/>
                </a:solidFill>
                <a:latin typeface="微软雅黑" panose="020B0503020204020204" pitchFamily="34" charset="-122"/>
                <a:ea typeface="微软雅黑" panose="020B0503020204020204" pitchFamily="34" charset="-122"/>
              </a:rPr>
              <a:t> 垂直结构</a:t>
            </a:r>
          </a:p>
        </p:txBody>
      </p:sp>
      <p:grpSp>
        <p:nvGrpSpPr>
          <p:cNvPr id="5" name="组合 4"/>
          <p:cNvGrpSpPr/>
          <p:nvPr/>
        </p:nvGrpSpPr>
        <p:grpSpPr>
          <a:xfrm>
            <a:off x="1830388" y="1955800"/>
            <a:ext cx="5621337" cy="1068388"/>
            <a:chOff x="1830388" y="1955800"/>
            <a:chExt cx="5621337" cy="1068388"/>
          </a:xfrm>
        </p:grpSpPr>
        <p:grpSp>
          <p:nvGrpSpPr>
            <p:cNvPr id="2" name="Group 6">
              <a:extLst>
                <a:ext uri="{FF2B5EF4-FFF2-40B4-BE49-F238E27FC236}">
                  <a16:creationId xmlns:a16="http://schemas.microsoft.com/office/drawing/2014/main" id="{F5196477-AB04-477A-87D1-23F58BDC8674}"/>
                </a:ext>
              </a:extLst>
            </p:cNvPr>
            <p:cNvGrpSpPr>
              <a:grpSpLocks/>
            </p:cNvGrpSpPr>
            <p:nvPr/>
          </p:nvGrpSpPr>
          <p:grpSpPr bwMode="auto">
            <a:xfrm>
              <a:off x="1830388" y="1955800"/>
              <a:ext cx="3462338" cy="1042988"/>
              <a:chOff x="1153" y="1232"/>
              <a:chExt cx="2181" cy="657"/>
            </a:xfrm>
          </p:grpSpPr>
          <p:sp>
            <p:nvSpPr>
              <p:cNvPr id="51211" name="Text Box 5">
                <a:extLst>
                  <a:ext uri="{FF2B5EF4-FFF2-40B4-BE49-F238E27FC236}">
                    <a16:creationId xmlns:a16="http://schemas.microsoft.com/office/drawing/2014/main" id="{7B68286A-3DEA-469B-81FA-0A70E0A202F4}"/>
                  </a:ext>
                </a:extLst>
              </p:cNvPr>
              <p:cNvSpPr txBox="1">
                <a:spLocks noChangeArrowheads="1"/>
              </p:cNvSpPr>
              <p:nvPr/>
            </p:nvSpPr>
            <p:spPr bwMode="auto">
              <a:xfrm>
                <a:off x="1201" y="1232"/>
                <a:ext cx="21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植物的分层：</a:t>
                </a:r>
              </a:p>
            </p:txBody>
          </p:sp>
          <p:sp>
            <p:nvSpPr>
              <p:cNvPr id="51212" name="Text Box 6">
                <a:extLst>
                  <a:ext uri="{FF2B5EF4-FFF2-40B4-BE49-F238E27FC236}">
                    <a16:creationId xmlns:a16="http://schemas.microsoft.com/office/drawing/2014/main" id="{F69C4B79-D3AF-496C-B8C5-DF61EA3B5930}"/>
                  </a:ext>
                </a:extLst>
              </p:cNvPr>
              <p:cNvSpPr txBox="1">
                <a:spLocks noChangeArrowheads="1"/>
              </p:cNvSpPr>
              <p:nvPr/>
            </p:nvSpPr>
            <p:spPr bwMode="auto">
              <a:xfrm>
                <a:off x="1202" y="1559"/>
                <a:ext cx="21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动物的分层：</a:t>
                </a:r>
              </a:p>
            </p:txBody>
          </p:sp>
          <p:sp>
            <p:nvSpPr>
              <p:cNvPr id="51213" name="AutoShape 7">
                <a:extLst>
                  <a:ext uri="{FF2B5EF4-FFF2-40B4-BE49-F238E27FC236}">
                    <a16:creationId xmlns:a16="http://schemas.microsoft.com/office/drawing/2014/main" id="{CDCB2287-3901-4DBC-9CD0-ACEE25A35EBF}"/>
                  </a:ext>
                </a:extLst>
              </p:cNvPr>
              <p:cNvSpPr>
                <a:spLocks/>
              </p:cNvSpPr>
              <p:nvPr/>
            </p:nvSpPr>
            <p:spPr bwMode="auto">
              <a:xfrm>
                <a:off x="1153" y="1401"/>
                <a:ext cx="55" cy="363"/>
              </a:xfrm>
              <a:prstGeom prst="leftBrace">
                <a:avLst>
                  <a:gd name="adj1" fmla="val 672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600">
                  <a:latin typeface="微软雅黑" panose="020B0503020204020204" pitchFamily="34" charset="-122"/>
                  <a:ea typeface="微软雅黑" panose="020B0503020204020204" pitchFamily="34" charset="-122"/>
                </a:endParaRPr>
              </a:p>
            </p:txBody>
          </p:sp>
        </p:grpSp>
        <p:sp>
          <p:nvSpPr>
            <p:cNvPr id="121865" name="Rectangle 9">
              <a:extLst>
                <a:ext uri="{FF2B5EF4-FFF2-40B4-BE49-F238E27FC236}">
                  <a16:creationId xmlns:a16="http://schemas.microsoft.com/office/drawing/2014/main" id="{AFEE790A-5A9C-4557-AD97-444119EB548F}"/>
                </a:ext>
              </a:extLst>
            </p:cNvPr>
            <p:cNvSpPr>
              <a:spLocks noChangeArrowheads="1"/>
            </p:cNvSpPr>
            <p:nvPr/>
          </p:nvSpPr>
          <p:spPr bwMode="auto">
            <a:xfrm>
              <a:off x="4138613" y="1955800"/>
              <a:ext cx="3313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主要与</a:t>
              </a:r>
              <a:r>
                <a:rPr lang="zh-CN" altLang="en-US" sz="2800">
                  <a:solidFill>
                    <a:srgbClr val="FF0000"/>
                  </a:solidFill>
                  <a:latin typeface="微软雅黑" panose="020B0503020204020204" pitchFamily="34" charset="-122"/>
                  <a:ea typeface="微软雅黑" panose="020B0503020204020204" pitchFamily="34" charset="-122"/>
                </a:rPr>
                <a:t>光照</a:t>
              </a:r>
              <a:r>
                <a:rPr lang="zh-CN" altLang="en-US" sz="2800">
                  <a:latin typeface="微软雅黑" panose="020B0503020204020204" pitchFamily="34" charset="-122"/>
                  <a:ea typeface="微软雅黑" panose="020B0503020204020204" pitchFamily="34" charset="-122"/>
                </a:rPr>
                <a:t>有关</a:t>
              </a:r>
            </a:p>
          </p:txBody>
        </p:sp>
        <p:sp>
          <p:nvSpPr>
            <p:cNvPr id="121866" name="Rectangle 10">
              <a:extLst>
                <a:ext uri="{FF2B5EF4-FFF2-40B4-BE49-F238E27FC236}">
                  <a16:creationId xmlns:a16="http://schemas.microsoft.com/office/drawing/2014/main" id="{DD01D527-96F9-4550-83E9-04D6EF53952D}"/>
                </a:ext>
              </a:extLst>
            </p:cNvPr>
            <p:cNvSpPr>
              <a:spLocks noChangeArrowheads="1"/>
            </p:cNvSpPr>
            <p:nvPr/>
          </p:nvSpPr>
          <p:spPr bwMode="auto">
            <a:xfrm>
              <a:off x="4143375" y="2500313"/>
              <a:ext cx="3097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主要与</a:t>
              </a:r>
              <a:r>
                <a:rPr lang="zh-CN" altLang="en-US" sz="2800">
                  <a:solidFill>
                    <a:srgbClr val="FF0000"/>
                  </a:solidFill>
                  <a:latin typeface="微软雅黑" panose="020B0503020204020204" pitchFamily="34" charset="-122"/>
                  <a:ea typeface="微软雅黑" panose="020B0503020204020204" pitchFamily="34" charset="-122"/>
                </a:rPr>
                <a:t>食物</a:t>
              </a:r>
              <a:r>
                <a:rPr lang="zh-CN" altLang="en-US" sz="2800">
                  <a:latin typeface="微软雅黑" panose="020B0503020204020204" pitchFamily="34" charset="-122"/>
                  <a:ea typeface="微软雅黑" panose="020B0503020204020204" pitchFamily="34" charset="-122"/>
                </a:rPr>
                <a:t>有关</a:t>
              </a:r>
            </a:p>
          </p:txBody>
        </p:sp>
      </p:grpSp>
      <p:grpSp>
        <p:nvGrpSpPr>
          <p:cNvPr id="4" name="组合 3"/>
          <p:cNvGrpSpPr/>
          <p:nvPr/>
        </p:nvGrpSpPr>
        <p:grpSpPr>
          <a:xfrm>
            <a:off x="0" y="3571875"/>
            <a:ext cx="9036496" cy="2998788"/>
            <a:chOff x="0" y="3571875"/>
            <a:chExt cx="9036496" cy="2998788"/>
          </a:xfrm>
        </p:grpSpPr>
        <p:pic>
          <p:nvPicPr>
            <p:cNvPr id="51204" name="Picture 4" descr="6722t08-032">
              <a:extLst>
                <a:ext uri="{FF2B5EF4-FFF2-40B4-BE49-F238E27FC236}">
                  <a16:creationId xmlns:a16="http://schemas.microsoft.com/office/drawing/2014/main" id="{F0307738-8C44-4083-A7C3-AA6172F3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71"/>
            <a:stretch>
              <a:fillRect/>
            </a:stretch>
          </p:blipFill>
          <p:spPr bwMode="auto">
            <a:xfrm>
              <a:off x="0" y="3571875"/>
              <a:ext cx="5011738"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7" name="Text Box 11">
              <a:extLst>
                <a:ext uri="{FF2B5EF4-FFF2-40B4-BE49-F238E27FC236}">
                  <a16:creationId xmlns:a16="http://schemas.microsoft.com/office/drawing/2014/main" id="{CDD4887D-19FB-4339-A2C5-762528F4139F}"/>
                </a:ext>
              </a:extLst>
            </p:cNvPr>
            <p:cNvSpPr txBox="1">
              <a:spLocks noChangeArrowheads="1"/>
            </p:cNvSpPr>
            <p:nvPr/>
          </p:nvSpPr>
          <p:spPr bwMode="auto">
            <a:xfrm>
              <a:off x="4788024" y="4314677"/>
              <a:ext cx="42484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上：各种昆虫、鸟类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中：树栖兽类、鸟类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下：昆虫、蜘蛛、蛇、小型鸟和兽类</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地下：蚯蚓等</a:t>
              </a:r>
            </a:p>
          </p:txBody>
        </p:sp>
      </p:grpSp>
      <p:sp>
        <p:nvSpPr>
          <p:cNvPr id="202765" name="Text Box 12">
            <a:extLst>
              <a:ext uri="{FF2B5EF4-FFF2-40B4-BE49-F238E27FC236}">
                <a16:creationId xmlns:a16="http://schemas.microsoft.com/office/drawing/2014/main" id="{34BCC00D-1A85-4E8F-AF2A-6DCED00BAE7B}"/>
              </a:ext>
            </a:extLst>
          </p:cNvPr>
          <p:cNvSpPr txBox="1">
            <a:spLocks noChangeArrowheads="1"/>
          </p:cNvSpPr>
          <p:nvPr/>
        </p:nvSpPr>
        <p:spPr bwMode="auto">
          <a:xfrm>
            <a:off x="4570413" y="3284538"/>
            <a:ext cx="45735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accent1"/>
              </a:buClr>
              <a:buSzPct val="65000"/>
              <a:buFont typeface="Wingdings" panose="05000000000000000000" pitchFamily="2" charset="2"/>
              <a:buNone/>
            </a:pPr>
            <a:r>
              <a:rPr lang="zh-CN" altLang="en-US" sz="2400" dirty="0">
                <a:solidFill>
                  <a:srgbClr val="FF0000"/>
                </a:solidFill>
                <a:latin typeface="微软雅黑" panose="020B0503020204020204" pitchFamily="34" charset="-122"/>
                <a:ea typeface="微软雅黑" panose="020B0503020204020204" pitchFamily="34" charset="-122"/>
              </a:rPr>
              <a:t>群落层次性越明显分层越多、群落中的动物种类也就越多</a:t>
            </a:r>
            <a:endParaRPr lang="en-US" altLang="zh-CN" sz="2400" dirty="0">
              <a:solidFill>
                <a:srgbClr val="FF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0" y="2708920"/>
            <a:ext cx="9036496" cy="2998788"/>
            <a:chOff x="0" y="2708920"/>
            <a:chExt cx="9036496" cy="2998788"/>
          </a:xfrm>
        </p:grpSpPr>
        <p:pic>
          <p:nvPicPr>
            <p:cNvPr id="14" name="Picture 4" descr="6722t08-032">
              <a:extLst>
                <a:ext uri="{FF2B5EF4-FFF2-40B4-BE49-F238E27FC236}">
                  <a16:creationId xmlns:a16="http://schemas.microsoft.com/office/drawing/2014/main" id="{F0307738-8C44-4083-A7C3-AA6172F3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71"/>
            <a:stretch>
              <a:fillRect/>
            </a:stretch>
          </p:blipFill>
          <p:spPr bwMode="auto">
            <a:xfrm>
              <a:off x="0" y="2708920"/>
              <a:ext cx="5011738"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1">
              <a:extLst>
                <a:ext uri="{FF2B5EF4-FFF2-40B4-BE49-F238E27FC236}">
                  <a16:creationId xmlns:a16="http://schemas.microsoft.com/office/drawing/2014/main" id="{CDD4887D-19FB-4339-A2C5-762528F4139F}"/>
                </a:ext>
              </a:extLst>
            </p:cNvPr>
            <p:cNvSpPr txBox="1">
              <a:spLocks noChangeArrowheads="1"/>
            </p:cNvSpPr>
            <p:nvPr/>
          </p:nvSpPr>
          <p:spPr bwMode="auto">
            <a:xfrm>
              <a:off x="4788024" y="3451722"/>
              <a:ext cx="424847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上：各种昆虫、鸟类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中：树栖兽类、鸟类 </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下：昆虫、蜘蛛、蛇、小型鸟和兽类</a:t>
              </a:r>
            </a:p>
            <a:p>
              <a:pPr>
                <a:lnSpc>
                  <a:spcPct val="150000"/>
                </a:lnSpc>
                <a:buFontTx/>
                <a:buNone/>
              </a:pPr>
              <a:r>
                <a:rPr kumimoji="1" lang="zh-CN" altLang="en-US" sz="2000" dirty="0">
                  <a:latin typeface="微软雅黑" panose="020B0503020204020204" pitchFamily="34" charset="-122"/>
                  <a:ea typeface="微软雅黑" panose="020B0503020204020204" pitchFamily="34" charset="-122"/>
                </a:rPr>
                <a:t>地下：蚯蚓等</a:t>
              </a:r>
            </a:p>
          </p:txBody>
        </p:sp>
      </p:grpSp>
    </p:spTree>
    <p:extLst>
      <p:ext uri="{BB962C8B-B14F-4D97-AF65-F5344CB8AC3E}">
        <p14:creationId xmlns:p14="http://schemas.microsoft.com/office/powerpoint/2010/main" val="3365402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accel="50000" decel="50000" fill="hold" nodeType="with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ntr" presetSubtype="0" accel="50000" decel="5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par>
                                <p:cTn id="11" presetID="63" presetClass="path" presetSubtype="0" accel="50000" decel="50000" fill="hold" nodeType="withEffect">
                                  <p:stCondLst>
                                    <p:cond delay="0"/>
                                  </p:stCondLst>
                                  <p:childTnLst>
                                    <p:animMotion origin="layout" path="M 0 0 L 0 0.125832 E" pathEditMode="relative" ptsTypes="">
                                      <p:cBhvr>
                                        <p:cTn id="12" dur="2000" fill="hold"/>
                                        <p:tgtEl>
                                          <p:spTgt spid="3"/>
                                        </p:tgtEl>
                                        <p:attrNameLst>
                                          <p:attrName>ppt_x</p:attrName>
                                          <p:attrName>ppt_y</p:attrName>
                                        </p:attrNameLst>
                                      </p:cBhvr>
                                    </p:animMotion>
                                  </p:childTnLst>
                                </p:cTn>
                              </p:par>
                              <p:par>
                                <p:cTn id="13" presetID="63" presetClass="path" presetSubtype="0" accel="50000" decel="50000" fill="hold" nodeType="withEffect">
                                  <p:stCondLst>
                                    <p:cond delay="0"/>
                                  </p:stCondLst>
                                  <p:childTnLst>
                                    <p:animMotion origin="layout" path="M 0 -0.125832 L 0 0 E" pathEditMode="relative" ptsTypes="">
                                      <p:cBhvr>
                                        <p:cTn id="14" dur="2000" fill="hold"/>
                                        <p:tgtEl>
                                          <p:spTgt spid="4"/>
                                        </p:tgtEl>
                                        <p:attrNameLst>
                                          <p:attrName>ppt_x</p:attrName>
                                          <p:attrName>ppt_y</p:attrName>
                                        </p:attrNameLst>
                                      </p:cBhvr>
                                    </p:animMotion>
                                  </p:childTnLst>
                                </p:cTn>
                              </p:par>
                              <p:par>
                                <p:cTn id="15" presetID="6" presetClass="emph" presetSubtype="0" accel="50000" decel="50000" fill="hold" nodeType="withEffect">
                                  <p:stCondLst>
                                    <p:cond delay="0"/>
                                  </p:stCondLst>
                                  <p:childTnLst>
                                    <p:animScale>
                                      <p:cBhvr>
                                        <p:cTn id="16" dur="2000" fill="hold"/>
                                        <p:tgtEl>
                                          <p:spTgt spid="3"/>
                                        </p:tgtEl>
                                      </p:cBhvr>
                                      <p:by x="150000" y="150000"/>
                                      <p:from x="100000" y="100000"/>
                                      <p:to x="100000" y="100000"/>
                                    </p:animScale>
                                  </p:childTnLst>
                                </p:cTn>
                              </p:par>
                              <p:par>
                                <p:cTn id="17" presetID="6" presetClass="emph" presetSubtype="0" accel="50000" decel="50000" fill="hold" nodeType="withEffect">
                                  <p:stCondLst>
                                    <p:cond delay="0"/>
                                  </p:stCondLst>
                                  <p:childTnLst>
                                    <p:animScale>
                                      <p:cBhvr>
                                        <p:cTn id="18" dur="2000" fill="hold"/>
                                        <p:tgtEl>
                                          <p:spTgt spid="4"/>
                                        </p:tgtEl>
                                      </p:cBhvr>
                                      <p:by x="150000" y="150000"/>
                                      <p:from x="100000" y="100000"/>
                                      <p:to x="100000" y="100000"/>
                                    </p:animScale>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202765"/>
                                        </p:tgtEl>
                                        <p:attrNameLst>
                                          <p:attrName>style.visibility</p:attrName>
                                        </p:attrNameLst>
                                      </p:cBhvr>
                                      <p:to>
                                        <p:strVal val="visible"/>
                                      </p:to>
                                    </p:set>
                                    <p:animEffect transition="in" filter="fade">
                                      <p:cBhvr>
                                        <p:cTn id="26" dur="500"/>
                                        <p:tgtEl>
                                          <p:spTgt spid="202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6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151">
            <a:extLst>
              <a:ext uri="{FF2B5EF4-FFF2-40B4-BE49-F238E27FC236}">
                <a16:creationId xmlns:a16="http://schemas.microsoft.com/office/drawing/2014/main" id="{EC056E34-51EE-4020-B4FE-F3F2C7323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50"/>
            <a:ext cx="4545013"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7" name="Text Box 3">
            <a:extLst>
              <a:ext uri="{FF2B5EF4-FFF2-40B4-BE49-F238E27FC236}">
                <a16:creationId xmlns:a16="http://schemas.microsoft.com/office/drawing/2014/main" id="{7A757892-BC27-46F6-9307-936162119128}"/>
              </a:ext>
            </a:extLst>
          </p:cNvPr>
          <p:cNvSpPr txBox="1">
            <a:spLocks noChangeArrowheads="1"/>
          </p:cNvSpPr>
          <p:nvPr/>
        </p:nvSpPr>
        <p:spPr bwMode="auto">
          <a:xfrm>
            <a:off x="4572000" y="615950"/>
            <a:ext cx="4267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solidFill>
                  <a:srgbClr val="FF0000"/>
                </a:solidFill>
                <a:latin typeface="微软雅黑" panose="020B0503020204020204" pitchFamily="34" charset="-122"/>
                <a:ea typeface="微软雅黑" panose="020B0503020204020204" pitchFamily="34" charset="-122"/>
              </a:rPr>
              <a:t>杜鹃、麻雀</a:t>
            </a:r>
            <a:r>
              <a:rPr kumimoji="1" lang="zh-CN" altLang="en-US" sz="2800" b="1" dirty="0">
                <a:latin typeface="微软雅黑" panose="020B0503020204020204" pitchFamily="34" charset="-122"/>
                <a:ea typeface="微软雅黑" panose="020B0503020204020204" pitchFamily="34" charset="-122"/>
              </a:rPr>
              <a:t>总是成群地在森林的上层活动，吃高大乔木的种子</a:t>
            </a:r>
          </a:p>
        </p:txBody>
      </p:sp>
      <p:sp>
        <p:nvSpPr>
          <p:cNvPr id="205828" name="Text Box 4">
            <a:extLst>
              <a:ext uri="{FF2B5EF4-FFF2-40B4-BE49-F238E27FC236}">
                <a16:creationId xmlns:a16="http://schemas.microsoft.com/office/drawing/2014/main" id="{9F2BEED4-8501-42D6-9B39-C5A2BADB1D91}"/>
              </a:ext>
            </a:extLst>
          </p:cNvPr>
          <p:cNvSpPr txBox="1">
            <a:spLocks noChangeArrowheads="1"/>
          </p:cNvSpPr>
          <p:nvPr/>
        </p:nvSpPr>
        <p:spPr bwMode="auto">
          <a:xfrm>
            <a:off x="4572000" y="2492375"/>
            <a:ext cx="4267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solidFill>
                  <a:srgbClr val="FF0000"/>
                </a:solidFill>
                <a:latin typeface="微软雅黑" panose="020B0503020204020204" pitchFamily="34" charset="-122"/>
                <a:ea typeface="微软雅黑" panose="020B0503020204020204" pitchFamily="34" charset="-122"/>
              </a:rPr>
              <a:t>啄木鸟、煤山雀、黄腰柳莺、和橙红</a:t>
            </a:r>
            <a:r>
              <a:rPr lang="zh-CN" altLang="en-US" sz="2800" b="1" dirty="0">
                <a:solidFill>
                  <a:srgbClr val="FF0000"/>
                </a:solidFill>
                <a:latin typeface="微软雅黑" panose="020B0503020204020204" pitchFamily="34" charset="-122"/>
                <a:ea typeface="微软雅黑" panose="020B0503020204020204" pitchFamily="34" charset="-122"/>
              </a:rPr>
              <a:t>鹤</a:t>
            </a:r>
            <a:r>
              <a:rPr kumimoji="1" lang="zh-CN" altLang="en-US" sz="2800" b="1" dirty="0">
                <a:latin typeface="微软雅黑" panose="020B0503020204020204" pitchFamily="34" charset="-122"/>
                <a:ea typeface="微软雅黑" panose="020B0503020204020204" pitchFamily="34" charset="-122"/>
              </a:rPr>
              <a:t>等鸟类总是森林的中层营巢</a:t>
            </a:r>
          </a:p>
        </p:txBody>
      </p:sp>
      <p:sp>
        <p:nvSpPr>
          <p:cNvPr id="205829" name="Text Box 5">
            <a:extLst>
              <a:ext uri="{FF2B5EF4-FFF2-40B4-BE49-F238E27FC236}">
                <a16:creationId xmlns:a16="http://schemas.microsoft.com/office/drawing/2014/main" id="{6016E71B-C0B8-4449-A342-11B9D4E5F3A7}"/>
              </a:ext>
            </a:extLst>
          </p:cNvPr>
          <p:cNvSpPr txBox="1">
            <a:spLocks noChangeArrowheads="1"/>
          </p:cNvSpPr>
          <p:nvPr/>
        </p:nvSpPr>
        <p:spPr bwMode="auto">
          <a:xfrm>
            <a:off x="4572000" y="4724400"/>
            <a:ext cx="4267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solidFill>
                  <a:srgbClr val="FF0000"/>
                </a:solidFill>
                <a:latin typeface="微软雅黑" panose="020B0503020204020204" pitchFamily="34" charset="-122"/>
                <a:ea typeface="微软雅黑" panose="020B0503020204020204" pitchFamily="34" charset="-122"/>
              </a:rPr>
              <a:t>画眉、血雉和棕尾雉</a:t>
            </a:r>
            <a:r>
              <a:rPr kumimoji="1" lang="zh-CN" altLang="en-US" sz="2800" b="1" dirty="0">
                <a:latin typeface="微软雅黑" panose="020B0503020204020204" pitchFamily="34" charset="-122"/>
                <a:ea typeface="微软雅黑" panose="020B0503020204020204" pitchFamily="34" charset="-122"/>
              </a:rPr>
              <a:t>则是典型的森林底层鸟类，吃地面上的苔鲜和昆虫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827"/>
                                        </p:tgtEl>
                                        <p:attrNameLst>
                                          <p:attrName>style.visibility</p:attrName>
                                        </p:attrNameLst>
                                      </p:cBhvr>
                                      <p:to>
                                        <p:strVal val="visible"/>
                                      </p:to>
                                    </p:set>
                                    <p:anim calcmode="lin" valueType="num">
                                      <p:cBhvr additive="base">
                                        <p:cTn id="7" dur="500" fill="hold"/>
                                        <p:tgtEl>
                                          <p:spTgt spid="205827"/>
                                        </p:tgtEl>
                                        <p:attrNameLst>
                                          <p:attrName>ppt_x</p:attrName>
                                        </p:attrNameLst>
                                      </p:cBhvr>
                                      <p:tavLst>
                                        <p:tav tm="0">
                                          <p:val>
                                            <p:strVal val="0-#ppt_w/2"/>
                                          </p:val>
                                        </p:tav>
                                        <p:tav tm="100000">
                                          <p:val>
                                            <p:strVal val="#ppt_x"/>
                                          </p:val>
                                        </p:tav>
                                      </p:tavLst>
                                    </p:anim>
                                    <p:anim calcmode="lin" valueType="num">
                                      <p:cBhvr additive="base">
                                        <p:cTn id="8" dur="500" fill="hold"/>
                                        <p:tgtEl>
                                          <p:spTgt spid="2058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5828"/>
                                        </p:tgtEl>
                                        <p:attrNameLst>
                                          <p:attrName>style.visibility</p:attrName>
                                        </p:attrNameLst>
                                      </p:cBhvr>
                                      <p:to>
                                        <p:strVal val="visible"/>
                                      </p:to>
                                    </p:set>
                                    <p:anim calcmode="lin" valueType="num">
                                      <p:cBhvr additive="base">
                                        <p:cTn id="13" dur="500" fill="hold"/>
                                        <p:tgtEl>
                                          <p:spTgt spid="205828"/>
                                        </p:tgtEl>
                                        <p:attrNameLst>
                                          <p:attrName>ppt_x</p:attrName>
                                        </p:attrNameLst>
                                      </p:cBhvr>
                                      <p:tavLst>
                                        <p:tav tm="0">
                                          <p:val>
                                            <p:strVal val="0-#ppt_w/2"/>
                                          </p:val>
                                        </p:tav>
                                        <p:tav tm="100000">
                                          <p:val>
                                            <p:strVal val="#ppt_x"/>
                                          </p:val>
                                        </p:tav>
                                      </p:tavLst>
                                    </p:anim>
                                    <p:anim calcmode="lin" valueType="num">
                                      <p:cBhvr additive="base">
                                        <p:cTn id="14" dur="500" fill="hold"/>
                                        <p:tgtEl>
                                          <p:spTgt spid="20582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5829"/>
                                        </p:tgtEl>
                                        <p:attrNameLst>
                                          <p:attrName>style.visibility</p:attrName>
                                        </p:attrNameLst>
                                      </p:cBhvr>
                                      <p:to>
                                        <p:strVal val="visible"/>
                                      </p:to>
                                    </p:set>
                                    <p:anim calcmode="lin" valueType="num">
                                      <p:cBhvr additive="base">
                                        <p:cTn id="19" dur="500" fill="hold"/>
                                        <p:tgtEl>
                                          <p:spTgt spid="205829"/>
                                        </p:tgtEl>
                                        <p:attrNameLst>
                                          <p:attrName>ppt_x</p:attrName>
                                        </p:attrNameLst>
                                      </p:cBhvr>
                                      <p:tavLst>
                                        <p:tav tm="0">
                                          <p:val>
                                            <p:strVal val="0-#ppt_w/2"/>
                                          </p:val>
                                        </p:tav>
                                        <p:tav tm="100000">
                                          <p:val>
                                            <p:strVal val="#ppt_x"/>
                                          </p:val>
                                        </p:tav>
                                      </p:tavLst>
                                    </p:anim>
                                    <p:anim calcmode="lin" valueType="num">
                                      <p:cBhvr additive="base">
                                        <p:cTn id="20" dur="500" fill="hold"/>
                                        <p:tgtEl>
                                          <p:spTgt spid="205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utoUpdateAnimBg="0"/>
      <p:bldP spid="205828" grpId="0" autoUpdateAnimBg="0"/>
      <p:bldP spid="20582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荷花5">
            <a:extLst>
              <a:ext uri="{FF2B5EF4-FFF2-40B4-BE49-F238E27FC236}">
                <a16:creationId xmlns:a16="http://schemas.microsoft.com/office/drawing/2014/main" id="{21C3023E-19D7-4E60-BFE2-0ED4BC4F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140968"/>
            <a:ext cx="8545512"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a:extLst>
              <a:ext uri="{FF2B5EF4-FFF2-40B4-BE49-F238E27FC236}">
                <a16:creationId xmlns:a16="http://schemas.microsoft.com/office/drawing/2014/main" id="{06C85C54-7022-42E5-867D-5DC2036E8CF7}"/>
              </a:ext>
            </a:extLst>
          </p:cNvPr>
          <p:cNvSpPr txBox="1">
            <a:spLocks noChangeArrowheads="1"/>
          </p:cNvSpPr>
          <p:nvPr/>
        </p:nvSpPr>
        <p:spPr bwMode="auto">
          <a:xfrm>
            <a:off x="642938" y="214313"/>
            <a:ext cx="7993062"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30000"/>
              </a:lnSpc>
              <a:spcBef>
                <a:spcPct val="5000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池塘生物群落中，荷花、芦苇等将茎叶高高地</a:t>
            </a:r>
            <a:r>
              <a:rPr lang="zh-CN" altLang="en-US" sz="2800" b="1" dirty="0">
                <a:solidFill>
                  <a:srgbClr val="000099"/>
                </a:solidFill>
                <a:latin typeface="微软雅黑" panose="020B0503020204020204" pitchFamily="34" charset="-122"/>
                <a:ea typeface="微软雅黑" panose="020B0503020204020204" pitchFamily="34" charset="-122"/>
              </a:rPr>
              <a:t>挺出水面</a:t>
            </a:r>
            <a:r>
              <a:rPr lang="zh-CN" altLang="en-US" sz="2800" b="1" dirty="0">
                <a:latin typeface="微软雅黑" panose="020B0503020204020204" pitchFamily="34" charset="-122"/>
                <a:ea typeface="微软雅黑" panose="020B0503020204020204" pitchFamily="34" charset="-122"/>
              </a:rPr>
              <a:t>；睡莲、满江红、浮萍等</a:t>
            </a:r>
            <a:r>
              <a:rPr lang="zh-CN" altLang="en-US" sz="2800" b="1" dirty="0">
                <a:solidFill>
                  <a:srgbClr val="000099"/>
                </a:solidFill>
                <a:latin typeface="微软雅黑" panose="020B0503020204020204" pitchFamily="34" charset="-122"/>
                <a:ea typeface="微软雅黑" panose="020B0503020204020204" pitchFamily="34" charset="-122"/>
              </a:rPr>
              <a:t>浮于水面</a:t>
            </a:r>
            <a:r>
              <a:rPr lang="zh-CN" altLang="en-US" sz="2800" b="1" dirty="0">
                <a:latin typeface="微软雅黑" panose="020B0503020204020204" pitchFamily="34" charset="-122"/>
                <a:ea typeface="微软雅黑" panose="020B0503020204020204" pitchFamily="34" charset="-122"/>
              </a:rPr>
              <a:t>；金鱼藻等则生长于</a:t>
            </a:r>
            <a:r>
              <a:rPr lang="zh-CN" altLang="en-US" sz="2800" b="1" dirty="0">
                <a:solidFill>
                  <a:srgbClr val="000099"/>
                </a:solidFill>
                <a:latin typeface="微软雅黑" panose="020B0503020204020204" pitchFamily="34" charset="-122"/>
                <a:ea typeface="微软雅黑" panose="020B0503020204020204" pitchFamily="34" charset="-122"/>
              </a:rPr>
              <a:t>水底</a:t>
            </a:r>
            <a:r>
              <a:rPr lang="zh-CN" altLang="en-US" sz="2800" b="1" dirty="0">
                <a:latin typeface="微软雅黑" panose="020B0503020204020204" pitchFamily="34" charset="-122"/>
                <a:ea typeface="微软雅黑" panose="020B0503020204020204" pitchFamily="34" charset="-122"/>
              </a:rPr>
              <a:t>。鲢鱼在水体</a:t>
            </a:r>
            <a:r>
              <a:rPr lang="zh-CN" altLang="en-US" sz="2800" b="1" dirty="0">
                <a:solidFill>
                  <a:srgbClr val="FF0000"/>
                </a:solidFill>
                <a:latin typeface="微软雅黑" panose="020B0503020204020204" pitchFamily="34" charset="-122"/>
                <a:ea typeface="微软雅黑" panose="020B0503020204020204" pitchFamily="34" charset="-122"/>
              </a:rPr>
              <a:t>浅层</a:t>
            </a:r>
            <a:r>
              <a:rPr lang="zh-CN" altLang="en-US" sz="2800" b="1" dirty="0">
                <a:latin typeface="微软雅黑" panose="020B0503020204020204" pitchFamily="34" charset="-122"/>
                <a:ea typeface="微软雅黑" panose="020B0503020204020204" pitchFamily="34" charset="-122"/>
              </a:rPr>
              <a:t>、鲩鱼在</a:t>
            </a:r>
            <a:r>
              <a:rPr lang="zh-CN" altLang="en-US" sz="2800" b="1" dirty="0">
                <a:solidFill>
                  <a:srgbClr val="FF0000"/>
                </a:solidFill>
                <a:latin typeface="微软雅黑" panose="020B0503020204020204" pitchFamily="34" charset="-122"/>
                <a:ea typeface="微软雅黑" panose="020B0503020204020204" pitchFamily="34" charset="-122"/>
              </a:rPr>
              <a:t>中层</a:t>
            </a:r>
            <a:r>
              <a:rPr lang="zh-CN" altLang="en-US" sz="2800" b="1" dirty="0">
                <a:latin typeface="微软雅黑" panose="020B0503020204020204" pitchFamily="34" charset="-122"/>
                <a:ea typeface="微软雅黑" panose="020B0503020204020204" pitchFamily="34" charset="-122"/>
              </a:rPr>
              <a:t>、青鱼、虾、蚌等在</a:t>
            </a:r>
            <a:r>
              <a:rPr lang="zh-CN" altLang="en-US" sz="2800" b="1" dirty="0">
                <a:solidFill>
                  <a:srgbClr val="FF0000"/>
                </a:solidFill>
                <a:latin typeface="微软雅黑" panose="020B0503020204020204" pitchFamily="34" charset="-122"/>
                <a:ea typeface="微软雅黑" panose="020B0503020204020204" pitchFamily="34" charset="-122"/>
              </a:rPr>
              <a:t>水底</a:t>
            </a:r>
            <a:r>
              <a:rPr lang="zh-CN" altLang="en-US" sz="2800" b="1" dirty="0">
                <a:latin typeface="微软雅黑" panose="020B0503020204020204" pitchFamily="34" charset="-122"/>
                <a:ea typeface="微软雅黑" panose="020B0503020204020204" pitchFamily="34" charset="-122"/>
              </a:rPr>
              <a:t>，泥鳅、鳝鱼等则在水底</a:t>
            </a:r>
            <a:r>
              <a:rPr lang="zh-CN" altLang="en-US" sz="2800" b="1" dirty="0">
                <a:solidFill>
                  <a:srgbClr val="FF0000"/>
                </a:solidFill>
                <a:latin typeface="微软雅黑" panose="020B0503020204020204" pitchFamily="34" charset="-122"/>
                <a:ea typeface="微软雅黑" panose="020B0503020204020204" pitchFamily="34" charset="-122"/>
              </a:rPr>
              <a:t>淤泥中</a:t>
            </a:r>
            <a:r>
              <a:rPr lang="zh-CN" altLang="en-US" sz="2800" b="1" dirty="0">
                <a:latin typeface="微软雅黑" panose="020B0503020204020204" pitchFamily="34" charset="-122"/>
                <a:ea typeface="微软雅黑" panose="020B0503020204020204" pitchFamily="34" charset="-122"/>
              </a:rPr>
              <a:t>生活</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AB457C25-DFDB-425C-8E91-4A2834AC1B6A}"/>
              </a:ext>
            </a:extLst>
          </p:cNvPr>
          <p:cNvSpPr>
            <a:spLocks noChangeArrowheads="1"/>
          </p:cNvSpPr>
          <p:nvPr/>
        </p:nvSpPr>
        <p:spPr bwMode="auto">
          <a:xfrm>
            <a:off x="338454" y="3700810"/>
            <a:ext cx="877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（３）群落的垂直结构出现分层现象的意义是什么？</a:t>
            </a:r>
          </a:p>
        </p:txBody>
      </p:sp>
      <p:sp>
        <p:nvSpPr>
          <p:cNvPr id="207875" name="Text Box 3">
            <a:extLst>
              <a:ext uri="{FF2B5EF4-FFF2-40B4-BE49-F238E27FC236}">
                <a16:creationId xmlns:a16="http://schemas.microsoft.com/office/drawing/2014/main" id="{87252842-AF91-440C-8907-1BBB005FD2FA}"/>
              </a:ext>
            </a:extLst>
          </p:cNvPr>
          <p:cNvSpPr txBox="1">
            <a:spLocks noChangeArrowheads="1"/>
          </p:cNvSpPr>
          <p:nvPr/>
        </p:nvSpPr>
        <p:spPr bwMode="auto">
          <a:xfrm>
            <a:off x="409892" y="1268760"/>
            <a:ext cx="65101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a:t>
            </a:r>
            <a:r>
              <a:rPr kumimoji="1" lang="en-US" altLang="zh-CN" sz="2800" b="1">
                <a:latin typeface="微软雅黑" panose="020B0503020204020204" pitchFamily="34" charset="-122"/>
                <a:ea typeface="微软雅黑" panose="020B0503020204020204" pitchFamily="34" charset="-122"/>
              </a:rPr>
              <a:t>1</a:t>
            </a:r>
            <a:r>
              <a:rPr kumimoji="1" lang="zh-CN" altLang="en-US" sz="2800" b="1">
                <a:latin typeface="微软雅黑" panose="020B0503020204020204" pitchFamily="34" charset="-122"/>
                <a:ea typeface="微软雅黑" panose="020B0503020204020204" pitchFamily="34" charset="-122"/>
              </a:rPr>
              <a:t>）引起植物分层分布的主要原因是：</a:t>
            </a:r>
          </a:p>
        </p:txBody>
      </p:sp>
      <p:sp>
        <p:nvSpPr>
          <p:cNvPr id="207876" name="Text Box 4">
            <a:extLst>
              <a:ext uri="{FF2B5EF4-FFF2-40B4-BE49-F238E27FC236}">
                <a16:creationId xmlns:a16="http://schemas.microsoft.com/office/drawing/2014/main" id="{2319BCCF-941A-4A24-B577-4A61FFD60111}"/>
              </a:ext>
            </a:extLst>
          </p:cNvPr>
          <p:cNvSpPr txBox="1">
            <a:spLocks noChangeArrowheads="1"/>
          </p:cNvSpPr>
          <p:nvPr/>
        </p:nvSpPr>
        <p:spPr bwMode="auto">
          <a:xfrm>
            <a:off x="1057592" y="1735485"/>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kumimoji="1" lang="zh-CN" altLang="en-US" sz="2800" b="1">
                <a:solidFill>
                  <a:srgbClr val="FF0000"/>
                </a:solidFill>
                <a:latin typeface="微软雅黑" panose="020B0503020204020204" pitchFamily="34" charset="-122"/>
                <a:ea typeface="微软雅黑" panose="020B0503020204020204" pitchFamily="34" charset="-122"/>
              </a:rPr>
              <a:t>光照强度</a:t>
            </a:r>
          </a:p>
        </p:txBody>
      </p:sp>
      <p:sp>
        <p:nvSpPr>
          <p:cNvPr id="207877" name="Text Box 5">
            <a:extLst>
              <a:ext uri="{FF2B5EF4-FFF2-40B4-BE49-F238E27FC236}">
                <a16:creationId xmlns:a16="http://schemas.microsoft.com/office/drawing/2014/main" id="{037B7004-9B94-402C-AAB9-A319DA397887}"/>
              </a:ext>
            </a:extLst>
          </p:cNvPr>
          <p:cNvSpPr txBox="1">
            <a:spLocks noChangeArrowheads="1"/>
          </p:cNvSpPr>
          <p:nvPr/>
        </p:nvSpPr>
        <p:spPr bwMode="auto">
          <a:xfrm>
            <a:off x="338454" y="2484785"/>
            <a:ext cx="661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（２）引起动物分层分布的主要原因是：</a:t>
            </a:r>
          </a:p>
        </p:txBody>
      </p:sp>
      <p:sp>
        <p:nvSpPr>
          <p:cNvPr id="207878" name="Text Box 6">
            <a:extLst>
              <a:ext uri="{FF2B5EF4-FFF2-40B4-BE49-F238E27FC236}">
                <a16:creationId xmlns:a16="http://schemas.microsoft.com/office/drawing/2014/main" id="{485D7D6B-1F31-42D7-9A3D-096D1FF6B872}"/>
              </a:ext>
            </a:extLst>
          </p:cNvPr>
          <p:cNvSpPr txBox="1">
            <a:spLocks noChangeArrowheads="1"/>
          </p:cNvSpPr>
          <p:nvPr/>
        </p:nvSpPr>
        <p:spPr bwMode="auto">
          <a:xfrm>
            <a:off x="1394142" y="2959448"/>
            <a:ext cx="304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kumimoji="1" lang="zh-CN" altLang="en-US" sz="2800" b="1">
                <a:solidFill>
                  <a:srgbClr val="FF0000"/>
                </a:solidFill>
                <a:latin typeface="微软雅黑" panose="020B0503020204020204" pitchFamily="34" charset="-122"/>
                <a:ea typeface="微软雅黑" panose="020B0503020204020204" pitchFamily="34" charset="-122"/>
              </a:rPr>
              <a:t>食物、栖息场所等</a:t>
            </a:r>
          </a:p>
        </p:txBody>
      </p:sp>
      <p:sp>
        <p:nvSpPr>
          <p:cNvPr id="207879" name="Text Box 7">
            <a:extLst>
              <a:ext uri="{FF2B5EF4-FFF2-40B4-BE49-F238E27FC236}">
                <a16:creationId xmlns:a16="http://schemas.microsoft.com/office/drawing/2014/main" id="{B4CECD35-254D-41B1-8BFD-688A3DE72C19}"/>
              </a:ext>
            </a:extLst>
          </p:cNvPr>
          <p:cNvSpPr txBox="1">
            <a:spLocks noChangeArrowheads="1"/>
          </p:cNvSpPr>
          <p:nvPr/>
        </p:nvSpPr>
        <p:spPr bwMode="auto">
          <a:xfrm>
            <a:off x="482917" y="4399310"/>
            <a:ext cx="82280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800" b="1" dirty="0">
                <a:solidFill>
                  <a:srgbClr val="FF0000"/>
                </a:solidFill>
                <a:latin typeface="微软雅黑" panose="020B0503020204020204" pitchFamily="34" charset="-122"/>
                <a:ea typeface="微软雅黑" panose="020B0503020204020204" pitchFamily="34" charset="-122"/>
              </a:rPr>
              <a:t>    使生物群落在单位面积上能容纳更多的生物种类和数量，提高了群落利用环境资源（如阳光、空间、营养物质等）的能力</a:t>
            </a:r>
          </a:p>
        </p:txBody>
      </p:sp>
      <p:sp>
        <p:nvSpPr>
          <p:cNvPr id="2" name="文本框 1"/>
          <p:cNvSpPr txBox="1"/>
          <p:nvPr/>
        </p:nvSpPr>
        <p:spPr>
          <a:xfrm>
            <a:off x="409892" y="188640"/>
            <a:ext cx="3189180"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思考：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 calcmode="lin" valueType="num">
                                      <p:cBhvr additive="base">
                                        <p:cTn id="7" dur="500" fill="hold"/>
                                        <p:tgtEl>
                                          <p:spTgt spid="207875"/>
                                        </p:tgtEl>
                                        <p:attrNameLst>
                                          <p:attrName>ppt_x</p:attrName>
                                        </p:attrNameLst>
                                      </p:cBhvr>
                                      <p:tavLst>
                                        <p:tav tm="0">
                                          <p:val>
                                            <p:strVal val="0-#ppt_w/2"/>
                                          </p:val>
                                        </p:tav>
                                        <p:tav tm="100000">
                                          <p:val>
                                            <p:strVal val="#ppt_x"/>
                                          </p:val>
                                        </p:tav>
                                      </p:tavLst>
                                    </p:anim>
                                    <p:anim calcmode="lin" valueType="num">
                                      <p:cBhvr additive="base">
                                        <p:cTn id="8" dur="500" fill="hold"/>
                                        <p:tgtEl>
                                          <p:spTgt spid="2078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7876"/>
                                        </p:tgtEl>
                                        <p:attrNameLst>
                                          <p:attrName>style.visibility</p:attrName>
                                        </p:attrNameLst>
                                      </p:cBhvr>
                                      <p:to>
                                        <p:strVal val="visible"/>
                                      </p:to>
                                    </p:set>
                                    <p:anim calcmode="lin" valueType="num">
                                      <p:cBhvr additive="base">
                                        <p:cTn id="13" dur="500" fill="hold"/>
                                        <p:tgtEl>
                                          <p:spTgt spid="207876"/>
                                        </p:tgtEl>
                                        <p:attrNameLst>
                                          <p:attrName>ppt_x</p:attrName>
                                        </p:attrNameLst>
                                      </p:cBhvr>
                                      <p:tavLst>
                                        <p:tav tm="0">
                                          <p:val>
                                            <p:strVal val="0-#ppt_w/2"/>
                                          </p:val>
                                        </p:tav>
                                        <p:tav tm="100000">
                                          <p:val>
                                            <p:strVal val="#ppt_x"/>
                                          </p:val>
                                        </p:tav>
                                      </p:tavLst>
                                    </p:anim>
                                    <p:anim calcmode="lin" valueType="num">
                                      <p:cBhvr additive="base">
                                        <p:cTn id="14" dur="500" fill="hold"/>
                                        <p:tgtEl>
                                          <p:spTgt spid="2078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7877"/>
                                        </p:tgtEl>
                                        <p:attrNameLst>
                                          <p:attrName>style.visibility</p:attrName>
                                        </p:attrNameLst>
                                      </p:cBhvr>
                                      <p:to>
                                        <p:strVal val="visible"/>
                                      </p:to>
                                    </p:set>
                                    <p:anim calcmode="lin" valueType="num">
                                      <p:cBhvr additive="base">
                                        <p:cTn id="19" dur="500" fill="hold"/>
                                        <p:tgtEl>
                                          <p:spTgt spid="207877"/>
                                        </p:tgtEl>
                                        <p:attrNameLst>
                                          <p:attrName>ppt_x</p:attrName>
                                        </p:attrNameLst>
                                      </p:cBhvr>
                                      <p:tavLst>
                                        <p:tav tm="0">
                                          <p:val>
                                            <p:strVal val="0-#ppt_w/2"/>
                                          </p:val>
                                        </p:tav>
                                        <p:tav tm="100000">
                                          <p:val>
                                            <p:strVal val="#ppt_x"/>
                                          </p:val>
                                        </p:tav>
                                      </p:tavLst>
                                    </p:anim>
                                    <p:anim calcmode="lin" valueType="num">
                                      <p:cBhvr additive="base">
                                        <p:cTn id="20" dur="500" fill="hold"/>
                                        <p:tgtEl>
                                          <p:spTgt spid="20787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7878"/>
                                        </p:tgtEl>
                                        <p:attrNameLst>
                                          <p:attrName>style.visibility</p:attrName>
                                        </p:attrNameLst>
                                      </p:cBhvr>
                                      <p:to>
                                        <p:strVal val="visible"/>
                                      </p:to>
                                    </p:set>
                                    <p:anim calcmode="lin" valueType="num">
                                      <p:cBhvr additive="base">
                                        <p:cTn id="25" dur="500" fill="hold"/>
                                        <p:tgtEl>
                                          <p:spTgt spid="207878"/>
                                        </p:tgtEl>
                                        <p:attrNameLst>
                                          <p:attrName>ppt_x</p:attrName>
                                        </p:attrNameLst>
                                      </p:cBhvr>
                                      <p:tavLst>
                                        <p:tav tm="0">
                                          <p:val>
                                            <p:strVal val="0-#ppt_w/2"/>
                                          </p:val>
                                        </p:tav>
                                        <p:tav tm="100000">
                                          <p:val>
                                            <p:strVal val="#ppt_x"/>
                                          </p:val>
                                        </p:tav>
                                      </p:tavLst>
                                    </p:anim>
                                    <p:anim calcmode="lin" valueType="num">
                                      <p:cBhvr additive="base">
                                        <p:cTn id="26" dur="500" fill="hold"/>
                                        <p:tgtEl>
                                          <p:spTgt spid="20787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7874"/>
                                        </p:tgtEl>
                                        <p:attrNameLst>
                                          <p:attrName>style.visibility</p:attrName>
                                        </p:attrNameLst>
                                      </p:cBhvr>
                                      <p:to>
                                        <p:strVal val="visible"/>
                                      </p:to>
                                    </p:set>
                                    <p:anim calcmode="lin" valueType="num">
                                      <p:cBhvr additive="base">
                                        <p:cTn id="31" dur="500" fill="hold"/>
                                        <p:tgtEl>
                                          <p:spTgt spid="207874"/>
                                        </p:tgtEl>
                                        <p:attrNameLst>
                                          <p:attrName>ppt_x</p:attrName>
                                        </p:attrNameLst>
                                      </p:cBhvr>
                                      <p:tavLst>
                                        <p:tav tm="0">
                                          <p:val>
                                            <p:strVal val="0-#ppt_w/2"/>
                                          </p:val>
                                        </p:tav>
                                        <p:tav tm="100000">
                                          <p:val>
                                            <p:strVal val="#ppt_x"/>
                                          </p:val>
                                        </p:tav>
                                      </p:tavLst>
                                    </p:anim>
                                    <p:anim calcmode="lin" valueType="num">
                                      <p:cBhvr additive="base">
                                        <p:cTn id="32" dur="500" fill="hold"/>
                                        <p:tgtEl>
                                          <p:spTgt spid="20787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7879"/>
                                        </p:tgtEl>
                                        <p:attrNameLst>
                                          <p:attrName>style.visibility</p:attrName>
                                        </p:attrNameLst>
                                      </p:cBhvr>
                                      <p:to>
                                        <p:strVal val="visible"/>
                                      </p:to>
                                    </p:set>
                                    <p:animEffect transition="in" filter="wipe(left)">
                                      <p:cBhvr>
                                        <p:cTn id="37" dur="500"/>
                                        <p:tgtEl>
                                          <p:spTgt spid="207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utoUpdateAnimBg="0"/>
      <p:bldP spid="207875" grpId="0" autoUpdateAnimBg="0"/>
      <p:bldP spid="207876" grpId="0" autoUpdateAnimBg="0"/>
      <p:bldP spid="207877" grpId="0" autoUpdateAnimBg="0"/>
      <p:bldP spid="207878" grpId="0" autoUpdateAnimBg="0"/>
      <p:bldP spid="2078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32B3475-6356-46ED-83B2-DDD7A9BFEA2A}"/>
              </a:ext>
            </a:extLst>
          </p:cNvPr>
          <p:cNvSpPr>
            <a:spLocks noGrp="1" noChangeArrowheads="1"/>
          </p:cNvSpPr>
          <p:nvPr>
            <p:ph type="title"/>
          </p:nvPr>
        </p:nvSpPr>
        <p:spPr>
          <a:xfrm>
            <a:off x="298450" y="188640"/>
            <a:ext cx="8305800" cy="646331"/>
          </a:xfrm>
          <a:noFill/>
        </p:spPr>
        <p:txBody>
          <a:bodyPr wrap="square" rtlCol="0">
            <a:spAutoFit/>
          </a:bodyPr>
          <a:lstStyle/>
          <a:p>
            <a:pPr eaLnBrk="0" hangingPunct="0"/>
            <a:r>
              <a:rPr lang="zh-CN" altLang="en-US" dirty="0">
                <a:solidFill>
                  <a:schemeClr val="tx1"/>
                </a:solidFill>
                <a:cs typeface="+mn-cs"/>
              </a:rPr>
              <a:t>分层现象的意义</a:t>
            </a:r>
          </a:p>
        </p:txBody>
      </p:sp>
      <p:sp>
        <p:nvSpPr>
          <p:cNvPr id="162819" name="Rectangle 3">
            <a:extLst>
              <a:ext uri="{FF2B5EF4-FFF2-40B4-BE49-F238E27FC236}">
                <a16:creationId xmlns:a16="http://schemas.microsoft.com/office/drawing/2014/main" id="{F93127AF-A34C-4304-AF53-D8CBEB3C70CF}"/>
              </a:ext>
            </a:extLst>
          </p:cNvPr>
          <p:cNvSpPr>
            <a:spLocks noGrp="1"/>
          </p:cNvSpPr>
          <p:nvPr>
            <p:ph idx="1"/>
          </p:nvPr>
        </p:nvSpPr>
        <p:spPr>
          <a:xfrm>
            <a:off x="571500" y="1357313"/>
            <a:ext cx="8093075" cy="4098879"/>
          </a:xfrm>
        </p:spPr>
        <p:txBody>
          <a:bodyPr/>
          <a:lstStyle/>
          <a:p>
            <a:pPr eaLnBrk="1" hangingPunct="1">
              <a:lnSpc>
                <a:spcPct val="120000"/>
              </a:lnSpc>
              <a:spcBef>
                <a:spcPct val="30000"/>
              </a:spcBef>
              <a:buClr>
                <a:srgbClr val="008000"/>
              </a:buClr>
              <a:buFont typeface="Wingdings" panose="05000000000000000000" pitchFamily="2" charset="2"/>
              <a:buChar char="l"/>
            </a:pPr>
            <a:r>
              <a:rPr lang="zh-CN" altLang="en-US" sz="2800" dirty="0"/>
              <a:t>缓解了植物之间争夺阳光、空间、水分和矿质营养等的矛盾，扩大了植物利用环境的范围，提高了同化功能的强度和效率。</a:t>
            </a:r>
          </a:p>
          <a:p>
            <a:pPr eaLnBrk="1" hangingPunct="1">
              <a:lnSpc>
                <a:spcPct val="120000"/>
              </a:lnSpc>
              <a:spcBef>
                <a:spcPct val="30000"/>
              </a:spcBef>
              <a:buClr>
                <a:srgbClr val="800000"/>
              </a:buClr>
              <a:buFont typeface="Wingdings" panose="05000000000000000000" pitchFamily="2" charset="2"/>
              <a:buChar char="l"/>
            </a:pPr>
            <a:r>
              <a:rPr lang="zh-CN" altLang="en-US" sz="2800" dirty="0">
                <a:solidFill>
                  <a:srgbClr val="800000"/>
                </a:solidFill>
              </a:rPr>
              <a:t>动物的分层现象，主要与食物有关，其次还与不同层次的微气候条件有关。</a:t>
            </a:r>
          </a:p>
          <a:p>
            <a:pPr eaLnBrk="1" hangingPunct="1">
              <a:lnSpc>
                <a:spcPct val="120000"/>
              </a:lnSpc>
              <a:spcBef>
                <a:spcPct val="30000"/>
              </a:spcBef>
              <a:buClr>
                <a:srgbClr val="990099"/>
              </a:buClr>
              <a:buFont typeface="Wingdings" panose="05000000000000000000" pitchFamily="2" charset="2"/>
              <a:buChar char="l"/>
            </a:pPr>
            <a:r>
              <a:rPr lang="zh-CN" altLang="en-US" sz="2800" dirty="0">
                <a:solidFill>
                  <a:srgbClr val="990099"/>
                </a:solidFill>
              </a:rPr>
              <a:t>水域中，影响浮游动物垂直分布的原因主要有阳光、温度、食物和含氧量等。</a:t>
            </a:r>
          </a:p>
        </p:txBody>
      </p:sp>
      <p:sp>
        <p:nvSpPr>
          <p:cNvPr id="133125" name="Text Box 5">
            <a:extLst>
              <a:ext uri="{FF2B5EF4-FFF2-40B4-BE49-F238E27FC236}">
                <a16:creationId xmlns:a16="http://schemas.microsoft.com/office/drawing/2014/main" id="{06DCC98A-1586-4912-A709-71D2302B0AA0}"/>
              </a:ext>
            </a:extLst>
          </p:cNvPr>
          <p:cNvSpPr txBox="1">
            <a:spLocks noChangeArrowheads="1"/>
          </p:cNvSpPr>
          <p:nvPr/>
        </p:nvSpPr>
        <p:spPr bwMode="auto">
          <a:xfrm>
            <a:off x="1042988" y="5661025"/>
            <a:ext cx="7561262" cy="519113"/>
          </a:xfrm>
          <a:prstGeom prst="rect">
            <a:avLst/>
          </a:prstGeom>
          <a:noFill/>
          <a:ln w="9525" algn="ctr">
            <a:noFill/>
            <a:miter lim="800000"/>
            <a:headEnd/>
            <a:tailEnd/>
          </a:ln>
          <a:effectLst/>
        </p:spPr>
        <p:txBody>
          <a:bodyPr>
            <a:spAutoFit/>
          </a:bodyPr>
          <a:lstStyle/>
          <a:p>
            <a:pPr eaLnBrk="1" hangingPunct="1">
              <a:defRPr/>
            </a:pPr>
            <a:r>
              <a:rPr kumimoji="1" lang="zh-CN" altLang="en-US" sz="2800" b="1" dirty="0">
                <a:solidFill>
                  <a:schemeClr val="tx2"/>
                </a:solidFill>
                <a:latin typeface="微软雅黑" panose="020B0503020204020204" pitchFamily="34" charset="-122"/>
                <a:ea typeface="微软雅黑" panose="020B0503020204020204" pitchFamily="34" charset="-122"/>
              </a:rPr>
              <a:t>群落中植物的分层现象决定了动物的分层现象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calcmode="lin" valueType="num">
                                      <p:cBhvr additive="base">
                                        <p:cTn id="7" dur="500" fill="hold"/>
                                        <p:tgtEl>
                                          <p:spTgt spid="162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819">
                                            <p:txEl>
                                              <p:pRg st="1" end="1"/>
                                            </p:txEl>
                                          </p:spTgt>
                                        </p:tgtEl>
                                        <p:attrNameLst>
                                          <p:attrName>style.visibility</p:attrName>
                                        </p:attrNameLst>
                                      </p:cBhvr>
                                      <p:to>
                                        <p:strVal val="visible"/>
                                      </p:to>
                                    </p:set>
                                    <p:anim calcmode="lin" valueType="num">
                                      <p:cBhvr additive="base">
                                        <p:cTn id="13" dur="500" fill="hold"/>
                                        <p:tgtEl>
                                          <p:spTgt spid="162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819">
                                            <p:txEl>
                                              <p:pRg st="2" end="2"/>
                                            </p:txEl>
                                          </p:spTgt>
                                        </p:tgtEl>
                                        <p:attrNameLst>
                                          <p:attrName>style.visibility</p:attrName>
                                        </p:attrNameLst>
                                      </p:cBhvr>
                                      <p:to>
                                        <p:strVal val="visible"/>
                                      </p:to>
                                    </p:set>
                                    <p:anim calcmode="lin" valueType="num">
                                      <p:cBhvr additive="base">
                                        <p:cTn id="19" dur="500" fill="hold"/>
                                        <p:tgtEl>
                                          <p:spTgt spid="162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2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p:bldP spid="1331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02-3">
            <a:extLst>
              <a:ext uri="{FF2B5EF4-FFF2-40B4-BE49-F238E27FC236}">
                <a16:creationId xmlns:a16="http://schemas.microsoft.com/office/drawing/2014/main" id="{453C91B4-4043-43B5-8155-F6D23DF25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525713"/>
            <a:ext cx="771525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a:extLst>
              <a:ext uri="{FF2B5EF4-FFF2-40B4-BE49-F238E27FC236}">
                <a16:creationId xmlns:a16="http://schemas.microsoft.com/office/drawing/2014/main" id="{11E236BF-C494-4A8C-98EC-178C16432470}"/>
              </a:ext>
            </a:extLst>
          </p:cNvPr>
          <p:cNvSpPr>
            <a:spLocks noChangeArrowheads="1"/>
          </p:cNvSpPr>
          <p:nvPr/>
        </p:nvSpPr>
        <p:spPr bwMode="auto">
          <a:xfrm>
            <a:off x="646113" y="1268760"/>
            <a:ext cx="80772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zh-CN" altLang="en-US" b="1" dirty="0">
                <a:solidFill>
                  <a:srgbClr val="000099"/>
                </a:solidFill>
                <a:latin typeface="微软雅黑" panose="020B0503020204020204" pitchFamily="34" charset="-122"/>
                <a:ea typeface="微软雅黑" panose="020B0503020204020204" pitchFamily="34" charset="-122"/>
              </a:rPr>
              <a:t> 水平结构：</a:t>
            </a:r>
            <a:r>
              <a:rPr kumimoji="1" lang="zh-CN" altLang="en-US" sz="2800" b="1" dirty="0">
                <a:latin typeface="微软雅黑" panose="020B0503020204020204" pitchFamily="34" charset="-122"/>
                <a:ea typeface="微软雅黑" panose="020B0503020204020204" pitchFamily="34" charset="-122"/>
              </a:rPr>
              <a:t>在水平方向上由于地形的变化、光照强度、土壤湿度和盐碱度的差异等环境因素影响，不同生物分布于不同地段的现象</a:t>
            </a:r>
          </a:p>
        </p:txBody>
      </p:sp>
      <p:sp>
        <p:nvSpPr>
          <p:cNvPr id="6" name="Rectangle 2">
            <a:extLst>
              <a:ext uri="{FF2B5EF4-FFF2-40B4-BE49-F238E27FC236}">
                <a16:creationId xmlns:a16="http://schemas.microsoft.com/office/drawing/2014/main" id="{77E5C2DA-0414-423B-949D-52965B6DE2D0}"/>
              </a:ext>
            </a:extLst>
          </p:cNvPr>
          <p:cNvSpPr>
            <a:spLocks noGrp="1"/>
          </p:cNvSpPr>
          <p:nvPr>
            <p:ph type="title"/>
          </p:nvPr>
        </p:nvSpPr>
        <p:spPr>
          <a:xfrm>
            <a:off x="179512" y="182562"/>
            <a:ext cx="8229600" cy="646331"/>
          </a:xfrm>
          <a:noFill/>
        </p:spPr>
        <p:txBody>
          <a:bodyPr anchor="t">
            <a:spAutoFit/>
          </a:bodyPr>
          <a:lstStyle/>
          <a:p>
            <a:pPr algn="l" eaLnBrk="1" hangingPunct="1">
              <a:spcBef>
                <a:spcPct val="50000"/>
              </a:spcBef>
            </a:pPr>
            <a:r>
              <a:rPr lang="zh-CN" altLang="en-US" sz="4000" b="1" dirty="0">
                <a:solidFill>
                  <a:schemeClr val="tx1"/>
                </a:solidFill>
              </a:rPr>
              <a:t>三、群落的空间结构</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a:extLst>
              <a:ext uri="{FF2B5EF4-FFF2-40B4-BE49-F238E27FC236}">
                <a16:creationId xmlns:a16="http://schemas.microsoft.com/office/drawing/2014/main" id="{86E400E8-AB28-43D4-A94A-4C3984E1F5F1}"/>
              </a:ext>
            </a:extLst>
          </p:cNvPr>
          <p:cNvGrpSpPr>
            <a:grpSpLocks/>
          </p:cNvGrpSpPr>
          <p:nvPr/>
        </p:nvGrpSpPr>
        <p:grpSpPr bwMode="auto">
          <a:xfrm>
            <a:off x="109538" y="350838"/>
            <a:ext cx="4749800" cy="5868987"/>
            <a:chOff x="181" y="194"/>
            <a:chExt cx="2811" cy="3817"/>
          </a:xfrm>
        </p:grpSpPr>
        <p:grpSp>
          <p:nvGrpSpPr>
            <p:cNvPr id="59396" name="Group 3">
              <a:extLst>
                <a:ext uri="{FF2B5EF4-FFF2-40B4-BE49-F238E27FC236}">
                  <a16:creationId xmlns:a16="http://schemas.microsoft.com/office/drawing/2014/main" id="{FEFD1CB7-A2D1-492F-9E04-FF786D691D26}"/>
                </a:ext>
              </a:extLst>
            </p:cNvPr>
            <p:cNvGrpSpPr>
              <a:grpSpLocks/>
            </p:cNvGrpSpPr>
            <p:nvPr/>
          </p:nvGrpSpPr>
          <p:grpSpPr bwMode="auto">
            <a:xfrm>
              <a:off x="181" y="194"/>
              <a:ext cx="2811" cy="3817"/>
              <a:chOff x="181" y="194"/>
              <a:chExt cx="2811" cy="3817"/>
            </a:xfrm>
          </p:grpSpPr>
          <p:grpSp>
            <p:nvGrpSpPr>
              <p:cNvPr id="59398" name="Group 4">
                <a:extLst>
                  <a:ext uri="{FF2B5EF4-FFF2-40B4-BE49-F238E27FC236}">
                    <a16:creationId xmlns:a16="http://schemas.microsoft.com/office/drawing/2014/main" id="{3694C664-CEBA-49BF-93E9-FAF8F4C326B9}"/>
                  </a:ext>
                </a:extLst>
              </p:cNvPr>
              <p:cNvGrpSpPr>
                <a:grpSpLocks/>
              </p:cNvGrpSpPr>
              <p:nvPr/>
            </p:nvGrpSpPr>
            <p:grpSpPr bwMode="auto">
              <a:xfrm>
                <a:off x="181" y="194"/>
                <a:ext cx="2811" cy="3817"/>
                <a:chOff x="181" y="194"/>
                <a:chExt cx="2811" cy="3817"/>
              </a:xfrm>
            </p:grpSpPr>
            <p:pic>
              <p:nvPicPr>
                <p:cNvPr id="59400" name="Picture 5" descr="湿地2">
                  <a:extLst>
                    <a:ext uri="{FF2B5EF4-FFF2-40B4-BE49-F238E27FC236}">
                      <a16:creationId xmlns:a16="http://schemas.microsoft.com/office/drawing/2014/main" id="{69AD44DD-28CD-411F-AFA0-8066240E9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 y="2035"/>
                  <a:ext cx="2797" cy="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6" descr="dongwu087">
                  <a:extLst>
                    <a:ext uri="{FF2B5EF4-FFF2-40B4-BE49-F238E27FC236}">
                      <a16:creationId xmlns:a16="http://schemas.microsoft.com/office/drawing/2014/main" id="{1C7F97AB-061E-4CB2-B494-ADCB35EE3C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59" y="3587"/>
                  <a:ext cx="4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7" descr="dongwu088">
                  <a:extLst>
                    <a:ext uri="{FF2B5EF4-FFF2-40B4-BE49-F238E27FC236}">
                      <a16:creationId xmlns:a16="http://schemas.microsoft.com/office/drawing/2014/main" id="{7A64AA10-FEC4-4694-B490-B84205329F1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198326">
                  <a:off x="1408" y="3447"/>
                  <a:ext cx="58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8" descr="dongwu078">
                  <a:extLst>
                    <a:ext uri="{FF2B5EF4-FFF2-40B4-BE49-F238E27FC236}">
                      <a16:creationId xmlns:a16="http://schemas.microsoft.com/office/drawing/2014/main" id="{AD48BA63-DCA2-44CE-9525-65FF5573FB0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6" y="3445"/>
                  <a:ext cx="31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9" descr="dongwu079">
                  <a:extLst>
                    <a:ext uri="{FF2B5EF4-FFF2-40B4-BE49-F238E27FC236}">
                      <a16:creationId xmlns:a16="http://schemas.microsoft.com/office/drawing/2014/main" id="{B218D14F-5143-4139-A0D6-A5A951C801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4652936">
                  <a:off x="2629" y="3144"/>
                  <a:ext cx="43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Picture 10" descr="dongwu097">
                  <a:extLst>
                    <a:ext uri="{FF2B5EF4-FFF2-40B4-BE49-F238E27FC236}">
                      <a16:creationId xmlns:a16="http://schemas.microsoft.com/office/drawing/2014/main" id="{8FBA0670-8606-47FD-8A69-99391681A46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rot="11619562" flipV="1">
                  <a:off x="2046" y="2343"/>
                  <a:ext cx="69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6" name="Picture 11" descr="loropetalum">
                  <a:extLst>
                    <a:ext uri="{FF2B5EF4-FFF2-40B4-BE49-F238E27FC236}">
                      <a16:creationId xmlns:a16="http://schemas.microsoft.com/office/drawing/2014/main" id="{54DE0996-2362-4735-B0EC-8C78BC2B6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 y="194"/>
                  <a:ext cx="2801" cy="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9399" name="Picture 12" descr="dongwu028">
                <a:extLst>
                  <a:ext uri="{FF2B5EF4-FFF2-40B4-BE49-F238E27FC236}">
                    <a16:creationId xmlns:a16="http://schemas.microsoft.com/office/drawing/2014/main" id="{39B636CC-0EC1-4755-9684-7FAB5E3F6916}"/>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177" y="428"/>
                <a:ext cx="50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9397" name="Picture 13" descr="dongwu069">
              <a:extLst>
                <a:ext uri="{FF2B5EF4-FFF2-40B4-BE49-F238E27FC236}">
                  <a16:creationId xmlns:a16="http://schemas.microsoft.com/office/drawing/2014/main" id="{7F27B32E-4FB2-43BA-B580-58240A106C22}"/>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rot="-1132473">
              <a:off x="484" y="1429"/>
              <a:ext cx="35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395" name="Text Box 14">
            <a:extLst>
              <a:ext uri="{FF2B5EF4-FFF2-40B4-BE49-F238E27FC236}">
                <a16:creationId xmlns:a16="http://schemas.microsoft.com/office/drawing/2014/main" id="{B1BEC92F-BDC3-4B92-B3B5-F5FA845449FE}"/>
              </a:ext>
            </a:extLst>
          </p:cNvPr>
          <p:cNvSpPr txBox="1">
            <a:spLocks noChangeArrowheads="1"/>
          </p:cNvSpPr>
          <p:nvPr/>
        </p:nvSpPr>
        <p:spPr bwMode="auto">
          <a:xfrm>
            <a:off x="5075325" y="620688"/>
            <a:ext cx="389255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50000"/>
              </a:spcBef>
              <a:buFontTx/>
              <a:buNone/>
            </a:pPr>
            <a:r>
              <a:rPr lang="zh-CN" altLang="en-US" sz="2400" dirty="0">
                <a:latin typeface="微软雅黑" panose="020B0503020204020204" pitchFamily="34" charset="-122"/>
                <a:ea typeface="微软雅黑" panose="020B0503020204020204" pitchFamily="34" charset="-122"/>
              </a:rPr>
              <a:t>　　受水制约，芦苇、泽泻等水生植物只能长在浅水或水边；红树、柳树等只能长在水源附近；松、杉、柏树等能长在比较干旱处，仙人掌、沙棘等可长在极干旱的沙漠。鸭子、青蛙只可在水中或水源附近活动，而鹰、黄羊、沙鼠等可在干旱的陆地自由活动。</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26" name="Group 5">
            <a:extLst>
              <a:ext uri="{FF2B5EF4-FFF2-40B4-BE49-F238E27FC236}">
                <a16:creationId xmlns:a16="http://schemas.microsoft.com/office/drawing/2014/main" id="{E1331B25-3C69-450F-93CF-BFD4161F1BEE}"/>
              </a:ext>
            </a:extLst>
          </p:cNvPr>
          <p:cNvGrpSpPr>
            <a:grpSpLocks/>
          </p:cNvGrpSpPr>
          <p:nvPr/>
        </p:nvGrpSpPr>
        <p:grpSpPr bwMode="auto">
          <a:xfrm>
            <a:off x="395288" y="188639"/>
            <a:ext cx="4105275" cy="6461106"/>
            <a:chOff x="720" y="2029"/>
            <a:chExt cx="1440" cy="1601"/>
          </a:xfrm>
        </p:grpSpPr>
        <p:sp>
          <p:nvSpPr>
            <p:cNvPr id="60427" name="AutoShape 6">
              <a:extLst>
                <a:ext uri="{FF2B5EF4-FFF2-40B4-BE49-F238E27FC236}">
                  <a16:creationId xmlns:a16="http://schemas.microsoft.com/office/drawing/2014/main" id="{C2CCA226-E70E-42D0-9F1D-9F2D180932DF}"/>
                </a:ext>
              </a:extLst>
            </p:cNvPr>
            <p:cNvSpPr>
              <a:spLocks noChangeArrowheads="1"/>
            </p:cNvSpPr>
            <p:nvPr/>
          </p:nvSpPr>
          <p:spPr bwMode="auto">
            <a:xfrm>
              <a:off x="720" y="2029"/>
              <a:ext cx="1440" cy="1601"/>
            </a:xfrm>
            <a:prstGeom prst="roundRect">
              <a:avLst>
                <a:gd name="adj" fmla="val 16667"/>
              </a:avLst>
            </a:prstGeom>
            <a:noFill/>
            <a:ln w="12700">
              <a:solidFill>
                <a:schemeClr val="bg1">
                  <a:lumMod val="50000"/>
                </a:schemeClr>
              </a:solidFill>
              <a:prstDash val="dash"/>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en-US" sz="1800">
                <a:latin typeface="Verdana" panose="020B0604030504040204" pitchFamily="34" charset="0"/>
              </a:endParaRPr>
            </a:p>
          </p:txBody>
        </p:sp>
        <p:sp>
          <p:nvSpPr>
            <p:cNvPr id="60428" name="Text Box 7">
              <a:extLst>
                <a:ext uri="{FF2B5EF4-FFF2-40B4-BE49-F238E27FC236}">
                  <a16:creationId xmlns:a16="http://schemas.microsoft.com/office/drawing/2014/main" id="{9AD30FC2-C775-449E-977D-3A6DC3239808}"/>
                </a:ext>
              </a:extLst>
            </p:cNvPr>
            <p:cNvSpPr txBox="1">
              <a:spLocks noChangeArrowheads="1"/>
            </p:cNvSpPr>
            <p:nvPr/>
          </p:nvSpPr>
          <p:spPr bwMode="auto">
            <a:xfrm>
              <a:off x="799" y="2906"/>
              <a:ext cx="1284"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dirty="0">
                  <a:latin typeface="黑体" panose="02010609060101010101" pitchFamily="49" charset="-122"/>
                  <a:ea typeface="黑体" panose="02010609060101010101" pitchFamily="49" charset="-122"/>
                </a:rPr>
                <a:t>    根系发达、茎杆粗壮的木本和草本植物在阳光充足的区域生长；某些喜阴的植物只能生长于它们的阴蔽之下；而极喜阴的苔藓等则只能生长于小草下形成地被层</a:t>
              </a:r>
              <a:endParaRPr lang="en-US" altLang="zh-CN" sz="2400" dirty="0">
                <a:latin typeface="黑体" panose="02010609060101010101" pitchFamily="49" charset="-122"/>
                <a:ea typeface="黑体" panose="02010609060101010101" pitchFamily="49" charset="-122"/>
              </a:endParaRPr>
            </a:p>
          </p:txBody>
        </p:sp>
      </p:grpSp>
      <p:grpSp>
        <p:nvGrpSpPr>
          <p:cNvPr id="4" name="Group 8">
            <a:extLst>
              <a:ext uri="{FF2B5EF4-FFF2-40B4-BE49-F238E27FC236}">
                <a16:creationId xmlns:a16="http://schemas.microsoft.com/office/drawing/2014/main" id="{14850C33-A0A4-40C8-B3D7-B8E47F3F9427}"/>
              </a:ext>
            </a:extLst>
          </p:cNvPr>
          <p:cNvGrpSpPr>
            <a:grpSpLocks/>
          </p:cNvGrpSpPr>
          <p:nvPr/>
        </p:nvGrpSpPr>
        <p:grpSpPr bwMode="auto">
          <a:xfrm>
            <a:off x="4698878" y="188640"/>
            <a:ext cx="4248151" cy="6436434"/>
            <a:chOff x="2971" y="2251"/>
            <a:chExt cx="2676" cy="1905"/>
          </a:xfrm>
        </p:grpSpPr>
        <p:sp>
          <p:nvSpPr>
            <p:cNvPr id="60423" name="AutoShape 11">
              <a:extLst>
                <a:ext uri="{FF2B5EF4-FFF2-40B4-BE49-F238E27FC236}">
                  <a16:creationId xmlns:a16="http://schemas.microsoft.com/office/drawing/2014/main" id="{8A226BE9-D63B-4997-BBE7-E1BEB12F1104}"/>
                </a:ext>
              </a:extLst>
            </p:cNvPr>
            <p:cNvSpPr>
              <a:spLocks noChangeArrowheads="1"/>
            </p:cNvSpPr>
            <p:nvPr/>
          </p:nvSpPr>
          <p:spPr bwMode="auto">
            <a:xfrm>
              <a:off x="2971" y="2251"/>
              <a:ext cx="2676" cy="1905"/>
            </a:xfrm>
            <a:prstGeom prst="roundRect">
              <a:avLst>
                <a:gd name="adj" fmla="val 16667"/>
              </a:avLst>
            </a:prstGeom>
            <a:noFill/>
            <a:ln w="12700">
              <a:solidFill>
                <a:schemeClr val="bg1">
                  <a:lumMod val="50000"/>
                </a:schemeClr>
              </a:solidFill>
              <a:prstDash val="dash"/>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en-US" sz="1800">
                <a:latin typeface="Verdana" panose="020B0604030504040204" pitchFamily="34" charset="0"/>
              </a:endParaRPr>
            </a:p>
          </p:txBody>
        </p:sp>
        <p:sp>
          <p:nvSpPr>
            <p:cNvPr id="60424" name="Text Box 12">
              <a:extLst>
                <a:ext uri="{FF2B5EF4-FFF2-40B4-BE49-F238E27FC236}">
                  <a16:creationId xmlns:a16="http://schemas.microsoft.com/office/drawing/2014/main" id="{00865B49-FBF4-4B70-A1D7-0BE7DC210A6A}"/>
                </a:ext>
              </a:extLst>
            </p:cNvPr>
            <p:cNvSpPr txBox="1">
              <a:spLocks noChangeArrowheads="1"/>
            </p:cNvSpPr>
            <p:nvPr/>
          </p:nvSpPr>
          <p:spPr bwMode="auto">
            <a:xfrm>
              <a:off x="3107" y="3302"/>
              <a:ext cx="250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dirty="0">
                  <a:latin typeface="黑体" panose="02010609060101010101" pitchFamily="49" charset="-122"/>
                  <a:ea typeface="黑体" panose="02010609060101010101" pitchFamily="49" charset="-122"/>
                </a:rPr>
                <a:t>　　荔枝、木棉、榕树等只能生长于温暖湿润的南方；马尾松等适应性强的植物南方北方都可生长；红松等喜凉怕热植物只能生长于东北较为寒冷的地方；雪莲等生长于终年积雪的雪峰之上</a:t>
              </a:r>
              <a:endParaRPr lang="en-US" altLang="zh-CN" sz="2400" dirty="0">
                <a:latin typeface="黑体" panose="02010609060101010101" pitchFamily="49" charset="-122"/>
                <a:ea typeface="黑体" panose="02010609060101010101" pitchFamily="49"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79" y="729074"/>
            <a:ext cx="3811924" cy="2520280"/>
          </a:xfrm>
          <a:prstGeom prst="rect">
            <a:avLst/>
          </a:prstGeom>
        </p:spPr>
      </p:pic>
      <p:pic>
        <p:nvPicPr>
          <p:cNvPr id="5" name="图片 4"/>
          <p:cNvPicPr preferRelativeResize="0">
            <a:picLocks/>
          </p:cNvPicPr>
          <p:nvPr/>
        </p:nvPicPr>
        <p:blipFill rotWithShape="1">
          <a:blip r:embed="rId3">
            <a:extLst>
              <a:ext uri="{28A0092B-C50C-407E-A947-70E740481C1C}">
                <a14:useLocalDpi xmlns:a14="http://schemas.microsoft.com/office/drawing/2010/main" val="0"/>
              </a:ext>
            </a:extLst>
          </a:blip>
          <a:srcRect b="3162"/>
          <a:stretch/>
        </p:blipFill>
        <p:spPr>
          <a:xfrm>
            <a:off x="6822953" y="513214"/>
            <a:ext cx="1980000" cy="2952000"/>
          </a:xfrm>
          <a:prstGeom prst="rect">
            <a:avLst/>
          </a:prstGeom>
          <a:effectLst>
            <a:softEdge rad="31750"/>
          </a:effectLst>
        </p:spPr>
      </p:pic>
      <p:pic>
        <p:nvPicPr>
          <p:cNvPr id="6" name="图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884301" y="513214"/>
            <a:ext cx="1968000" cy="2952000"/>
          </a:xfrm>
          <a:prstGeom prst="rect">
            <a:avLst/>
          </a:prstGeom>
          <a:effectLst>
            <a:softEdge rad="31750"/>
          </a:effectLst>
        </p:spPr>
      </p:pic>
      <p:sp>
        <p:nvSpPr>
          <p:cNvPr id="7" name="圆角矩形 6"/>
          <p:cNvSpPr/>
          <p:nvPr/>
        </p:nvSpPr>
        <p:spPr bwMode="auto">
          <a:xfrm>
            <a:off x="251520" y="318549"/>
            <a:ext cx="4249043" cy="2966435"/>
          </a:xfrm>
          <a:prstGeom prst="round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2900" b="0" i="0" u="none" strike="noStrike" cap="none" normalizeH="0" baseline="0">
              <a:ln>
                <a:noFill/>
              </a:ln>
              <a:solidFill>
                <a:schemeClr val="tx1"/>
              </a:solidFill>
              <a:effectLst/>
              <a:latin typeface="Arial" panose="020B0604020202020204" pitchFamily="34" charset="0"/>
              <a:sym typeface="Symbol" panose="05050102010706020507" pitchFamily="18" charset="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7">
            <a:extLst>
              <a:ext uri="{FF2B5EF4-FFF2-40B4-BE49-F238E27FC236}">
                <a16:creationId xmlns:a16="http://schemas.microsoft.com/office/drawing/2014/main" id="{26078B88-ADB9-41F2-9B78-3389F290C823}"/>
              </a:ext>
            </a:extLst>
          </p:cNvPr>
          <p:cNvSpPr txBox="1">
            <a:spLocks noChangeArrowheads="1"/>
          </p:cNvSpPr>
          <p:nvPr/>
        </p:nvSpPr>
        <p:spPr bwMode="auto">
          <a:xfrm>
            <a:off x="70644" y="1090993"/>
            <a:ext cx="8748712"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zh-CN" altLang="en-US" sz="2800" b="1" dirty="0">
                <a:latin typeface="微软雅黑" panose="020B0503020204020204" pitchFamily="34" charset="-122"/>
                <a:ea typeface="微软雅黑" panose="020B0503020204020204" pitchFamily="34" charset="-122"/>
              </a:rPr>
              <a:t>    例：一个池塘中的鱼类是一个种群，还是一个群落？</a:t>
            </a:r>
          </a:p>
        </p:txBody>
      </p:sp>
      <p:sp>
        <p:nvSpPr>
          <p:cNvPr id="10243" name="WordArt 8">
            <a:extLst>
              <a:ext uri="{FF2B5EF4-FFF2-40B4-BE49-F238E27FC236}">
                <a16:creationId xmlns:a16="http://schemas.microsoft.com/office/drawing/2014/main" id="{5BEEB3C3-FB4F-49A7-AF76-5F053BAF5568}"/>
              </a:ext>
            </a:extLst>
          </p:cNvPr>
          <p:cNvSpPr>
            <a:spLocks noChangeArrowheads="1" noChangeShapeType="1" noTextEdit="1"/>
          </p:cNvSpPr>
          <p:nvPr/>
        </p:nvSpPr>
        <p:spPr bwMode="auto">
          <a:xfrm>
            <a:off x="410192" y="271244"/>
            <a:ext cx="289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53975" indent="1588" eaLnBrk="1" hangingPunct="1">
              <a:lnSpc>
                <a:spcPct val="90000"/>
              </a:lnSpc>
              <a:spcBef>
                <a:spcPct val="50000"/>
              </a:spcBef>
            </a:pPr>
            <a:r>
              <a:rPr lang="zh-CN" altLang="en-US" sz="4000" b="1" dirty="0">
                <a:latin typeface="微软雅黑" panose="020B0503020204020204" pitchFamily="34" charset="-122"/>
                <a:ea typeface="微软雅黑" panose="020B0503020204020204" pitchFamily="34" charset="-122"/>
                <a:cs typeface="+mj-cs"/>
              </a:rPr>
              <a:t>群落的概念</a:t>
            </a:r>
          </a:p>
        </p:txBody>
      </p:sp>
      <p:sp>
        <p:nvSpPr>
          <p:cNvPr id="172042" name="Text Box 10">
            <a:extLst>
              <a:ext uri="{FF2B5EF4-FFF2-40B4-BE49-F238E27FC236}">
                <a16:creationId xmlns:a16="http://schemas.microsoft.com/office/drawing/2014/main" id="{EFF97C19-0200-4400-AD51-0A40F0084C18}"/>
              </a:ext>
            </a:extLst>
          </p:cNvPr>
          <p:cNvSpPr txBox="1">
            <a:spLocks noChangeArrowheads="1"/>
          </p:cNvSpPr>
          <p:nvPr/>
        </p:nvSpPr>
        <p:spPr bwMode="auto">
          <a:xfrm>
            <a:off x="572232" y="2434431"/>
            <a:ext cx="8175625"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me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zh-CN" altLang="en-US" sz="2800" b="1" dirty="0">
                <a:latin typeface="微软雅黑" panose="020B0503020204020204" pitchFamily="34" charset="-122"/>
                <a:ea typeface="微软雅黑" panose="020B0503020204020204" pitchFamily="34" charset="-122"/>
              </a:rPr>
              <a:t>如：一座城市，它除了有大量的人和建筑物外，还有各种绿化植物、还有菜地和果园。有许多的植物及老鼠苍蝇蟾蜍等动物。城市中的所有生物构成了一个</a:t>
            </a:r>
            <a:r>
              <a:rPr lang="zh-CN" altLang="en-US" sz="2800" b="1" dirty="0">
                <a:solidFill>
                  <a:srgbClr val="000099"/>
                </a:solidFill>
                <a:latin typeface="微软雅黑" panose="020B0503020204020204" pitchFamily="34" charset="-122"/>
                <a:ea typeface="微软雅黑" panose="020B0503020204020204" pitchFamily="34" charset="-122"/>
              </a:rPr>
              <a:t>城市生物群落</a:t>
            </a:r>
          </a:p>
        </p:txBody>
      </p:sp>
      <p:sp>
        <p:nvSpPr>
          <p:cNvPr id="172046" name="Text Box 14">
            <a:extLst>
              <a:ext uri="{FF2B5EF4-FFF2-40B4-BE49-F238E27FC236}">
                <a16:creationId xmlns:a16="http://schemas.microsoft.com/office/drawing/2014/main" id="{945BB851-9476-42AB-9255-B3FEB31D7E24}"/>
              </a:ext>
            </a:extLst>
          </p:cNvPr>
          <p:cNvSpPr txBox="1">
            <a:spLocks noChangeArrowheads="1"/>
          </p:cNvSpPr>
          <p:nvPr/>
        </p:nvSpPr>
        <p:spPr bwMode="auto">
          <a:xfrm>
            <a:off x="1259632" y="1740828"/>
            <a:ext cx="230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dirty="0">
                <a:solidFill>
                  <a:srgbClr val="FF0000"/>
                </a:solidFill>
                <a:latin typeface="微软雅黑" panose="020B0503020204020204" pitchFamily="34" charset="-122"/>
                <a:ea typeface="微软雅黑" panose="020B0503020204020204" pitchFamily="34" charset="-122"/>
              </a:rPr>
              <a:t>都不是</a:t>
            </a:r>
          </a:p>
        </p:txBody>
      </p:sp>
      <p:pic>
        <p:nvPicPr>
          <p:cNvPr id="9" name="图片 8">
            <a:extLst>
              <a:ext uri="{FF2B5EF4-FFF2-40B4-BE49-F238E27FC236}">
                <a16:creationId xmlns:a16="http://schemas.microsoft.com/office/drawing/2014/main" id="{60324EE8-ABF8-45BE-A868-1B360B892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4005263"/>
            <a:ext cx="4607657" cy="259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46"/>
                                        </p:tgtEl>
                                        <p:attrNameLst>
                                          <p:attrName>style.visibility</p:attrName>
                                        </p:attrNameLst>
                                      </p:cBhvr>
                                      <p:to>
                                        <p:strVal val="visible"/>
                                      </p:to>
                                    </p:set>
                                    <p:animEffect transition="in" filter="blinds(horizontal)">
                                      <p:cBhvr>
                                        <p:cTn id="7" dur="500"/>
                                        <p:tgtEl>
                                          <p:spTgt spid="172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2042"/>
                                        </p:tgtEl>
                                        <p:attrNameLst>
                                          <p:attrName>style.visibility</p:attrName>
                                        </p:attrNameLst>
                                      </p:cBhvr>
                                      <p:to>
                                        <p:strVal val="visible"/>
                                      </p:to>
                                    </p:set>
                                    <p:animEffect transition="in" filter="blinds(horizontal)">
                                      <p:cBhvr>
                                        <p:cTn id="12" dur="500"/>
                                        <p:tgtEl>
                                          <p:spTgt spid="172042"/>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2" grpId="0"/>
      <p:bldP spid="1720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a:extLst>
              <a:ext uri="{FF2B5EF4-FFF2-40B4-BE49-F238E27FC236}">
                <a16:creationId xmlns:a16="http://schemas.microsoft.com/office/drawing/2014/main" id="{BAD26554-84EF-487C-B6D6-1DCFAE53E700}"/>
              </a:ext>
            </a:extLst>
          </p:cNvPr>
          <p:cNvSpPr txBox="1">
            <a:spLocks noChangeArrowheads="1"/>
          </p:cNvSpPr>
          <p:nvPr/>
        </p:nvSpPr>
        <p:spPr bwMode="auto">
          <a:xfrm>
            <a:off x="755576" y="1124744"/>
            <a:ext cx="80772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20000"/>
              </a:lnSpc>
              <a:spcBef>
                <a:spcPct val="40000"/>
              </a:spcBef>
              <a:buFontTx/>
              <a:buNone/>
            </a:pPr>
            <a:r>
              <a:rPr kumimoji="1" lang="en-US" altLang="zh-CN" sz="2800" b="1" dirty="0">
                <a:solidFill>
                  <a:srgbClr val="990099"/>
                </a:solidFill>
                <a:latin typeface="微软雅黑" panose="020B0503020204020204" pitchFamily="34" charset="-122"/>
                <a:ea typeface="微软雅黑" panose="020B0503020204020204" pitchFamily="34" charset="-122"/>
              </a:rPr>
              <a:t>1. </a:t>
            </a:r>
            <a:r>
              <a:rPr kumimoji="1" lang="zh-CN" altLang="en-US" sz="2800" b="1" dirty="0">
                <a:solidFill>
                  <a:srgbClr val="990099"/>
                </a:solidFill>
                <a:latin typeface="微软雅黑" panose="020B0503020204020204" pitchFamily="34" charset="-122"/>
                <a:ea typeface="微软雅黑" panose="020B0503020204020204" pitchFamily="34" charset="-122"/>
              </a:rPr>
              <a:t>水平结构的特点：</a:t>
            </a:r>
          </a:p>
          <a:p>
            <a:pPr eaLnBrk="1" hangingPunct="1">
              <a:lnSpc>
                <a:spcPct val="120000"/>
              </a:lnSpc>
              <a:spcBef>
                <a:spcPct val="40000"/>
              </a:spcBef>
              <a:buFontTx/>
              <a:buNone/>
            </a:pPr>
            <a:r>
              <a:rPr kumimoji="1" lang="zh-CN" altLang="en-US" sz="2800" b="1" dirty="0">
                <a:solidFill>
                  <a:srgbClr val="990099"/>
                </a:solidFill>
                <a:latin typeface="微软雅黑" panose="020B0503020204020204" pitchFamily="34" charset="-122"/>
                <a:ea typeface="微软雅黑" panose="020B0503020204020204" pitchFamily="34" charset="-122"/>
              </a:rPr>
              <a:t>    植物群落水平结构的主要特征是具有镶嵌性</a:t>
            </a:r>
          </a:p>
          <a:p>
            <a:pPr eaLnBrk="1" hangingPunct="1">
              <a:lnSpc>
                <a:spcPct val="120000"/>
              </a:lnSpc>
              <a:spcBef>
                <a:spcPct val="40000"/>
              </a:spcBef>
              <a:buFontTx/>
              <a:buNone/>
            </a:pPr>
            <a:r>
              <a:rPr kumimoji="1" lang="en-US" altLang="zh-CN" sz="2800" b="1" dirty="0">
                <a:solidFill>
                  <a:srgbClr val="800000"/>
                </a:solidFill>
                <a:latin typeface="微软雅黑" panose="020B0503020204020204" pitchFamily="34" charset="-122"/>
                <a:ea typeface="微软雅黑" panose="020B0503020204020204" pitchFamily="34" charset="-122"/>
              </a:rPr>
              <a:t>2. </a:t>
            </a:r>
            <a:r>
              <a:rPr kumimoji="1" lang="zh-CN" altLang="en-US" sz="2800" b="1" dirty="0">
                <a:solidFill>
                  <a:srgbClr val="800000"/>
                </a:solidFill>
                <a:latin typeface="微软雅黑" panose="020B0503020204020204" pitchFamily="34" charset="-122"/>
                <a:ea typeface="微软雅黑" panose="020B0503020204020204" pitchFamily="34" charset="-122"/>
              </a:rPr>
              <a:t>导致镶嵌性出现的原因：</a:t>
            </a:r>
          </a:p>
          <a:p>
            <a:pPr eaLnBrk="1" hangingPunct="1">
              <a:lnSpc>
                <a:spcPct val="120000"/>
              </a:lnSpc>
              <a:spcBef>
                <a:spcPct val="40000"/>
              </a:spcBef>
              <a:buFontTx/>
              <a:buNone/>
            </a:pPr>
            <a:r>
              <a:rPr kumimoji="1" lang="zh-CN" altLang="en-US" sz="2800" b="1" dirty="0">
                <a:solidFill>
                  <a:srgbClr val="800000"/>
                </a:solidFill>
                <a:latin typeface="微软雅黑" panose="020B0503020204020204" pitchFamily="34" charset="-122"/>
                <a:ea typeface="微软雅黑" panose="020B0503020204020204" pitchFamily="34" charset="-122"/>
              </a:rPr>
              <a:t>    植物个体在水平方向上的分布不均匀造成的</a:t>
            </a:r>
            <a:r>
              <a:rPr kumimoji="1" lang="en-US" altLang="zh-CN" sz="2800" b="1" dirty="0">
                <a:solidFill>
                  <a:srgbClr val="800000"/>
                </a:solidFill>
                <a:latin typeface="微软雅黑" panose="020B0503020204020204" pitchFamily="34" charset="-122"/>
                <a:ea typeface="微软雅黑" panose="020B0503020204020204" pitchFamily="34" charset="-122"/>
              </a:rPr>
              <a:t>,</a:t>
            </a:r>
            <a:r>
              <a:rPr kumimoji="1" lang="zh-CN" altLang="en-US" sz="2800" b="1" dirty="0">
                <a:solidFill>
                  <a:srgbClr val="800000"/>
                </a:solidFill>
                <a:latin typeface="微软雅黑" panose="020B0503020204020204" pitchFamily="34" charset="-122"/>
                <a:ea typeface="微软雅黑" panose="020B0503020204020204" pitchFamily="34" charset="-122"/>
              </a:rPr>
              <a:t>从而形成了许多小群落</a:t>
            </a:r>
          </a:p>
          <a:p>
            <a:pPr eaLnBrk="1" hangingPunct="1">
              <a:lnSpc>
                <a:spcPct val="120000"/>
              </a:lnSpc>
              <a:spcBef>
                <a:spcPct val="40000"/>
              </a:spcBef>
              <a:buFontTx/>
              <a:buNone/>
            </a:pPr>
            <a:r>
              <a:rPr kumimoji="1" lang="en-US" altLang="zh-CN" sz="2800" b="1" dirty="0">
                <a:solidFill>
                  <a:srgbClr val="008000"/>
                </a:solidFill>
                <a:latin typeface="微软雅黑" panose="020B0503020204020204" pitchFamily="34" charset="-122"/>
                <a:ea typeface="微软雅黑" panose="020B0503020204020204" pitchFamily="34" charset="-122"/>
              </a:rPr>
              <a:t>3. </a:t>
            </a:r>
            <a:r>
              <a:rPr kumimoji="1" lang="zh-CN" altLang="en-US" sz="2800" b="1" dirty="0">
                <a:solidFill>
                  <a:srgbClr val="008000"/>
                </a:solidFill>
                <a:latin typeface="微软雅黑" panose="020B0503020204020204" pitchFamily="34" charset="-122"/>
                <a:ea typeface="微软雅黑" panose="020B0503020204020204" pitchFamily="34" charset="-122"/>
              </a:rPr>
              <a:t>分布不均匀的原因：</a:t>
            </a:r>
          </a:p>
          <a:p>
            <a:pPr eaLnBrk="1" hangingPunct="1">
              <a:lnSpc>
                <a:spcPct val="120000"/>
              </a:lnSpc>
              <a:spcBef>
                <a:spcPct val="40000"/>
              </a:spcBef>
              <a:buFontTx/>
              <a:buNone/>
            </a:pPr>
            <a:r>
              <a:rPr kumimoji="1" lang="zh-CN" altLang="en-US" sz="2800" b="1" dirty="0">
                <a:solidFill>
                  <a:srgbClr val="008000"/>
                </a:solidFill>
                <a:latin typeface="微软雅黑" panose="020B0503020204020204" pitchFamily="34" charset="-122"/>
                <a:ea typeface="微软雅黑" panose="020B0503020204020204" pitchFamily="34" charset="-122"/>
              </a:rPr>
              <a:t>    地形、土壤湿度和盐碱度、光照强度、生物自身生长特点、人和动物的影响等</a:t>
            </a:r>
            <a:r>
              <a:rPr kumimoji="1" lang="zh-CN" altLang="en-US" sz="2800" b="1" dirty="0">
                <a:latin typeface="微软雅黑" panose="020B0503020204020204" pitchFamily="34" charset="-122"/>
                <a:ea typeface="微软雅黑" panose="020B0503020204020204" pitchFamily="34" charset="-122"/>
              </a:rPr>
              <a:t> </a:t>
            </a:r>
          </a:p>
        </p:txBody>
      </p:sp>
      <p:sp>
        <p:nvSpPr>
          <p:cNvPr id="61443" name="Rectangle 3">
            <a:extLst>
              <a:ext uri="{FF2B5EF4-FFF2-40B4-BE49-F238E27FC236}">
                <a16:creationId xmlns:a16="http://schemas.microsoft.com/office/drawing/2014/main" id="{A1CB492D-AE93-4BF7-8994-DEBD6C7342F3}"/>
              </a:ext>
            </a:extLst>
          </p:cNvPr>
          <p:cNvSpPr>
            <a:spLocks noChangeArrowheads="1"/>
          </p:cNvSpPr>
          <p:nvPr/>
        </p:nvSpPr>
        <p:spPr bwMode="auto">
          <a:xfrm>
            <a:off x="323528" y="404664"/>
            <a:ext cx="297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zh-CN" altLang="en-US" b="1" dirty="0">
                <a:solidFill>
                  <a:srgbClr val="000099"/>
                </a:solidFill>
                <a:latin typeface="Arial" panose="020B0604020202020204" pitchFamily="34" charset="0"/>
                <a:ea typeface="黑体" panose="02010609060101010101" pitchFamily="49" charset="-122"/>
              </a:rPr>
              <a:t> </a:t>
            </a:r>
            <a:r>
              <a:rPr lang="zh-CN" altLang="en-US" b="1" dirty="0">
                <a:solidFill>
                  <a:srgbClr val="000099"/>
                </a:solidFill>
                <a:latin typeface="微软雅黑" panose="020B0503020204020204" pitchFamily="34" charset="-122"/>
                <a:ea typeface="微软雅黑" panose="020B0503020204020204" pitchFamily="34" charset="-122"/>
              </a:rPr>
              <a:t>水平结构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7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7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97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197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19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142cd65863a21991800a18b8">
            <a:extLst>
              <a:ext uri="{FF2B5EF4-FFF2-40B4-BE49-F238E27FC236}">
                <a16:creationId xmlns:a16="http://schemas.microsoft.com/office/drawing/2014/main" id="{58B7F65F-3F57-4E85-B8EB-4D0ADDE27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8625"/>
            <a:ext cx="4092649" cy="305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a:extLst>
              <a:ext uri="{FF2B5EF4-FFF2-40B4-BE49-F238E27FC236}">
                <a16:creationId xmlns:a16="http://schemas.microsoft.com/office/drawing/2014/main" id="{88FE5494-4715-4075-BD46-01564DCCE33D}"/>
              </a:ext>
            </a:extLst>
          </p:cNvPr>
          <p:cNvSpPr>
            <a:spLocks noChangeArrowheads="1"/>
          </p:cNvSpPr>
          <p:nvPr/>
        </p:nvSpPr>
        <p:spPr bwMode="auto">
          <a:xfrm>
            <a:off x="428625" y="428625"/>
            <a:ext cx="3816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思考：</a:t>
            </a:r>
          </a:p>
          <a:p>
            <a:pPr eaLnBrk="1" hangingPunct="1">
              <a:spcBef>
                <a:spcPct val="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某座山海拔</a:t>
            </a:r>
            <a:r>
              <a:rPr lang="en-US" altLang="zh-CN" sz="2400" dirty="0">
                <a:latin typeface="微软雅黑" panose="020B0503020204020204" pitchFamily="34" charset="-122"/>
                <a:ea typeface="微软雅黑" panose="020B0503020204020204" pitchFamily="34" charset="-122"/>
              </a:rPr>
              <a:t>2042</a:t>
            </a:r>
            <a:r>
              <a:rPr lang="zh-CN" altLang="en-US" sz="2400" dirty="0">
                <a:latin typeface="微软雅黑" panose="020B0503020204020204" pitchFamily="34" charset="-122"/>
                <a:ea typeface="微软雅黑" panose="020B0503020204020204" pitchFamily="34" charset="-122"/>
              </a:rPr>
              <a:t>米，</a:t>
            </a:r>
            <a:r>
              <a:rPr lang="en-US" altLang="zh-CN" sz="2400" dirty="0">
                <a:latin typeface="微软雅黑" panose="020B0503020204020204" pitchFamily="34" charset="-122"/>
                <a:ea typeface="微软雅黑" panose="020B0503020204020204" pitchFamily="34" charset="-122"/>
              </a:rPr>
              <a:t>800</a:t>
            </a:r>
            <a:r>
              <a:rPr lang="zh-CN" altLang="en-US" sz="2400" dirty="0">
                <a:latin typeface="微软雅黑" panose="020B0503020204020204" pitchFamily="34" charset="-122"/>
                <a:ea typeface="微软雅黑" panose="020B0503020204020204" pitchFamily="34" charset="-122"/>
              </a:rPr>
              <a:t>米以下为常绿阔叶林，</a:t>
            </a:r>
            <a:r>
              <a:rPr lang="en-US" altLang="zh-CN" sz="2400" dirty="0">
                <a:latin typeface="微软雅黑" panose="020B0503020204020204" pitchFamily="34" charset="-122"/>
                <a:ea typeface="微软雅黑" panose="020B0503020204020204" pitchFamily="34" charset="-122"/>
              </a:rPr>
              <a:t>800</a:t>
            </a:r>
            <a:r>
              <a:rPr lang="zh-CN" altLang="en-US" sz="2400" dirty="0">
                <a:latin typeface="微软雅黑" panose="020B0503020204020204" pitchFamily="34" charset="-122"/>
                <a:ea typeface="微软雅黑" panose="020B0503020204020204" pitchFamily="34" charset="-122"/>
              </a:rPr>
              <a:t>至</a:t>
            </a:r>
            <a:r>
              <a:rPr lang="en-US" altLang="zh-CN" sz="2400" dirty="0">
                <a:latin typeface="微软雅黑" panose="020B0503020204020204" pitchFamily="34" charset="-122"/>
                <a:ea typeface="微软雅黑" panose="020B0503020204020204" pitchFamily="34" charset="-122"/>
              </a:rPr>
              <a:t>1300</a:t>
            </a:r>
            <a:r>
              <a:rPr lang="zh-CN" altLang="en-US" sz="2400" dirty="0">
                <a:latin typeface="微软雅黑" panose="020B0503020204020204" pitchFamily="34" charset="-122"/>
                <a:ea typeface="微软雅黑" panose="020B0503020204020204" pitchFamily="34" charset="-122"/>
              </a:rPr>
              <a:t>米为针阔混交林，</a:t>
            </a:r>
            <a:r>
              <a:rPr lang="en-US" altLang="zh-CN" sz="2400" dirty="0">
                <a:latin typeface="微软雅黑" panose="020B0503020204020204" pitchFamily="34" charset="-122"/>
                <a:ea typeface="微软雅黑" panose="020B0503020204020204" pitchFamily="34" charset="-122"/>
              </a:rPr>
              <a:t>1300</a:t>
            </a:r>
            <a:r>
              <a:rPr lang="zh-CN" altLang="en-US" sz="2400" dirty="0">
                <a:latin typeface="微软雅黑" panose="020B0503020204020204" pitchFamily="34" charset="-122"/>
                <a:ea typeface="微软雅黑" panose="020B0503020204020204" pitchFamily="34" charset="-122"/>
              </a:rPr>
              <a:t>至</a:t>
            </a:r>
            <a:r>
              <a:rPr lang="en-US" altLang="zh-CN" sz="2400" dirty="0">
                <a:latin typeface="微软雅黑" panose="020B0503020204020204" pitchFamily="34" charset="-122"/>
                <a:ea typeface="微软雅黑" panose="020B0503020204020204" pitchFamily="34" charset="-122"/>
              </a:rPr>
              <a:t>1600</a:t>
            </a:r>
            <a:r>
              <a:rPr lang="zh-CN" altLang="en-US" sz="2400" dirty="0">
                <a:latin typeface="微软雅黑" panose="020B0503020204020204" pitchFamily="34" charset="-122"/>
                <a:ea typeface="微软雅黑" panose="020B0503020204020204" pitchFamily="34" charset="-122"/>
              </a:rPr>
              <a:t>米为针叶林，</a:t>
            </a:r>
            <a:r>
              <a:rPr lang="en-US" altLang="zh-CN" sz="2400" dirty="0">
                <a:latin typeface="微软雅黑" panose="020B0503020204020204" pitchFamily="34" charset="-122"/>
                <a:ea typeface="微软雅黑" panose="020B0503020204020204" pitchFamily="34" charset="-122"/>
              </a:rPr>
              <a:t>1600</a:t>
            </a:r>
            <a:r>
              <a:rPr lang="zh-CN" altLang="en-US" sz="2400" dirty="0">
                <a:latin typeface="微软雅黑" panose="020B0503020204020204" pitchFamily="34" charset="-122"/>
                <a:ea typeface="微软雅黑" panose="020B0503020204020204" pitchFamily="34" charset="-122"/>
              </a:rPr>
              <a:t>至</a:t>
            </a:r>
            <a:r>
              <a:rPr lang="en-US" altLang="zh-CN" sz="2400" dirty="0">
                <a:latin typeface="微软雅黑" panose="020B0503020204020204" pitchFamily="34" charset="-122"/>
                <a:ea typeface="微软雅黑" panose="020B0503020204020204" pitchFamily="34" charset="-122"/>
              </a:rPr>
              <a:t>1800</a:t>
            </a:r>
            <a:r>
              <a:rPr lang="zh-CN" altLang="en-US" sz="2400" dirty="0">
                <a:latin typeface="微软雅黑" panose="020B0503020204020204" pitchFamily="34" charset="-122"/>
                <a:ea typeface="微软雅黑" panose="020B0503020204020204" pitchFamily="34" charset="-122"/>
              </a:rPr>
              <a:t>米为灌木林，</a:t>
            </a:r>
            <a:r>
              <a:rPr lang="en-US" altLang="zh-CN" sz="2400" dirty="0">
                <a:latin typeface="微软雅黑" panose="020B0503020204020204" pitchFamily="34" charset="-122"/>
                <a:ea typeface="微软雅黑" panose="020B0503020204020204" pitchFamily="34" charset="-122"/>
              </a:rPr>
              <a:t>1800</a:t>
            </a:r>
            <a:r>
              <a:rPr lang="zh-CN" altLang="en-US" sz="2400" dirty="0">
                <a:latin typeface="微软雅黑" panose="020B0503020204020204" pitchFamily="34" charset="-122"/>
                <a:ea typeface="微软雅黑" panose="020B0503020204020204" pitchFamily="34" charset="-122"/>
              </a:rPr>
              <a:t>米以上为草地</a:t>
            </a:r>
          </a:p>
        </p:txBody>
      </p:sp>
      <p:sp>
        <p:nvSpPr>
          <p:cNvPr id="215044" name="Rectangle 4">
            <a:extLst>
              <a:ext uri="{FF2B5EF4-FFF2-40B4-BE49-F238E27FC236}">
                <a16:creationId xmlns:a16="http://schemas.microsoft.com/office/drawing/2014/main" id="{DB0EF25A-3F24-4983-B443-FDA3BD10F7F4}"/>
              </a:ext>
            </a:extLst>
          </p:cNvPr>
          <p:cNvSpPr>
            <a:spLocks noChangeArrowheads="1"/>
          </p:cNvSpPr>
          <p:nvPr/>
        </p:nvSpPr>
        <p:spPr bwMode="auto">
          <a:xfrm>
            <a:off x="865188" y="4149725"/>
            <a:ext cx="6964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植物的这种分带现象属于</a:t>
            </a:r>
            <a:r>
              <a:rPr lang="zh-CN" altLang="en-US" sz="2800" b="1" u="sng">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a:t>
            </a:r>
          </a:p>
        </p:txBody>
      </p:sp>
      <p:sp>
        <p:nvSpPr>
          <p:cNvPr id="215045" name="Rectangle 5">
            <a:extLst>
              <a:ext uri="{FF2B5EF4-FFF2-40B4-BE49-F238E27FC236}">
                <a16:creationId xmlns:a16="http://schemas.microsoft.com/office/drawing/2014/main" id="{E158BF7A-34AE-4082-85D3-446DEF5E31FF}"/>
              </a:ext>
            </a:extLst>
          </p:cNvPr>
          <p:cNvSpPr>
            <a:spLocks noChangeArrowheads="1"/>
          </p:cNvSpPr>
          <p:nvPr/>
        </p:nvSpPr>
        <p:spPr bwMode="auto">
          <a:xfrm>
            <a:off x="539750" y="5084763"/>
            <a:ext cx="8353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分析：</a:t>
            </a:r>
            <a:r>
              <a:rPr lang="zh-CN" altLang="en-US" sz="2800" dirty="0">
                <a:latin typeface="微软雅黑" panose="020B0503020204020204" pitchFamily="34" charset="-122"/>
                <a:ea typeface="微软雅黑" panose="020B0503020204020204" pitchFamily="34" charset="-122"/>
              </a:rPr>
              <a:t>这种分带由海拔</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地形</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造成的温度和湿度差异引起，而不是由生物自身差异引起 </a:t>
            </a:r>
          </a:p>
        </p:txBody>
      </p:sp>
      <p:sp>
        <p:nvSpPr>
          <p:cNvPr id="215046" name="Rectangle 6">
            <a:extLst>
              <a:ext uri="{FF2B5EF4-FFF2-40B4-BE49-F238E27FC236}">
                <a16:creationId xmlns:a16="http://schemas.microsoft.com/office/drawing/2014/main" id="{2A6DBE39-F5A1-445F-A03B-38F553E2E75D}"/>
              </a:ext>
            </a:extLst>
          </p:cNvPr>
          <p:cNvSpPr>
            <a:spLocks noChangeArrowheads="1"/>
          </p:cNvSpPr>
          <p:nvPr/>
        </p:nvSpPr>
        <p:spPr bwMode="auto">
          <a:xfrm>
            <a:off x="5157788" y="413385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a:solidFill>
                  <a:srgbClr val="FF0000"/>
                </a:solidFill>
                <a:latin typeface="微软雅黑" panose="020B0503020204020204" pitchFamily="34" charset="-122"/>
                <a:ea typeface="微软雅黑" panose="020B0503020204020204" pitchFamily="34" charset="-122"/>
              </a:rPr>
              <a:t>水平结构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blinds(horizontal)">
                                      <p:cBhvr>
                                        <p:cTn id="7" dur="500"/>
                                        <p:tgtEl>
                                          <p:spTgt spid="215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46"/>
                                        </p:tgtEl>
                                        <p:attrNameLst>
                                          <p:attrName>style.visibility</p:attrName>
                                        </p:attrNameLst>
                                      </p:cBhvr>
                                      <p:to>
                                        <p:strVal val="visible"/>
                                      </p:to>
                                    </p:set>
                                    <p:animEffect transition="in" filter="blinds(horizontal)">
                                      <p:cBhvr>
                                        <p:cTn id="12" dur="500"/>
                                        <p:tgtEl>
                                          <p:spTgt spid="215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45"/>
                                        </p:tgtEl>
                                        <p:attrNameLst>
                                          <p:attrName>style.visibility</p:attrName>
                                        </p:attrNameLst>
                                      </p:cBhvr>
                                      <p:to>
                                        <p:strVal val="visible"/>
                                      </p:to>
                                    </p:set>
                                    <p:animEffect transition="in" filter="blinds(horizontal)">
                                      <p:cBhvr>
                                        <p:cTn id="17" dur="500"/>
                                        <p:tgtEl>
                                          <p:spTgt spid="215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P spid="215045" grpId="0"/>
      <p:bldP spid="2150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FE2986B5-781D-409A-B739-03ACFB757B76}"/>
              </a:ext>
            </a:extLst>
          </p:cNvPr>
          <p:cNvSpPr txBox="1">
            <a:spLocks noChangeArrowheads="1"/>
          </p:cNvSpPr>
          <p:nvPr/>
        </p:nvSpPr>
        <p:spPr bwMode="auto">
          <a:xfrm>
            <a:off x="683568" y="476672"/>
            <a:ext cx="73437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4400" b="1">
                <a:solidFill>
                  <a:srgbClr val="000099"/>
                </a:solidFill>
                <a:latin typeface="微软雅黑" panose="020B0503020204020204" pitchFamily="34" charset="-122"/>
                <a:ea typeface="微软雅黑" panose="020B0503020204020204" pitchFamily="34" charset="-122"/>
              </a:rPr>
              <a:t>垂直结构与水平结构的区分</a:t>
            </a:r>
          </a:p>
        </p:txBody>
      </p:sp>
      <p:sp>
        <p:nvSpPr>
          <p:cNvPr id="212995" name="Text Box 3">
            <a:extLst>
              <a:ext uri="{FF2B5EF4-FFF2-40B4-BE49-F238E27FC236}">
                <a16:creationId xmlns:a16="http://schemas.microsoft.com/office/drawing/2014/main" id="{3EB3A7D0-A89F-48E1-8940-0F40BEB0CC95}"/>
              </a:ext>
            </a:extLst>
          </p:cNvPr>
          <p:cNvSpPr txBox="1">
            <a:spLocks noChangeArrowheads="1"/>
          </p:cNvSpPr>
          <p:nvPr/>
        </p:nvSpPr>
        <p:spPr bwMode="auto">
          <a:xfrm>
            <a:off x="539105" y="1413297"/>
            <a:ext cx="8032750" cy="186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50000"/>
              </a:spcBef>
              <a:buFontTx/>
              <a:buNone/>
            </a:pPr>
            <a:r>
              <a:rPr lang="zh-CN" altLang="en-US" sz="2800" b="1" dirty="0">
                <a:solidFill>
                  <a:srgbClr val="FFFF00"/>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垂直结构的分层现象是由于</a:t>
            </a:r>
            <a:r>
              <a:rPr lang="zh-CN" altLang="en-US" sz="2800" b="1" dirty="0">
                <a:solidFill>
                  <a:srgbClr val="FF0000"/>
                </a:solidFill>
                <a:latin typeface="微软雅黑" panose="020B0503020204020204" pitchFamily="34" charset="-122"/>
                <a:ea typeface="微软雅黑" panose="020B0503020204020204" pitchFamily="34" charset="-122"/>
              </a:rPr>
              <a:t>生物本身的高度</a:t>
            </a:r>
            <a:r>
              <a:rPr lang="zh-CN" altLang="en-US" sz="2800" b="1" dirty="0">
                <a:latin typeface="微软雅黑" panose="020B0503020204020204" pitchFamily="34" charset="-122"/>
                <a:ea typeface="微软雅黑" panose="020B0503020204020204" pitchFamily="34" charset="-122"/>
              </a:rPr>
              <a:t>或</a:t>
            </a:r>
            <a:r>
              <a:rPr lang="zh-CN" altLang="en-US" sz="2800" b="1" dirty="0">
                <a:solidFill>
                  <a:srgbClr val="FF0000"/>
                </a:solidFill>
                <a:latin typeface="微软雅黑" panose="020B0503020204020204" pitchFamily="34" charset="-122"/>
                <a:ea typeface="微软雅黑" panose="020B0503020204020204" pitchFamily="34" charset="-122"/>
              </a:rPr>
              <a:t>活动空间的高度</a:t>
            </a:r>
            <a:r>
              <a:rPr lang="zh-CN" altLang="en-US" sz="2800" b="1" dirty="0">
                <a:latin typeface="微软雅黑" panose="020B0503020204020204" pitchFamily="34" charset="-122"/>
                <a:ea typeface="微软雅黑" panose="020B0503020204020204" pitchFamily="34" charset="-122"/>
              </a:rPr>
              <a:t>造成的；水平结构的分段是由于环境的</a:t>
            </a:r>
            <a:r>
              <a:rPr lang="zh-CN" altLang="en-US" sz="2800" b="1" dirty="0">
                <a:solidFill>
                  <a:srgbClr val="FF0000"/>
                </a:solidFill>
                <a:latin typeface="微软雅黑" panose="020B0503020204020204" pitchFamily="34" charset="-122"/>
                <a:ea typeface="微软雅黑" panose="020B0503020204020204" pitchFamily="34" charset="-122"/>
              </a:rPr>
              <a:t>光</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热</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水</a:t>
            </a:r>
            <a:r>
              <a:rPr lang="zh-CN" altLang="en-US" sz="2800" b="1" dirty="0">
                <a:latin typeface="微软雅黑" panose="020B0503020204020204" pitchFamily="34" charset="-122"/>
                <a:ea typeface="微软雅黑" panose="020B0503020204020204" pitchFamily="34" charset="-122"/>
              </a:rPr>
              <a:t>及</a:t>
            </a:r>
            <a:r>
              <a:rPr lang="zh-CN" altLang="en-US" sz="2800" b="1" dirty="0">
                <a:solidFill>
                  <a:srgbClr val="FF0000"/>
                </a:solidFill>
                <a:latin typeface="微软雅黑" panose="020B0503020204020204" pitchFamily="34" charset="-122"/>
                <a:ea typeface="微软雅黑" panose="020B0503020204020204" pitchFamily="34" charset="-122"/>
              </a:rPr>
              <a:t>地形</a:t>
            </a:r>
            <a:r>
              <a:rPr lang="zh-CN" altLang="en-US" sz="2800" b="1" dirty="0">
                <a:latin typeface="微软雅黑" panose="020B0503020204020204" pitchFamily="34" charset="-122"/>
                <a:ea typeface="微软雅黑" panose="020B0503020204020204" pitchFamily="34" charset="-122"/>
              </a:rPr>
              <a:t>等条件对生物的选择造成的</a:t>
            </a:r>
          </a:p>
        </p:txBody>
      </p:sp>
      <p:sp>
        <p:nvSpPr>
          <p:cNvPr id="212996" name="Text Box 4">
            <a:extLst>
              <a:ext uri="{FF2B5EF4-FFF2-40B4-BE49-F238E27FC236}">
                <a16:creationId xmlns:a16="http://schemas.microsoft.com/office/drawing/2014/main" id="{AA8A013D-1D1E-4527-9A3B-EB65983DA672}"/>
              </a:ext>
            </a:extLst>
          </p:cNvPr>
          <p:cNvSpPr txBox="1">
            <a:spLocks noChangeArrowheads="1"/>
          </p:cNvSpPr>
          <p:nvPr/>
        </p:nvSpPr>
        <p:spPr bwMode="auto">
          <a:xfrm>
            <a:off x="570855" y="3642147"/>
            <a:ext cx="80660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50000"/>
              </a:spcBef>
              <a:buFontTx/>
              <a:buNone/>
            </a:pPr>
            <a:r>
              <a:rPr lang="zh-CN" altLang="en-US" sz="2800" b="1" dirty="0">
                <a:latin typeface="微软雅黑" panose="020B0503020204020204" pitchFamily="34" charset="-122"/>
                <a:ea typeface="微软雅黑" panose="020B0503020204020204" pitchFamily="34" charset="-122"/>
              </a:rPr>
              <a:t>　　垂直结构和水平结构都是指</a:t>
            </a:r>
            <a:r>
              <a:rPr lang="zh-CN" altLang="en-US" sz="2800" b="1" dirty="0">
                <a:solidFill>
                  <a:srgbClr val="FF0000"/>
                </a:solidFill>
                <a:latin typeface="微软雅黑" panose="020B0503020204020204" pitchFamily="34" charset="-122"/>
                <a:ea typeface="微软雅黑" panose="020B0503020204020204" pitchFamily="34" charset="-122"/>
              </a:rPr>
              <a:t>不同种生物的分布差异。</a:t>
            </a:r>
            <a:r>
              <a:rPr lang="zh-CN" altLang="en-US" sz="2800" b="1" dirty="0">
                <a:latin typeface="微软雅黑" panose="020B0503020204020204" pitchFamily="34" charset="-122"/>
                <a:ea typeface="微软雅黑" panose="020B0503020204020204" pitchFamily="34" charset="-122"/>
              </a:rPr>
              <a:t>同种生物的不同不能构成垂直结构或水平结构（也不因同种生物的一致而影响垂直或水平结构的存在）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blinds(horizontal)">
                                      <p:cBhvr>
                                        <p:cTn id="7" dur="500"/>
                                        <p:tgtEl>
                                          <p:spTgt spid="212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blinds(horizontal)">
                                      <p:cBhvr>
                                        <p:cTn id="12" dur="5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620688"/>
            <a:ext cx="8568952" cy="5330690"/>
          </a:xfrm>
          <a:prstGeom prst="rect">
            <a:avLst/>
          </a:prstGeom>
        </p:spPr>
        <p:txBody>
          <a:bodyPr wrap="square">
            <a:spAutoFit/>
          </a:bodyPr>
          <a:lstStyle/>
          <a:p>
            <a:pPr algn="just" eaLnBrk="1" hangingPunct="1">
              <a:lnSpc>
                <a:spcPct val="120000"/>
              </a:lnSpc>
              <a:spcAft>
                <a:spcPts val="1200"/>
              </a:spcAft>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难点</a:t>
            </a:r>
            <a:r>
              <a:rPr lang="en-US" altLang="zh-CN" sz="2800" b="1" dirty="0">
                <a:solidFill>
                  <a:srgbClr val="C00000"/>
                </a:solidFill>
                <a:latin typeface="微软雅黑" panose="020B0503020204020204" pitchFamily="34" charset="-122"/>
                <a:ea typeface="微软雅黑" panose="020B0503020204020204" pitchFamily="34" charset="-122"/>
              </a:rPr>
              <a:t>1】</a:t>
            </a:r>
          </a:p>
          <a:p>
            <a:pPr algn="just" eaLnBrk="1" hangingPunct="1">
              <a:lnSpc>
                <a:spcPct val="120000"/>
              </a:lnSpc>
              <a:spcAft>
                <a:spcPts val="1200"/>
              </a:spcAft>
            </a:pP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同种生物的不同不能构成垂直结构或水平结构</a:t>
            </a:r>
          </a:p>
          <a:p>
            <a:pPr marL="914400" lvl="1" indent="-457200" algn="just" eaLnBrk="1" hangingPunct="1">
              <a:lnSpc>
                <a:spcPct val="12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举例：一座海拔</a:t>
            </a:r>
            <a:r>
              <a:rPr lang="en-US" altLang="zh-CN" sz="2600" dirty="0">
                <a:latin typeface="微软雅黑" panose="020B0503020204020204" pitchFamily="34" charset="-122"/>
                <a:ea typeface="微软雅黑" panose="020B0503020204020204" pitchFamily="34" charset="-122"/>
              </a:rPr>
              <a:t>2000</a:t>
            </a:r>
            <a:r>
              <a:rPr lang="zh-CN" altLang="en-US" sz="2600" dirty="0">
                <a:latin typeface="微软雅黑" panose="020B0503020204020204" pitchFamily="34" charset="-122"/>
                <a:ea typeface="微软雅黑" panose="020B0503020204020204" pitchFamily="34" charset="-122"/>
              </a:rPr>
              <a:t>米的高山，在以下区域（</a:t>
            </a:r>
            <a:r>
              <a:rPr lang="en-US" altLang="zh-CN" sz="2600" dirty="0">
                <a:latin typeface="微软雅黑" panose="020B0503020204020204" pitchFamily="34" charset="-122"/>
                <a:ea typeface="微软雅黑" panose="020B0503020204020204" pitchFamily="34" charset="-122"/>
              </a:rPr>
              <a:t>800</a:t>
            </a:r>
            <a:r>
              <a:rPr lang="zh-CN" altLang="en-US" sz="2600" dirty="0">
                <a:latin typeface="微软雅黑" panose="020B0503020204020204" pitchFamily="34" charset="-122"/>
                <a:ea typeface="微软雅黑" panose="020B0503020204020204" pitchFamily="34" charset="-122"/>
              </a:rPr>
              <a:t>米以下，</a:t>
            </a:r>
            <a:r>
              <a:rPr lang="en-US" altLang="zh-CN" sz="2600" dirty="0">
                <a:latin typeface="微软雅黑" panose="020B0503020204020204" pitchFamily="34" charset="-122"/>
                <a:ea typeface="微软雅黑" panose="020B0503020204020204" pitchFamily="34" charset="-122"/>
              </a:rPr>
              <a:t>800-1000</a:t>
            </a:r>
            <a:r>
              <a:rPr lang="zh-CN" altLang="en-US" sz="2600" dirty="0">
                <a:latin typeface="微软雅黑" panose="020B0503020204020204" pitchFamily="34" charset="-122"/>
                <a:ea typeface="微软雅黑" panose="020B0503020204020204" pitchFamily="34" charset="-122"/>
              </a:rPr>
              <a:t>米，</a:t>
            </a:r>
            <a:r>
              <a:rPr lang="en-US" altLang="zh-CN" sz="2600" dirty="0">
                <a:latin typeface="微软雅黑" panose="020B0503020204020204" pitchFamily="34" charset="-122"/>
                <a:ea typeface="微软雅黑" panose="020B0503020204020204" pitchFamily="34" charset="-122"/>
              </a:rPr>
              <a:t>1000-1300</a:t>
            </a:r>
            <a:r>
              <a:rPr lang="zh-CN" altLang="en-US" sz="2600" dirty="0">
                <a:latin typeface="微软雅黑" panose="020B0503020204020204" pitchFamily="34" charset="-122"/>
                <a:ea typeface="微软雅黑" panose="020B0503020204020204" pitchFamily="34" charset="-122"/>
              </a:rPr>
              <a:t>米）都生活着一种草本植物，这种草本植物在不同海拔区域出现不构成垂直结构</a:t>
            </a:r>
          </a:p>
          <a:p>
            <a:pPr algn="just" eaLnBrk="1" hangingPunct="1">
              <a:lnSpc>
                <a:spcPct val="120000"/>
              </a:lnSpc>
              <a:spcBef>
                <a:spcPts val="1200"/>
              </a:spcBef>
              <a:spcAft>
                <a:spcPts val="600"/>
              </a:spcAft>
            </a:pP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难点</a:t>
            </a:r>
            <a:r>
              <a:rPr lang="en-US" altLang="zh-CN" sz="2800" b="1" dirty="0">
                <a:solidFill>
                  <a:srgbClr val="C00000"/>
                </a:solidFill>
                <a:latin typeface="微软雅黑" panose="020B0503020204020204" pitchFamily="34" charset="-122"/>
                <a:ea typeface="微软雅黑" panose="020B0503020204020204" pitchFamily="34" charset="-122"/>
              </a:rPr>
              <a:t>2】</a:t>
            </a:r>
          </a:p>
          <a:p>
            <a:pPr algn="just" eaLnBrk="1" hangingPunct="1">
              <a:lnSpc>
                <a:spcPct val="120000"/>
              </a:lnSpc>
              <a:spcBef>
                <a:spcPts val="0"/>
              </a:spcBef>
              <a:spcAft>
                <a:spcPts val="1200"/>
              </a:spcAft>
            </a:pPr>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也不因同种生物的一致而影响垂直或水平结构的存在</a:t>
            </a:r>
          </a:p>
          <a:p>
            <a:pPr marL="914400" lvl="1" indent="-457200" algn="just" eaLnBrk="1" hangingPunct="1">
              <a:lnSpc>
                <a:spcPct val="120000"/>
              </a:lnSpc>
              <a:buFont typeface="Arial" panose="020B0604020202020204" pitchFamily="34" charset="0"/>
              <a:buChar char="•"/>
            </a:pPr>
            <a:r>
              <a:rPr lang="zh-CN" altLang="en-US" sz="2600" dirty="0">
                <a:latin typeface="微软雅黑" panose="020B0503020204020204" pitchFamily="34" charset="-122"/>
                <a:ea typeface="微软雅黑" panose="020B0503020204020204" pitchFamily="34" charset="-122"/>
              </a:rPr>
              <a:t>举例：一片生长一致的稻田中也存在垂直结构</a:t>
            </a:r>
          </a:p>
        </p:txBody>
      </p:sp>
    </p:spTree>
    <p:extLst>
      <p:ext uri="{BB962C8B-B14F-4D97-AF65-F5344CB8AC3E}">
        <p14:creationId xmlns:p14="http://schemas.microsoft.com/office/powerpoint/2010/main" val="126303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4F2FE583-F541-4641-AD86-0F56B53EBEC3}"/>
              </a:ext>
            </a:extLst>
          </p:cNvPr>
          <p:cNvSpPr>
            <a:spLocks noChangeArrowheads="1"/>
          </p:cNvSpPr>
          <p:nvPr/>
        </p:nvSpPr>
        <p:spPr bwMode="auto">
          <a:xfrm>
            <a:off x="899592" y="1297586"/>
            <a:ext cx="784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指群落的组成和外貌随时间而发生有规律的变化</a:t>
            </a:r>
          </a:p>
        </p:txBody>
      </p:sp>
      <p:sp>
        <p:nvSpPr>
          <p:cNvPr id="61445" name="Rectangle 5">
            <a:extLst>
              <a:ext uri="{FF2B5EF4-FFF2-40B4-BE49-F238E27FC236}">
                <a16:creationId xmlns:a16="http://schemas.microsoft.com/office/drawing/2014/main" id="{2E561A33-6BE7-4D91-8ED6-686BF4EB0A32}"/>
              </a:ext>
            </a:extLst>
          </p:cNvPr>
          <p:cNvSpPr>
            <a:spLocks noChangeArrowheads="1"/>
          </p:cNvSpPr>
          <p:nvPr/>
        </p:nvSpPr>
        <p:spPr bwMode="auto">
          <a:xfrm>
            <a:off x="720362" y="2283421"/>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pPr>
            <a:r>
              <a:rPr lang="zh-CN" altLang="en-US" sz="2800" b="1" dirty="0">
                <a:latin typeface="微软雅黑" panose="020B0503020204020204" pitchFamily="34" charset="-122"/>
                <a:ea typeface="微软雅黑" panose="020B0503020204020204" pitchFamily="34" charset="-122"/>
              </a:rPr>
              <a:t>种类</a:t>
            </a:r>
          </a:p>
        </p:txBody>
      </p:sp>
      <p:sp>
        <p:nvSpPr>
          <p:cNvPr id="61446" name="Rectangle 6">
            <a:extLst>
              <a:ext uri="{FF2B5EF4-FFF2-40B4-BE49-F238E27FC236}">
                <a16:creationId xmlns:a16="http://schemas.microsoft.com/office/drawing/2014/main" id="{EADAF960-7644-40C9-B346-838053F7A9C3}"/>
              </a:ext>
            </a:extLst>
          </p:cNvPr>
          <p:cNvSpPr>
            <a:spLocks noChangeArrowheads="1"/>
          </p:cNvSpPr>
          <p:nvPr/>
        </p:nvSpPr>
        <p:spPr bwMode="auto">
          <a:xfrm>
            <a:off x="1007699" y="2894634"/>
            <a:ext cx="21948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dirty="0">
                <a:latin typeface="微软雅黑" panose="020B0503020204020204" pitchFamily="34" charset="-122"/>
                <a:ea typeface="微软雅黑" panose="020B0503020204020204" pitchFamily="34" charset="-122"/>
              </a:rPr>
              <a:t>① </a:t>
            </a:r>
            <a:r>
              <a:rPr lang="zh-CN" altLang="en-US" sz="2800" b="1" dirty="0">
                <a:latin typeface="微软雅黑" panose="020B0503020204020204" pitchFamily="34" charset="-122"/>
                <a:ea typeface="微软雅黑" panose="020B0503020204020204" pitchFamily="34" charset="-122"/>
              </a:rPr>
              <a:t>昼夜变化 </a:t>
            </a:r>
          </a:p>
        </p:txBody>
      </p:sp>
      <p:sp>
        <p:nvSpPr>
          <p:cNvPr id="61447" name="Rectangle 7">
            <a:extLst>
              <a:ext uri="{FF2B5EF4-FFF2-40B4-BE49-F238E27FC236}">
                <a16:creationId xmlns:a16="http://schemas.microsoft.com/office/drawing/2014/main" id="{42C28E03-6EA3-495F-8825-A627E681DA99}"/>
              </a:ext>
            </a:extLst>
          </p:cNvPr>
          <p:cNvSpPr>
            <a:spLocks noChangeArrowheads="1"/>
          </p:cNvSpPr>
          <p:nvPr/>
        </p:nvSpPr>
        <p:spPr bwMode="auto">
          <a:xfrm>
            <a:off x="1007699" y="3482810"/>
            <a:ext cx="5472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2800" b="1" dirty="0">
                <a:latin typeface="微软雅黑" panose="020B0503020204020204" pitchFamily="34" charset="-122"/>
                <a:ea typeface="微软雅黑" panose="020B0503020204020204" pitchFamily="34" charset="-122"/>
              </a:rPr>
              <a:t>② </a:t>
            </a:r>
            <a:r>
              <a:rPr lang="zh-CN" altLang="en-US" sz="2800" b="1" dirty="0">
                <a:latin typeface="微软雅黑" panose="020B0503020204020204" pitchFamily="34" charset="-122"/>
                <a:ea typeface="微软雅黑" panose="020B0503020204020204" pitchFamily="34" charset="-122"/>
              </a:rPr>
              <a:t>季节变化 （群落的季相）</a:t>
            </a:r>
          </a:p>
        </p:txBody>
      </p:sp>
      <p:sp>
        <p:nvSpPr>
          <p:cNvPr id="61448" name="Rectangle 8">
            <a:extLst>
              <a:ext uri="{FF2B5EF4-FFF2-40B4-BE49-F238E27FC236}">
                <a16:creationId xmlns:a16="http://schemas.microsoft.com/office/drawing/2014/main" id="{30292E05-8B6C-4649-AB2E-5565AC4BE9E2}"/>
              </a:ext>
            </a:extLst>
          </p:cNvPr>
          <p:cNvSpPr>
            <a:spLocks noChangeArrowheads="1"/>
          </p:cNvSpPr>
          <p:nvPr/>
        </p:nvSpPr>
        <p:spPr bwMode="auto">
          <a:xfrm>
            <a:off x="1015291" y="4245460"/>
            <a:ext cx="827227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buFont typeface="微软雅黑" panose="020B0503020204020204" pitchFamily="34" charset="-122"/>
              <a:buChar char="−"/>
            </a:pPr>
            <a:r>
              <a:rPr lang="zh-CN" altLang="en-US" sz="2600" b="1" dirty="0">
                <a:latin typeface="微软雅黑" panose="020B0503020204020204" pitchFamily="34" charset="-122"/>
                <a:ea typeface="微软雅黑" panose="020B0503020204020204" pitchFamily="34" charset="-122"/>
              </a:rPr>
              <a:t>研究生物活动随季节发生变化的学问就是物候学</a:t>
            </a:r>
          </a:p>
        </p:txBody>
      </p:sp>
      <p:sp>
        <p:nvSpPr>
          <p:cNvPr id="61449" name="Rectangle 9">
            <a:extLst>
              <a:ext uri="{FF2B5EF4-FFF2-40B4-BE49-F238E27FC236}">
                <a16:creationId xmlns:a16="http://schemas.microsoft.com/office/drawing/2014/main" id="{64184D1D-3E1F-433A-B062-EBB4D2FB925A}"/>
              </a:ext>
            </a:extLst>
          </p:cNvPr>
          <p:cNvSpPr>
            <a:spLocks noChangeArrowheads="1"/>
          </p:cNvSpPr>
          <p:nvPr/>
        </p:nvSpPr>
        <p:spPr bwMode="auto">
          <a:xfrm>
            <a:off x="1001713" y="4949956"/>
            <a:ext cx="78486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eaLnBrk="1" hangingPunct="1">
              <a:buFont typeface="微软雅黑" panose="020B0503020204020204" pitchFamily="34" charset="-122"/>
              <a:buChar char="−"/>
            </a:pPr>
            <a:r>
              <a:rPr lang="zh-CN" altLang="en-US" sz="2600" b="1" dirty="0">
                <a:latin typeface="微软雅黑" panose="020B0503020204020204" pitchFamily="34" charset="-122"/>
                <a:ea typeface="微软雅黑" panose="020B0503020204020204" pitchFamily="34" charset="-122"/>
              </a:rPr>
              <a:t>群落的季节性也决定于植物与传粉动物之间的协同进化过程</a:t>
            </a:r>
          </a:p>
        </p:txBody>
      </p:sp>
      <p:sp>
        <p:nvSpPr>
          <p:cNvPr id="2" name="标题 1"/>
          <p:cNvSpPr>
            <a:spLocks noGrp="1"/>
          </p:cNvSpPr>
          <p:nvPr>
            <p:ph type="title"/>
          </p:nvPr>
        </p:nvSpPr>
        <p:spPr>
          <a:xfrm>
            <a:off x="315913" y="188640"/>
            <a:ext cx="8534400" cy="646331"/>
          </a:xfrm>
        </p:spPr>
        <p:txBody>
          <a:bodyPr/>
          <a:lstStyle/>
          <a:p>
            <a:r>
              <a:rPr lang="zh-CN" altLang="en-US" dirty="0"/>
              <a:t>四、群落的季节性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linds(horizontal)">
                                      <p:cBhvr>
                                        <p:cTn id="7" dur="500"/>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linds(horizontal)">
                                      <p:cBhvr>
                                        <p:cTn id="12" dur="500"/>
                                        <p:tgtEl>
                                          <p:spTgt spid="61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linds(horizontal)">
                                      <p:cBhvr>
                                        <p:cTn id="17" dur="500"/>
                                        <p:tgtEl>
                                          <p:spTgt spid="614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7"/>
                                        </p:tgtEl>
                                        <p:attrNameLst>
                                          <p:attrName>style.visibility</p:attrName>
                                        </p:attrNameLst>
                                      </p:cBhvr>
                                      <p:to>
                                        <p:strVal val="visible"/>
                                      </p:to>
                                    </p:set>
                                    <p:animEffect transition="in" filter="blinds(horizontal)">
                                      <p:cBhvr>
                                        <p:cTn id="22" dur="500"/>
                                        <p:tgtEl>
                                          <p:spTgt spid="614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8"/>
                                        </p:tgtEl>
                                        <p:attrNameLst>
                                          <p:attrName>style.visibility</p:attrName>
                                        </p:attrNameLst>
                                      </p:cBhvr>
                                      <p:to>
                                        <p:strVal val="visible"/>
                                      </p:to>
                                    </p:set>
                                    <p:animEffect transition="in" filter="blinds(horizontal)">
                                      <p:cBhvr>
                                        <p:cTn id="27" dur="500"/>
                                        <p:tgtEl>
                                          <p:spTgt spid="614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449"/>
                                        </p:tgtEl>
                                        <p:attrNameLst>
                                          <p:attrName>style.visibility</p:attrName>
                                        </p:attrNameLst>
                                      </p:cBhvr>
                                      <p:to>
                                        <p:strVal val="visible"/>
                                      </p:to>
                                    </p:set>
                                    <p:animEffect transition="in" filter="blinds(horizontal)">
                                      <p:cBhvr>
                                        <p:cTn id="32" dur="500"/>
                                        <p:tgtEl>
                                          <p:spTgt spid="61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61445" grpId="0"/>
      <p:bldP spid="61446" grpId="0"/>
      <p:bldP spid="61447" grpId="0"/>
      <p:bldP spid="61448" grpId="0"/>
      <p:bldP spid="614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EE1601E-8C49-4050-99C2-0CA15B8D75F2}"/>
              </a:ext>
            </a:extLst>
          </p:cNvPr>
          <p:cNvSpPr>
            <a:spLocks noGrp="1" noChangeArrowheads="1"/>
          </p:cNvSpPr>
          <p:nvPr>
            <p:ph type="title" idx="4294967295"/>
          </p:nvPr>
        </p:nvSpPr>
        <p:spPr>
          <a:xfrm>
            <a:off x="574092" y="488950"/>
            <a:ext cx="2952328" cy="563563"/>
          </a:xfrm>
        </p:spPr>
        <p:txBody>
          <a:bodyPr rtlCol="0" anchor="b">
            <a:normAutofit fontScale="90000"/>
          </a:bodyPr>
          <a:lstStyle/>
          <a:p>
            <a:pPr algn="l" eaLnBrk="1" fontAlgn="auto" hangingPunct="1">
              <a:spcAft>
                <a:spcPts val="0"/>
              </a:spcAft>
              <a:defRPr/>
            </a:pPr>
            <a:r>
              <a:rPr lang="zh-CN" altLang="en-US" dirty="0"/>
              <a:t>昼夜变化</a:t>
            </a:r>
          </a:p>
        </p:txBody>
      </p:sp>
      <p:sp>
        <p:nvSpPr>
          <p:cNvPr id="46083" name="Rectangle 3">
            <a:extLst>
              <a:ext uri="{FF2B5EF4-FFF2-40B4-BE49-F238E27FC236}">
                <a16:creationId xmlns:a16="http://schemas.microsoft.com/office/drawing/2014/main" id="{83D54430-A153-48F0-8C80-06DE41806B57}"/>
              </a:ext>
            </a:extLst>
          </p:cNvPr>
          <p:cNvSpPr>
            <a:spLocks noGrp="1" noChangeArrowheads="1"/>
          </p:cNvSpPr>
          <p:nvPr>
            <p:ph type="body" sz="half" idx="4294967295"/>
          </p:nvPr>
        </p:nvSpPr>
        <p:spPr>
          <a:xfrm>
            <a:off x="683568" y="1514081"/>
            <a:ext cx="4100513" cy="4494212"/>
          </a:xfrm>
        </p:spPr>
        <p:txBody>
          <a:bodyPr rtlCol="0">
            <a:normAutofit lnSpcReduction="10000"/>
          </a:bodyPr>
          <a:lstStyle/>
          <a:p>
            <a:pPr eaLnBrk="1" fontAlgn="auto" hangingPunct="1">
              <a:lnSpc>
                <a:spcPct val="150000"/>
              </a:lnSpc>
              <a:spcAft>
                <a:spcPts val="0"/>
              </a:spcAft>
              <a:defRPr/>
            </a:pPr>
            <a:r>
              <a:rPr lang="zh-CN" altLang="en-US" sz="2500" dirty="0"/>
              <a:t>猫头鹰绝大多数是夜行性动物，昼伏夜出，白天隐匿于树丛岩穴或屋檐中不易见到，但也有部分种类白天亦不安寂寞，常外出活动；一贯夜行的种类，一旦在白天活动，常飞行颠簸不定有如醉酒 </a:t>
            </a:r>
          </a:p>
        </p:txBody>
      </p:sp>
      <p:pic>
        <p:nvPicPr>
          <p:cNvPr id="69636" name="Picture 4" descr="maotouying2_008">
            <a:extLst>
              <a:ext uri="{FF2B5EF4-FFF2-40B4-BE49-F238E27FC236}">
                <a16:creationId xmlns:a16="http://schemas.microsoft.com/office/drawing/2014/main" id="{6E0E4DCC-5576-42D4-81E7-991674D3017D}"/>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004048" y="1514081"/>
            <a:ext cx="3627592" cy="4391000"/>
          </a:xfr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015EEF6-07A8-47B7-87A5-84B857FEA90D}"/>
              </a:ext>
            </a:extLst>
          </p:cNvPr>
          <p:cNvSpPr>
            <a:spLocks noGrp="1" noChangeArrowheads="1"/>
          </p:cNvSpPr>
          <p:nvPr>
            <p:ph type="title" idx="4294967295"/>
          </p:nvPr>
        </p:nvSpPr>
        <p:spPr>
          <a:xfrm>
            <a:off x="515228" y="548680"/>
            <a:ext cx="8305800" cy="563562"/>
          </a:xfrm>
        </p:spPr>
        <p:txBody>
          <a:bodyPr rtlCol="0" anchor="b">
            <a:normAutofit fontScale="90000"/>
          </a:bodyPr>
          <a:lstStyle/>
          <a:p>
            <a:pPr algn="l" eaLnBrk="1" fontAlgn="auto" hangingPunct="1">
              <a:spcAft>
                <a:spcPts val="0"/>
              </a:spcAft>
              <a:defRPr/>
            </a:pPr>
            <a:r>
              <a:rPr lang="zh-CN" altLang="en-US" dirty="0"/>
              <a:t>季节变化</a:t>
            </a:r>
          </a:p>
        </p:txBody>
      </p:sp>
      <p:sp>
        <p:nvSpPr>
          <p:cNvPr id="47107" name="Rectangle 3">
            <a:extLst>
              <a:ext uri="{FF2B5EF4-FFF2-40B4-BE49-F238E27FC236}">
                <a16:creationId xmlns:a16="http://schemas.microsoft.com/office/drawing/2014/main" id="{9F282690-11B9-49DB-B1CF-1627F8149790}"/>
              </a:ext>
            </a:extLst>
          </p:cNvPr>
          <p:cNvSpPr>
            <a:spLocks noGrp="1" noChangeArrowheads="1"/>
          </p:cNvSpPr>
          <p:nvPr>
            <p:ph type="body" sz="half" idx="4294967295"/>
          </p:nvPr>
        </p:nvSpPr>
        <p:spPr>
          <a:xfrm>
            <a:off x="899592" y="1268760"/>
            <a:ext cx="7921436" cy="3846512"/>
          </a:xfrm>
        </p:spPr>
        <p:txBody>
          <a:bodyPr rtlCol="0">
            <a:normAutofit/>
          </a:bodyPr>
          <a:lstStyle/>
          <a:p>
            <a:pPr eaLnBrk="1" fontAlgn="auto" hangingPunct="1">
              <a:lnSpc>
                <a:spcPct val="120000"/>
              </a:lnSpc>
              <a:spcBef>
                <a:spcPts val="600"/>
              </a:spcBef>
              <a:spcAft>
                <a:spcPts val="0"/>
              </a:spcAft>
              <a:defRPr/>
            </a:pPr>
            <a:r>
              <a:rPr lang="zh-CN" altLang="en-US" sz="2400" dirty="0"/>
              <a:t>某些动物在冬季时生命活动处于极度降低的状态，是这些动物对冬季外界不良环境条件（如食物缺少、寒冷）的一种适应。蝙蝠、刺猬、极地松鼠等都有冬眠习惯</a:t>
            </a:r>
            <a:br>
              <a:rPr lang="zh-CN" altLang="en-US" sz="2400" dirty="0"/>
            </a:br>
            <a:endParaRPr lang="zh-CN" altLang="en-US" sz="24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780928"/>
            <a:ext cx="4464496" cy="346696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五、生态位</a:t>
            </a:r>
          </a:p>
        </p:txBody>
      </p:sp>
      <p:sp>
        <p:nvSpPr>
          <p:cNvPr id="3" name="文本框 2"/>
          <p:cNvSpPr txBox="1"/>
          <p:nvPr/>
        </p:nvSpPr>
        <p:spPr>
          <a:xfrm>
            <a:off x="729007" y="1340768"/>
            <a:ext cx="80947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buFontTx/>
              <a:buNone/>
              <a:defRPr sz="28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marL="457200" indent="-457200">
              <a:buFont typeface="Wingdings" panose="05000000000000000000" pitchFamily="2" charset="2"/>
              <a:buChar char="Ø"/>
            </a:pPr>
            <a:r>
              <a:rPr lang="zh-CN" altLang="en-US" dirty="0"/>
              <a:t>一个物种在群落中的地位或作用，包括所处的空间位置，占用资源的情况，以及与其他物种的关系等，称为这个物种的生态位</a:t>
            </a:r>
          </a:p>
        </p:txBody>
      </p:sp>
      <p:sp>
        <p:nvSpPr>
          <p:cNvPr id="4" name="文本框 3"/>
          <p:cNvSpPr txBox="1"/>
          <p:nvPr/>
        </p:nvSpPr>
        <p:spPr>
          <a:xfrm>
            <a:off x="1227016" y="2969950"/>
            <a:ext cx="3384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buFont typeface="Wingdings" panose="05000000000000000000" pitchFamily="2" charset="2"/>
              <a:buChar char="Ø"/>
              <a:defRPr sz="28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buFont typeface="Arial" panose="020B0604020202020204" pitchFamily="34" charset="0"/>
              <a:buChar char="•"/>
            </a:pPr>
            <a:r>
              <a:rPr lang="zh-CN" altLang="en-US" dirty="0"/>
              <a:t>动物的生态位</a:t>
            </a:r>
          </a:p>
        </p:txBody>
      </p:sp>
      <p:sp>
        <p:nvSpPr>
          <p:cNvPr id="5" name="文本框 4"/>
          <p:cNvSpPr txBox="1"/>
          <p:nvPr/>
        </p:nvSpPr>
        <p:spPr>
          <a:xfrm>
            <a:off x="1249255" y="4437112"/>
            <a:ext cx="3384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buFont typeface="Wingdings" panose="05000000000000000000" pitchFamily="2" charset="2"/>
              <a:buChar char="Ø"/>
              <a:defRPr sz="28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buFont typeface="Arial" panose="020B0604020202020204" pitchFamily="34" charset="0"/>
              <a:buChar char="•"/>
            </a:pPr>
            <a:r>
              <a:rPr lang="zh-CN" altLang="en-US" dirty="0"/>
              <a:t>植物的生态位</a:t>
            </a:r>
          </a:p>
        </p:txBody>
      </p:sp>
      <p:sp>
        <p:nvSpPr>
          <p:cNvPr id="6" name="文本框 5"/>
          <p:cNvSpPr txBox="1"/>
          <p:nvPr/>
        </p:nvSpPr>
        <p:spPr>
          <a:xfrm>
            <a:off x="1600337" y="3684553"/>
            <a:ext cx="59655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buFont typeface="Arial" panose="020B0604020202020204" pitchFamily="34" charset="0"/>
              <a:buChar char="•"/>
              <a:defRPr sz="28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buFont typeface="微软雅黑" panose="020B0503020204020204" pitchFamily="34" charset="-122"/>
              <a:buChar char="−"/>
            </a:pPr>
            <a:r>
              <a:rPr lang="zh-CN" altLang="en-US" sz="2600" b="0" dirty="0"/>
              <a:t>栖息地、食物、天敌、种间关系等</a:t>
            </a:r>
          </a:p>
        </p:txBody>
      </p:sp>
      <p:sp>
        <p:nvSpPr>
          <p:cNvPr id="7" name="文本框 6"/>
          <p:cNvSpPr txBox="1"/>
          <p:nvPr/>
        </p:nvSpPr>
        <p:spPr>
          <a:xfrm>
            <a:off x="1547664" y="5220448"/>
            <a:ext cx="74361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eaLnBrk="1" hangingPunct="1">
              <a:buFont typeface="Arial" panose="020B0604020202020204" pitchFamily="34" charset="0"/>
              <a:buChar char="•"/>
              <a:defRPr sz="2800" b="1">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buFont typeface="微软雅黑" panose="020B0503020204020204" pitchFamily="34" charset="-122"/>
              <a:buChar char="−"/>
            </a:pPr>
            <a:r>
              <a:rPr lang="zh-CN" altLang="en-US" sz="2600" b="0" dirty="0"/>
              <a:t>出现频率、种群密度、植株高度、种间关系等</a:t>
            </a:r>
          </a:p>
        </p:txBody>
      </p:sp>
    </p:spTree>
    <p:extLst>
      <p:ext uri="{BB962C8B-B14F-4D97-AF65-F5344CB8AC3E}">
        <p14:creationId xmlns:p14="http://schemas.microsoft.com/office/powerpoint/2010/main" val="954826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2">
            <a:extLst>
              <a:ext uri="{FF2B5EF4-FFF2-40B4-BE49-F238E27FC236}">
                <a16:creationId xmlns:a16="http://schemas.microsoft.com/office/drawing/2014/main" id="{56C6E4AF-40F4-49EB-ACFD-F0749515E095}"/>
              </a:ext>
            </a:extLst>
          </p:cNvPr>
          <p:cNvGrpSpPr>
            <a:grpSpLocks/>
          </p:cNvGrpSpPr>
          <p:nvPr/>
        </p:nvGrpSpPr>
        <p:grpSpPr bwMode="auto">
          <a:xfrm>
            <a:off x="471488" y="620689"/>
            <a:ext cx="8001000" cy="492126"/>
            <a:chOff x="0" y="1224"/>
            <a:chExt cx="5040" cy="310"/>
          </a:xfrm>
        </p:grpSpPr>
        <p:sp>
          <p:nvSpPr>
            <p:cNvPr id="72718" name="Rectangle 3">
              <a:extLst>
                <a:ext uri="{FF2B5EF4-FFF2-40B4-BE49-F238E27FC236}">
                  <a16:creationId xmlns:a16="http://schemas.microsoft.com/office/drawing/2014/main" id="{64558154-C353-48BF-9EFB-5C7601F22EB2}"/>
                </a:ext>
              </a:extLst>
            </p:cNvPr>
            <p:cNvSpPr>
              <a:spLocks noChangeArrowheads="1"/>
            </p:cNvSpPr>
            <p:nvPr/>
          </p:nvSpPr>
          <p:spPr bwMode="auto">
            <a:xfrm>
              <a:off x="0" y="1224"/>
              <a:ext cx="50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2600" b="1">
                <a:latin typeface="微软雅黑" panose="020B0503020204020204" pitchFamily="34" charset="-122"/>
                <a:ea typeface="微软雅黑" panose="020B0503020204020204" pitchFamily="34" charset="-122"/>
              </a:endParaRPr>
            </a:p>
          </p:txBody>
        </p:sp>
        <p:sp>
          <p:nvSpPr>
            <p:cNvPr id="72719" name="Rectangle 4">
              <a:extLst>
                <a:ext uri="{FF2B5EF4-FFF2-40B4-BE49-F238E27FC236}">
                  <a16:creationId xmlns:a16="http://schemas.microsoft.com/office/drawing/2014/main" id="{9DD8DFC0-ECC3-47AD-BFC6-527E052C09AC}"/>
                </a:ext>
              </a:extLst>
            </p:cNvPr>
            <p:cNvSpPr>
              <a:spLocks noChangeArrowheads="1"/>
            </p:cNvSpPr>
            <p:nvPr/>
          </p:nvSpPr>
          <p:spPr bwMode="auto">
            <a:xfrm>
              <a:off x="0" y="1224"/>
              <a:ext cx="50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2600" b="1">
                <a:latin typeface="微软雅黑" panose="020B0503020204020204" pitchFamily="34" charset="-122"/>
                <a:ea typeface="微软雅黑" panose="020B0503020204020204" pitchFamily="34" charset="-122"/>
              </a:endParaRPr>
            </a:p>
          </p:txBody>
        </p:sp>
      </p:grpSp>
      <p:sp>
        <p:nvSpPr>
          <p:cNvPr id="72707" name="Rectangle 5">
            <a:extLst>
              <a:ext uri="{FF2B5EF4-FFF2-40B4-BE49-F238E27FC236}">
                <a16:creationId xmlns:a16="http://schemas.microsoft.com/office/drawing/2014/main" id="{B955681F-260D-414F-966D-982BC6AEDA64}"/>
              </a:ext>
            </a:extLst>
          </p:cNvPr>
          <p:cNvSpPr>
            <a:spLocks noChangeArrowheads="1"/>
          </p:cNvSpPr>
          <p:nvPr/>
        </p:nvSpPr>
        <p:spPr bwMode="auto">
          <a:xfrm>
            <a:off x="518318" y="527487"/>
            <a:ext cx="7993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 typeface="Wingdings" panose="05000000000000000000" pitchFamily="2" charset="2"/>
              <a:buChar char="Ø"/>
            </a:pPr>
            <a:r>
              <a:rPr lang="zh-CN" altLang="en-US" sz="2600" b="1" dirty="0">
                <a:solidFill>
                  <a:srgbClr val="000000"/>
                </a:solidFill>
                <a:latin typeface="微软雅黑" panose="020B0503020204020204" pitchFamily="34" charset="-122"/>
                <a:ea typeface="微软雅黑" panose="020B0503020204020204" pitchFamily="34" charset="-122"/>
              </a:rPr>
              <a:t>下列生物的关系是竞争还是捕食？</a:t>
            </a:r>
          </a:p>
        </p:txBody>
      </p:sp>
      <p:sp>
        <p:nvSpPr>
          <p:cNvPr id="72708" name="Text Box 6">
            <a:extLst>
              <a:ext uri="{FF2B5EF4-FFF2-40B4-BE49-F238E27FC236}">
                <a16:creationId xmlns:a16="http://schemas.microsoft.com/office/drawing/2014/main" id="{8AF3ED79-8562-43BD-B364-9AF0770523A6}"/>
              </a:ext>
            </a:extLst>
          </p:cNvPr>
          <p:cNvSpPr txBox="1">
            <a:spLocks noChangeArrowheads="1"/>
          </p:cNvSpPr>
          <p:nvPr/>
        </p:nvSpPr>
        <p:spPr bwMode="auto">
          <a:xfrm>
            <a:off x="1331913" y="1216001"/>
            <a:ext cx="7489825"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1</a:t>
            </a:r>
            <a:r>
              <a:rPr lang="zh-CN" altLang="en-US" sz="2600" b="1" dirty="0">
                <a:solidFill>
                  <a:srgbClr val="000000"/>
                </a:solidFill>
                <a:latin typeface="微软雅黑" panose="020B0503020204020204" pitchFamily="34" charset="-122"/>
                <a:ea typeface="微软雅黑" panose="020B0503020204020204" pitchFamily="34" charset="-122"/>
              </a:rPr>
              <a:t>、桦木林中出现云杉幼苗后，不断生长，最终桦木林被云杉林取而代之</a:t>
            </a:r>
          </a:p>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2</a:t>
            </a:r>
            <a:r>
              <a:rPr lang="zh-CN" altLang="en-US" sz="2600" b="1" dirty="0">
                <a:solidFill>
                  <a:srgbClr val="000000"/>
                </a:solidFill>
                <a:latin typeface="微软雅黑" panose="020B0503020204020204" pitchFamily="34" charset="-122"/>
                <a:ea typeface="微软雅黑" panose="020B0503020204020204" pitchFamily="34" charset="-122"/>
              </a:rPr>
              <a:t>、狼以兔为食，兔以草为食</a:t>
            </a:r>
          </a:p>
        </p:txBody>
      </p:sp>
      <p:sp>
        <p:nvSpPr>
          <p:cNvPr id="72709" name="Rectangle 7">
            <a:extLst>
              <a:ext uri="{FF2B5EF4-FFF2-40B4-BE49-F238E27FC236}">
                <a16:creationId xmlns:a16="http://schemas.microsoft.com/office/drawing/2014/main" id="{55D58EC7-6C00-4D3F-BD53-D6D9C5C90552}"/>
              </a:ext>
            </a:extLst>
          </p:cNvPr>
          <p:cNvSpPr>
            <a:spLocks noChangeArrowheads="1"/>
          </p:cNvSpPr>
          <p:nvPr/>
        </p:nvSpPr>
        <p:spPr bwMode="auto">
          <a:xfrm>
            <a:off x="536901" y="2954849"/>
            <a:ext cx="7993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 typeface="Wingdings" panose="05000000000000000000" pitchFamily="2" charset="2"/>
              <a:buChar char="Ø"/>
            </a:pPr>
            <a:r>
              <a:rPr lang="zh-CN" altLang="en-US" sz="2600" b="1" dirty="0">
                <a:solidFill>
                  <a:srgbClr val="000000"/>
                </a:solidFill>
                <a:latin typeface="微软雅黑" panose="020B0503020204020204" pitchFamily="34" charset="-122"/>
                <a:ea typeface="微软雅黑" panose="020B0503020204020204" pitchFamily="34" charset="-122"/>
              </a:rPr>
              <a:t>下列生物的关系是共生还是寄生？</a:t>
            </a:r>
          </a:p>
        </p:txBody>
      </p:sp>
      <p:sp>
        <p:nvSpPr>
          <p:cNvPr id="72710" name="Text Box 8">
            <a:extLst>
              <a:ext uri="{FF2B5EF4-FFF2-40B4-BE49-F238E27FC236}">
                <a16:creationId xmlns:a16="http://schemas.microsoft.com/office/drawing/2014/main" id="{95A19808-5CCA-49BB-A8F5-320D038B1B09}"/>
              </a:ext>
            </a:extLst>
          </p:cNvPr>
          <p:cNvSpPr txBox="1">
            <a:spLocks noChangeArrowheads="1"/>
          </p:cNvSpPr>
          <p:nvPr/>
        </p:nvSpPr>
        <p:spPr bwMode="auto">
          <a:xfrm>
            <a:off x="1316088" y="3578554"/>
            <a:ext cx="597693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1</a:t>
            </a:r>
            <a:r>
              <a:rPr lang="zh-CN" altLang="en-US" sz="2600" b="1" dirty="0">
                <a:solidFill>
                  <a:srgbClr val="000000"/>
                </a:solidFill>
                <a:latin typeface="微软雅黑" panose="020B0503020204020204" pitchFamily="34" charset="-122"/>
                <a:ea typeface="微软雅黑" panose="020B0503020204020204" pitchFamily="34" charset="-122"/>
              </a:rPr>
              <a:t>、地衣中的真菌与藻类</a:t>
            </a:r>
          </a:p>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2</a:t>
            </a:r>
            <a:r>
              <a:rPr lang="zh-CN" altLang="en-US" sz="2600" b="1" dirty="0">
                <a:solidFill>
                  <a:srgbClr val="000000"/>
                </a:solidFill>
                <a:latin typeface="微软雅黑" panose="020B0503020204020204" pitchFamily="34" charset="-122"/>
                <a:ea typeface="微软雅黑" panose="020B0503020204020204" pitchFamily="34" charset="-122"/>
              </a:rPr>
              <a:t>、白蚁与它肠内的鞭毛虫</a:t>
            </a:r>
          </a:p>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3</a:t>
            </a:r>
            <a:r>
              <a:rPr lang="zh-CN" altLang="en-US" sz="2600" b="1" dirty="0">
                <a:solidFill>
                  <a:srgbClr val="000000"/>
                </a:solidFill>
                <a:latin typeface="微软雅黑" panose="020B0503020204020204" pitchFamily="34" charset="-122"/>
                <a:ea typeface="微软雅黑" panose="020B0503020204020204" pitchFamily="34" charset="-122"/>
              </a:rPr>
              <a:t>、菟丝子与大豆</a:t>
            </a:r>
          </a:p>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4</a:t>
            </a:r>
            <a:r>
              <a:rPr lang="zh-CN" altLang="en-US" sz="2600" b="1" dirty="0">
                <a:solidFill>
                  <a:srgbClr val="000000"/>
                </a:solidFill>
                <a:latin typeface="微软雅黑" panose="020B0503020204020204" pitchFamily="34" charset="-122"/>
                <a:ea typeface="微软雅黑" panose="020B0503020204020204" pitchFamily="34" charset="-122"/>
              </a:rPr>
              <a:t>、根瘤菌与大豆</a:t>
            </a:r>
          </a:p>
          <a:p>
            <a:pPr eaLnBrk="1" hangingPunct="1">
              <a:spcBef>
                <a:spcPct val="50000"/>
              </a:spcBef>
              <a:buFontTx/>
              <a:buNone/>
            </a:pPr>
            <a:r>
              <a:rPr lang="en-US" altLang="zh-CN" sz="2600" b="1" dirty="0">
                <a:solidFill>
                  <a:srgbClr val="000000"/>
                </a:solidFill>
                <a:latin typeface="微软雅黑" panose="020B0503020204020204" pitchFamily="34" charset="-122"/>
                <a:ea typeface="微软雅黑" panose="020B0503020204020204" pitchFamily="34" charset="-122"/>
              </a:rPr>
              <a:t>5</a:t>
            </a:r>
            <a:r>
              <a:rPr lang="zh-CN" altLang="en-US" sz="2600" b="1" dirty="0">
                <a:solidFill>
                  <a:srgbClr val="000000"/>
                </a:solidFill>
                <a:latin typeface="微软雅黑" panose="020B0503020204020204" pitchFamily="34" charset="-122"/>
                <a:ea typeface="微软雅黑" panose="020B0503020204020204" pitchFamily="34" charset="-122"/>
              </a:rPr>
              <a:t>、鸟与羽虱</a:t>
            </a:r>
          </a:p>
        </p:txBody>
      </p:sp>
      <p:sp>
        <p:nvSpPr>
          <p:cNvPr id="222219" name="Rectangle 11">
            <a:extLst>
              <a:ext uri="{FF2B5EF4-FFF2-40B4-BE49-F238E27FC236}">
                <a16:creationId xmlns:a16="http://schemas.microsoft.com/office/drawing/2014/main" id="{0E9C99D6-254C-4A30-BC6B-60BAA277B789}"/>
              </a:ext>
            </a:extLst>
          </p:cNvPr>
          <p:cNvSpPr>
            <a:spLocks noChangeArrowheads="1"/>
          </p:cNvSpPr>
          <p:nvPr/>
        </p:nvSpPr>
        <p:spPr bwMode="auto">
          <a:xfrm>
            <a:off x="4860032" y="1602392"/>
            <a:ext cx="10795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竞争</a:t>
            </a:r>
          </a:p>
        </p:txBody>
      </p:sp>
      <p:sp>
        <p:nvSpPr>
          <p:cNvPr id="222220" name="Rectangle 12">
            <a:extLst>
              <a:ext uri="{FF2B5EF4-FFF2-40B4-BE49-F238E27FC236}">
                <a16:creationId xmlns:a16="http://schemas.microsoft.com/office/drawing/2014/main" id="{76B6D458-6B7F-49A6-9CAC-DBDB4C7245F2}"/>
              </a:ext>
            </a:extLst>
          </p:cNvPr>
          <p:cNvSpPr>
            <a:spLocks noChangeArrowheads="1"/>
          </p:cNvSpPr>
          <p:nvPr/>
        </p:nvSpPr>
        <p:spPr bwMode="auto">
          <a:xfrm>
            <a:off x="5733301" y="2177598"/>
            <a:ext cx="10795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捕食</a:t>
            </a:r>
          </a:p>
        </p:txBody>
      </p:sp>
      <p:sp>
        <p:nvSpPr>
          <p:cNvPr id="222221" name="Rectangle 13">
            <a:extLst>
              <a:ext uri="{FF2B5EF4-FFF2-40B4-BE49-F238E27FC236}">
                <a16:creationId xmlns:a16="http://schemas.microsoft.com/office/drawing/2014/main" id="{A4D6153B-B633-4508-8AE8-58EAAE20FB0D}"/>
              </a:ext>
            </a:extLst>
          </p:cNvPr>
          <p:cNvSpPr>
            <a:spLocks noChangeArrowheads="1"/>
          </p:cNvSpPr>
          <p:nvPr/>
        </p:nvSpPr>
        <p:spPr bwMode="auto">
          <a:xfrm>
            <a:off x="5348982" y="3524130"/>
            <a:ext cx="11811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共生</a:t>
            </a:r>
          </a:p>
        </p:txBody>
      </p:sp>
      <p:sp>
        <p:nvSpPr>
          <p:cNvPr id="222222" name="Rectangle 14">
            <a:extLst>
              <a:ext uri="{FF2B5EF4-FFF2-40B4-BE49-F238E27FC236}">
                <a16:creationId xmlns:a16="http://schemas.microsoft.com/office/drawing/2014/main" id="{E9D238CD-7600-41FE-92BD-7871DB84F560}"/>
              </a:ext>
            </a:extLst>
          </p:cNvPr>
          <p:cNvSpPr>
            <a:spLocks noChangeArrowheads="1"/>
          </p:cNvSpPr>
          <p:nvPr/>
        </p:nvSpPr>
        <p:spPr bwMode="auto">
          <a:xfrm>
            <a:off x="4304556" y="5308242"/>
            <a:ext cx="11811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共生</a:t>
            </a:r>
          </a:p>
        </p:txBody>
      </p:sp>
      <p:sp>
        <p:nvSpPr>
          <p:cNvPr id="222223" name="Rectangle 15">
            <a:extLst>
              <a:ext uri="{FF2B5EF4-FFF2-40B4-BE49-F238E27FC236}">
                <a16:creationId xmlns:a16="http://schemas.microsoft.com/office/drawing/2014/main" id="{6B8E4A2C-9BDB-4504-823B-04B2B08DE473}"/>
              </a:ext>
            </a:extLst>
          </p:cNvPr>
          <p:cNvSpPr>
            <a:spLocks noChangeArrowheads="1"/>
          </p:cNvSpPr>
          <p:nvPr/>
        </p:nvSpPr>
        <p:spPr bwMode="auto">
          <a:xfrm>
            <a:off x="5415924" y="4180719"/>
            <a:ext cx="11811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共生</a:t>
            </a:r>
          </a:p>
        </p:txBody>
      </p:sp>
      <p:sp>
        <p:nvSpPr>
          <p:cNvPr id="222224" name="Rectangle 16">
            <a:extLst>
              <a:ext uri="{FF2B5EF4-FFF2-40B4-BE49-F238E27FC236}">
                <a16:creationId xmlns:a16="http://schemas.microsoft.com/office/drawing/2014/main" id="{33008BB8-09BD-4EC6-B946-0795240F33AE}"/>
              </a:ext>
            </a:extLst>
          </p:cNvPr>
          <p:cNvSpPr>
            <a:spLocks noChangeArrowheads="1"/>
          </p:cNvSpPr>
          <p:nvPr/>
        </p:nvSpPr>
        <p:spPr bwMode="auto">
          <a:xfrm>
            <a:off x="4314676" y="4698056"/>
            <a:ext cx="11811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寄生</a:t>
            </a:r>
          </a:p>
        </p:txBody>
      </p:sp>
      <p:sp>
        <p:nvSpPr>
          <p:cNvPr id="222225" name="Rectangle 17">
            <a:extLst>
              <a:ext uri="{FF2B5EF4-FFF2-40B4-BE49-F238E27FC236}">
                <a16:creationId xmlns:a16="http://schemas.microsoft.com/office/drawing/2014/main" id="{31A65D5C-4A89-4928-B85C-07323DAF101B}"/>
              </a:ext>
            </a:extLst>
          </p:cNvPr>
          <p:cNvSpPr>
            <a:spLocks noChangeArrowheads="1"/>
          </p:cNvSpPr>
          <p:nvPr/>
        </p:nvSpPr>
        <p:spPr bwMode="auto">
          <a:xfrm>
            <a:off x="3563888" y="5941302"/>
            <a:ext cx="16160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600" b="1" dirty="0">
                <a:solidFill>
                  <a:srgbClr val="FF0000"/>
                </a:solidFill>
                <a:latin typeface="微软雅黑" panose="020B0503020204020204" pitchFamily="34" charset="-122"/>
                <a:ea typeface="微软雅黑" panose="020B0503020204020204" pitchFamily="34" charset="-122"/>
              </a:rPr>
              <a:t>寄生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2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2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22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22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22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9" grpId="0"/>
      <p:bldP spid="222220" grpId="0"/>
      <p:bldP spid="222221" grpId="0"/>
      <p:bldP spid="222222" grpId="0"/>
      <p:bldP spid="222223" grpId="0"/>
      <p:bldP spid="222224" grpId="0"/>
      <p:bldP spid="2222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35496" y="2013520"/>
            <a:ext cx="685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群落结构</a:t>
            </a:r>
          </a:p>
        </p:txBody>
      </p:sp>
      <p:sp>
        <p:nvSpPr>
          <p:cNvPr id="5123" name="Text Box 3"/>
          <p:cNvSpPr txBox="1">
            <a:spLocks noChangeArrowheads="1"/>
          </p:cNvSpPr>
          <p:nvPr/>
        </p:nvSpPr>
        <p:spPr bwMode="auto">
          <a:xfrm>
            <a:off x="685800" y="7143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概念：</a:t>
            </a:r>
          </a:p>
        </p:txBody>
      </p:sp>
      <p:sp>
        <p:nvSpPr>
          <p:cNvPr id="5124" name="Text Box 4"/>
          <p:cNvSpPr txBox="1">
            <a:spLocks noChangeArrowheads="1"/>
          </p:cNvSpPr>
          <p:nvPr/>
        </p:nvSpPr>
        <p:spPr bwMode="auto">
          <a:xfrm>
            <a:off x="1447800" y="71438"/>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同一时间内聚集在一定区域中各种生物种群的集合</a:t>
            </a:r>
          </a:p>
        </p:txBody>
      </p:sp>
      <p:sp>
        <p:nvSpPr>
          <p:cNvPr id="5125" name="Text Box 5"/>
          <p:cNvSpPr txBox="1">
            <a:spLocks noChangeArrowheads="1"/>
          </p:cNvSpPr>
          <p:nvPr/>
        </p:nvSpPr>
        <p:spPr bwMode="auto">
          <a:xfrm>
            <a:off x="685800" y="85126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物种组成</a:t>
            </a:r>
          </a:p>
        </p:txBody>
      </p:sp>
      <p:sp>
        <p:nvSpPr>
          <p:cNvPr id="5126" name="Text Box 6"/>
          <p:cNvSpPr txBox="1">
            <a:spLocks noChangeArrowheads="1"/>
          </p:cNvSpPr>
          <p:nvPr/>
        </p:nvSpPr>
        <p:spPr bwMode="auto">
          <a:xfrm>
            <a:off x="2133600" y="604838"/>
            <a:ext cx="457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丰富度：群落中物种数目的多少</a:t>
            </a:r>
          </a:p>
        </p:txBody>
      </p:sp>
      <p:sp>
        <p:nvSpPr>
          <p:cNvPr id="5127" name="Text Box 7"/>
          <p:cNvSpPr txBox="1">
            <a:spLocks noChangeArrowheads="1"/>
          </p:cNvSpPr>
          <p:nvPr/>
        </p:nvSpPr>
        <p:spPr bwMode="auto">
          <a:xfrm>
            <a:off x="2142554" y="1090613"/>
            <a:ext cx="3886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特点：不同群落丰富度不同</a:t>
            </a:r>
          </a:p>
        </p:txBody>
      </p:sp>
      <p:sp>
        <p:nvSpPr>
          <p:cNvPr id="5128" name="Text Box 8"/>
          <p:cNvSpPr txBox="1">
            <a:spLocks noChangeArrowheads="1"/>
          </p:cNvSpPr>
          <p:nvPr/>
        </p:nvSpPr>
        <p:spPr bwMode="auto">
          <a:xfrm>
            <a:off x="572852" y="2984868"/>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种间关系</a:t>
            </a:r>
          </a:p>
        </p:txBody>
      </p:sp>
      <p:sp>
        <p:nvSpPr>
          <p:cNvPr id="5129" name="Text Box 9"/>
          <p:cNvSpPr txBox="1">
            <a:spLocks noChangeArrowheads="1"/>
          </p:cNvSpPr>
          <p:nvPr/>
        </p:nvSpPr>
        <p:spPr bwMode="auto">
          <a:xfrm>
            <a:off x="2044459" y="3135278"/>
            <a:ext cx="5943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捕食：</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一种生物以另一种生物作为食物</a:t>
            </a:r>
          </a:p>
        </p:txBody>
      </p:sp>
      <p:sp>
        <p:nvSpPr>
          <p:cNvPr id="5130" name="Text Box 10"/>
          <p:cNvSpPr txBox="1">
            <a:spLocks noChangeArrowheads="1"/>
          </p:cNvSpPr>
          <p:nvPr/>
        </p:nvSpPr>
        <p:spPr bwMode="auto">
          <a:xfrm>
            <a:off x="2029892" y="4366265"/>
            <a:ext cx="6934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竞争：</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两种或两种以上生物相互争夺资源和空间等</a:t>
            </a:r>
          </a:p>
        </p:txBody>
      </p:sp>
      <p:sp>
        <p:nvSpPr>
          <p:cNvPr id="5131" name="Text Box 11"/>
          <p:cNvSpPr txBox="1">
            <a:spLocks noChangeArrowheads="1"/>
          </p:cNvSpPr>
          <p:nvPr/>
        </p:nvSpPr>
        <p:spPr bwMode="auto">
          <a:xfrm>
            <a:off x="2029892" y="3593192"/>
            <a:ext cx="6872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寄生：</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一种生物寄生在另一种生物体内或体表，摄取寄主的养分以维持生活</a:t>
            </a:r>
          </a:p>
        </p:txBody>
      </p:sp>
      <p:sp>
        <p:nvSpPr>
          <p:cNvPr id="5132" name="Text Box 12"/>
          <p:cNvSpPr txBox="1">
            <a:spLocks noChangeArrowheads="1"/>
          </p:cNvSpPr>
          <p:nvPr/>
        </p:nvSpPr>
        <p:spPr bwMode="auto">
          <a:xfrm>
            <a:off x="2048148" y="2420888"/>
            <a:ext cx="68357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互利共生：</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两种生物共同生活在一起，相互依存，彼此有利</a:t>
            </a:r>
          </a:p>
        </p:txBody>
      </p:sp>
      <p:sp>
        <p:nvSpPr>
          <p:cNvPr id="5133" name="AutoShape 13"/>
          <p:cNvSpPr>
            <a:spLocks/>
          </p:cNvSpPr>
          <p:nvPr/>
        </p:nvSpPr>
        <p:spPr bwMode="auto">
          <a:xfrm>
            <a:off x="1907704" y="1823791"/>
            <a:ext cx="149695" cy="2757337"/>
          </a:xfrm>
          <a:prstGeom prst="leftBrace">
            <a:avLst>
              <a:gd name="adj1" fmla="val 25000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34" name="AutoShape 14"/>
          <p:cNvSpPr>
            <a:spLocks/>
          </p:cNvSpPr>
          <p:nvPr/>
        </p:nvSpPr>
        <p:spPr bwMode="auto">
          <a:xfrm>
            <a:off x="2057400" y="764704"/>
            <a:ext cx="152400" cy="609600"/>
          </a:xfrm>
          <a:prstGeom prst="leftBrace">
            <a:avLst>
              <a:gd name="adj1" fmla="val 83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35" name="Text Box 15"/>
          <p:cNvSpPr txBox="1">
            <a:spLocks noChangeArrowheads="1"/>
          </p:cNvSpPr>
          <p:nvPr/>
        </p:nvSpPr>
        <p:spPr bwMode="auto">
          <a:xfrm>
            <a:off x="685423" y="5225074"/>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结构</a:t>
            </a:r>
          </a:p>
        </p:txBody>
      </p:sp>
      <p:sp>
        <p:nvSpPr>
          <p:cNvPr id="5136" name="Text Box 16"/>
          <p:cNvSpPr txBox="1">
            <a:spLocks noChangeArrowheads="1"/>
          </p:cNvSpPr>
          <p:nvPr/>
        </p:nvSpPr>
        <p:spPr bwMode="auto">
          <a:xfrm>
            <a:off x="1467512" y="4812120"/>
            <a:ext cx="7696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垂直结构：垂直方向，大多数群落具有明显的分层现象</a:t>
            </a:r>
          </a:p>
        </p:txBody>
      </p:sp>
      <p:sp>
        <p:nvSpPr>
          <p:cNvPr id="5137" name="Text Box 17"/>
          <p:cNvSpPr txBox="1">
            <a:spLocks noChangeArrowheads="1"/>
          </p:cNvSpPr>
          <p:nvPr/>
        </p:nvSpPr>
        <p:spPr bwMode="auto">
          <a:xfrm>
            <a:off x="1467512" y="564150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水平结构：受各种因素的影响，不同地段分布着不同的种群，同一地段上种群密度也有差异，常呈镶嵌分布</a:t>
            </a:r>
          </a:p>
        </p:txBody>
      </p:sp>
      <p:sp>
        <p:nvSpPr>
          <p:cNvPr id="5138" name="AutoShape 18"/>
          <p:cNvSpPr>
            <a:spLocks/>
          </p:cNvSpPr>
          <p:nvPr/>
        </p:nvSpPr>
        <p:spPr bwMode="auto">
          <a:xfrm>
            <a:off x="1447800" y="5062806"/>
            <a:ext cx="76200" cy="794464"/>
          </a:xfrm>
          <a:prstGeom prst="leftBrace">
            <a:avLst>
              <a:gd name="adj1" fmla="val 141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39" name="AutoShape 19"/>
          <p:cNvSpPr>
            <a:spLocks/>
          </p:cNvSpPr>
          <p:nvPr/>
        </p:nvSpPr>
        <p:spPr bwMode="auto">
          <a:xfrm>
            <a:off x="533400" y="223838"/>
            <a:ext cx="152400" cy="5181600"/>
          </a:xfrm>
          <a:prstGeom prst="leftBrace">
            <a:avLst>
              <a:gd name="adj1" fmla="val 283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40" name="Rectangle 15"/>
          <p:cNvSpPr>
            <a:spLocks noChangeArrowheads="1"/>
          </p:cNvSpPr>
          <p:nvPr/>
        </p:nvSpPr>
        <p:spPr bwMode="auto">
          <a:xfrm>
            <a:off x="1703940" y="5200212"/>
            <a:ext cx="6624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由于生物本身的高度或活动空间的高度造成</a:t>
            </a:r>
          </a:p>
        </p:txBody>
      </p:sp>
      <p:sp>
        <p:nvSpPr>
          <p:cNvPr id="5141" name="Rectangle 16"/>
          <p:cNvSpPr>
            <a:spLocks noChangeArrowheads="1"/>
          </p:cNvSpPr>
          <p:nvPr/>
        </p:nvSpPr>
        <p:spPr bwMode="auto">
          <a:xfrm>
            <a:off x="1907704" y="6357938"/>
            <a:ext cx="76438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由于环境的光、热、水及地形等条件对生物的选择造成</a:t>
            </a:r>
          </a:p>
        </p:txBody>
      </p:sp>
      <p:sp>
        <p:nvSpPr>
          <p:cNvPr id="22" name="Text Box 12"/>
          <p:cNvSpPr txBox="1">
            <a:spLocks noChangeArrowheads="1"/>
          </p:cNvSpPr>
          <p:nvPr/>
        </p:nvSpPr>
        <p:spPr bwMode="auto">
          <a:xfrm>
            <a:off x="2005381" y="1628800"/>
            <a:ext cx="68357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eaLnBrk="1" hangingPunct="1">
              <a:spcBef>
                <a:spcPct val="50000"/>
              </a:spcBef>
              <a:buNone/>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原始合作：</a:t>
            </a:r>
            <a:r>
              <a:rPr lang="zh-CN" altLang="en-US" sz="2200" b="1" dirty="0">
                <a:solidFill>
                  <a:prstClr val="black"/>
                </a:solidFill>
                <a:latin typeface="微软雅黑" panose="020B0503020204020204" pitchFamily="34" charset="-122"/>
                <a:ea typeface="微软雅黑" panose="020B0503020204020204" pitchFamily="34" charset="-122"/>
              </a:rPr>
              <a:t>两种生物共同生活在一起时，双方都受益，但分开后，各自也能独立生活</a:t>
            </a:r>
          </a:p>
        </p:txBody>
      </p:sp>
    </p:spTree>
    <p:extLst>
      <p:ext uri="{BB962C8B-B14F-4D97-AF65-F5344CB8AC3E}">
        <p14:creationId xmlns:p14="http://schemas.microsoft.com/office/powerpoint/2010/main" val="3017501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74" name="Picture 18" descr="ctst">
            <a:extLst>
              <a:ext uri="{FF2B5EF4-FFF2-40B4-BE49-F238E27FC236}">
                <a16:creationId xmlns:a16="http://schemas.microsoft.com/office/drawing/2014/main" id="{4F7E9DD9-070C-466A-90FF-DC47870A3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 t="3148" r="-1"/>
          <a:stretch/>
        </p:blipFill>
        <p:spPr bwMode="auto">
          <a:xfrm>
            <a:off x="3131840" y="4293096"/>
            <a:ext cx="2809378" cy="235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a:extLst>
              <a:ext uri="{FF2B5EF4-FFF2-40B4-BE49-F238E27FC236}">
                <a16:creationId xmlns:a16="http://schemas.microsoft.com/office/drawing/2014/main" id="{CF015C3F-50AC-4D37-AA0E-A5E98FB73D12}"/>
              </a:ext>
            </a:extLst>
          </p:cNvPr>
          <p:cNvSpPr>
            <a:spLocks noGrp="1"/>
          </p:cNvSpPr>
          <p:nvPr>
            <p:ph type="title"/>
          </p:nvPr>
        </p:nvSpPr>
        <p:spPr>
          <a:xfrm>
            <a:off x="179512" y="197645"/>
            <a:ext cx="8229600" cy="646331"/>
          </a:xfrm>
          <a:noFill/>
        </p:spPr>
        <p:txBody>
          <a:bodyPr anchor="t">
            <a:spAutoFit/>
          </a:bodyPr>
          <a:lstStyle/>
          <a:p>
            <a:pPr algn="l" eaLnBrk="1" hangingPunct="1">
              <a:spcBef>
                <a:spcPct val="50000"/>
              </a:spcBef>
            </a:pPr>
            <a:r>
              <a:rPr lang="zh-CN" altLang="en-US" sz="4000" b="1" dirty="0">
                <a:solidFill>
                  <a:schemeClr val="tx1"/>
                </a:solidFill>
                <a:latin typeface="微软雅黑" panose="020B0503020204020204" pitchFamily="34" charset="-122"/>
                <a:ea typeface="微软雅黑" panose="020B0503020204020204" pitchFamily="34" charset="-122"/>
              </a:rPr>
              <a:t>群落水平上研究的问题</a:t>
            </a:r>
          </a:p>
        </p:txBody>
      </p:sp>
      <p:sp>
        <p:nvSpPr>
          <p:cNvPr id="147459" name="Line 3">
            <a:extLst>
              <a:ext uri="{FF2B5EF4-FFF2-40B4-BE49-F238E27FC236}">
                <a16:creationId xmlns:a16="http://schemas.microsoft.com/office/drawing/2014/main" id="{55ADCB65-AE63-4418-80A5-8786EBCB5867}"/>
              </a:ext>
            </a:extLst>
          </p:cNvPr>
          <p:cNvSpPr>
            <a:spLocks noChangeShapeType="1"/>
          </p:cNvSpPr>
          <p:nvPr/>
        </p:nvSpPr>
        <p:spPr bwMode="auto">
          <a:xfrm>
            <a:off x="2199481" y="2784723"/>
            <a:ext cx="1150937" cy="7987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60" name="Text Box 4">
            <a:extLst>
              <a:ext uri="{FF2B5EF4-FFF2-40B4-BE49-F238E27FC236}">
                <a16:creationId xmlns:a16="http://schemas.microsoft.com/office/drawing/2014/main" id="{EDD7E660-E1DF-4F03-9BBD-2EC32F757D54}"/>
              </a:ext>
            </a:extLst>
          </p:cNvPr>
          <p:cNvSpPr txBox="1">
            <a:spLocks noChangeArrowheads="1"/>
          </p:cNvSpPr>
          <p:nvPr/>
        </p:nvSpPr>
        <p:spPr bwMode="auto">
          <a:xfrm>
            <a:off x="470693" y="2208461"/>
            <a:ext cx="2087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种群种类、优势种群</a:t>
            </a:r>
          </a:p>
        </p:txBody>
      </p:sp>
      <p:sp>
        <p:nvSpPr>
          <p:cNvPr id="147461" name="Line 5">
            <a:extLst>
              <a:ext uri="{FF2B5EF4-FFF2-40B4-BE49-F238E27FC236}">
                <a16:creationId xmlns:a16="http://schemas.microsoft.com/office/drawing/2014/main" id="{769C25A0-B473-4811-BD40-5A92803DF951}"/>
              </a:ext>
            </a:extLst>
          </p:cNvPr>
          <p:cNvSpPr>
            <a:spLocks noChangeShapeType="1"/>
          </p:cNvSpPr>
          <p:nvPr/>
        </p:nvSpPr>
        <p:spPr bwMode="auto">
          <a:xfrm>
            <a:off x="2053431" y="3864223"/>
            <a:ext cx="12969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62" name="Text Box 6">
            <a:extLst>
              <a:ext uri="{FF2B5EF4-FFF2-40B4-BE49-F238E27FC236}">
                <a16:creationId xmlns:a16="http://schemas.microsoft.com/office/drawing/2014/main" id="{E5322F4B-ACAB-4007-8748-D3DCA3DCB81A}"/>
              </a:ext>
            </a:extLst>
          </p:cNvPr>
          <p:cNvSpPr txBox="1">
            <a:spLocks noChangeArrowheads="1"/>
          </p:cNvSpPr>
          <p:nvPr/>
        </p:nvSpPr>
        <p:spPr bwMode="auto">
          <a:xfrm>
            <a:off x="540543" y="3635623"/>
            <a:ext cx="1943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种间关系</a:t>
            </a:r>
          </a:p>
        </p:txBody>
      </p:sp>
      <p:sp>
        <p:nvSpPr>
          <p:cNvPr id="147463" name="Line 7">
            <a:extLst>
              <a:ext uri="{FF2B5EF4-FFF2-40B4-BE49-F238E27FC236}">
                <a16:creationId xmlns:a16="http://schemas.microsoft.com/office/drawing/2014/main" id="{96825B32-C7B0-4F6F-8A2C-AD9895842BF7}"/>
              </a:ext>
            </a:extLst>
          </p:cNvPr>
          <p:cNvSpPr>
            <a:spLocks noChangeShapeType="1"/>
          </p:cNvSpPr>
          <p:nvPr/>
        </p:nvSpPr>
        <p:spPr bwMode="auto">
          <a:xfrm flipV="1">
            <a:off x="2197893" y="3935661"/>
            <a:ext cx="1152525" cy="1152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64" name="Text Box 8">
            <a:extLst>
              <a:ext uri="{FF2B5EF4-FFF2-40B4-BE49-F238E27FC236}">
                <a16:creationId xmlns:a16="http://schemas.microsoft.com/office/drawing/2014/main" id="{25011B04-F433-4E9D-956F-F0B9716D5660}"/>
              </a:ext>
            </a:extLst>
          </p:cNvPr>
          <p:cNvSpPr txBox="1">
            <a:spLocks noChangeArrowheads="1"/>
          </p:cNvSpPr>
          <p:nvPr/>
        </p:nvSpPr>
        <p:spPr bwMode="auto">
          <a:xfrm>
            <a:off x="6788943" y="3483223"/>
            <a:ext cx="1943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种群位置</a:t>
            </a:r>
          </a:p>
        </p:txBody>
      </p:sp>
      <p:sp>
        <p:nvSpPr>
          <p:cNvPr id="147465" name="Line 9">
            <a:extLst>
              <a:ext uri="{FF2B5EF4-FFF2-40B4-BE49-F238E27FC236}">
                <a16:creationId xmlns:a16="http://schemas.microsoft.com/office/drawing/2014/main" id="{370AA624-FE4F-459A-974B-40474F65C0F0}"/>
              </a:ext>
            </a:extLst>
          </p:cNvPr>
          <p:cNvSpPr>
            <a:spLocks noChangeShapeType="1"/>
          </p:cNvSpPr>
          <p:nvPr/>
        </p:nvSpPr>
        <p:spPr bwMode="auto">
          <a:xfrm flipV="1">
            <a:off x="5653881" y="2567236"/>
            <a:ext cx="1079500" cy="1152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66" name="Text Box 10">
            <a:extLst>
              <a:ext uri="{FF2B5EF4-FFF2-40B4-BE49-F238E27FC236}">
                <a16:creationId xmlns:a16="http://schemas.microsoft.com/office/drawing/2014/main" id="{527D5CE2-E83C-4996-B408-16282B194611}"/>
              </a:ext>
            </a:extLst>
          </p:cNvPr>
          <p:cNvSpPr txBox="1">
            <a:spLocks noChangeArrowheads="1"/>
          </p:cNvSpPr>
          <p:nvPr/>
        </p:nvSpPr>
        <p:spPr bwMode="auto">
          <a:xfrm>
            <a:off x="6733381" y="2135436"/>
            <a:ext cx="20875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群落的空间结构</a:t>
            </a:r>
          </a:p>
        </p:txBody>
      </p:sp>
      <p:sp>
        <p:nvSpPr>
          <p:cNvPr id="147467" name="Line 11">
            <a:extLst>
              <a:ext uri="{FF2B5EF4-FFF2-40B4-BE49-F238E27FC236}">
                <a16:creationId xmlns:a16="http://schemas.microsoft.com/office/drawing/2014/main" id="{D066E9BB-47C9-47A0-89D3-F1563C7D999A}"/>
              </a:ext>
            </a:extLst>
          </p:cNvPr>
          <p:cNvSpPr>
            <a:spLocks noChangeShapeType="1"/>
          </p:cNvSpPr>
          <p:nvPr/>
        </p:nvSpPr>
        <p:spPr bwMode="auto">
          <a:xfrm>
            <a:off x="5653881" y="3791198"/>
            <a:ext cx="11525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68" name="Text Box 12">
            <a:extLst>
              <a:ext uri="{FF2B5EF4-FFF2-40B4-BE49-F238E27FC236}">
                <a16:creationId xmlns:a16="http://schemas.microsoft.com/office/drawing/2014/main" id="{FFCDC61E-6E02-4D42-A72F-8B6F1F10AB5A}"/>
              </a:ext>
            </a:extLst>
          </p:cNvPr>
          <p:cNvSpPr txBox="1">
            <a:spLocks noChangeArrowheads="1"/>
          </p:cNvSpPr>
          <p:nvPr/>
        </p:nvSpPr>
        <p:spPr bwMode="auto">
          <a:xfrm>
            <a:off x="540543" y="4778623"/>
            <a:ext cx="1943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群落演替</a:t>
            </a:r>
          </a:p>
        </p:txBody>
      </p:sp>
      <p:sp>
        <p:nvSpPr>
          <p:cNvPr id="147469" name="Line 13">
            <a:extLst>
              <a:ext uri="{FF2B5EF4-FFF2-40B4-BE49-F238E27FC236}">
                <a16:creationId xmlns:a16="http://schemas.microsoft.com/office/drawing/2014/main" id="{22F986FC-2EDF-4FE7-B294-F588E38D8191}"/>
              </a:ext>
            </a:extLst>
          </p:cNvPr>
          <p:cNvSpPr>
            <a:spLocks noChangeShapeType="1"/>
          </p:cNvSpPr>
          <p:nvPr/>
        </p:nvSpPr>
        <p:spPr bwMode="auto">
          <a:xfrm>
            <a:off x="5653881" y="3864223"/>
            <a:ext cx="1152525" cy="10080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47470" name="Text Box 14">
            <a:extLst>
              <a:ext uri="{FF2B5EF4-FFF2-40B4-BE49-F238E27FC236}">
                <a16:creationId xmlns:a16="http://schemas.microsoft.com/office/drawing/2014/main" id="{3230C15E-5D41-477B-8A21-713F5D5F39BA}"/>
              </a:ext>
            </a:extLst>
          </p:cNvPr>
          <p:cNvSpPr txBox="1">
            <a:spLocks noChangeArrowheads="1"/>
          </p:cNvSpPr>
          <p:nvPr/>
        </p:nvSpPr>
        <p:spPr bwMode="auto">
          <a:xfrm>
            <a:off x="6734968" y="4718298"/>
            <a:ext cx="22320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800" b="1">
                <a:latin typeface="微软雅黑" panose="020B0503020204020204" pitchFamily="34" charset="-122"/>
                <a:ea typeface="微软雅黑" panose="020B0503020204020204" pitchFamily="34" charset="-122"/>
              </a:rPr>
              <a:t>池塘的范围和边界</a:t>
            </a:r>
          </a:p>
        </p:txBody>
      </p:sp>
      <p:sp>
        <p:nvSpPr>
          <p:cNvPr id="147471" name="Text Box 15">
            <a:extLst>
              <a:ext uri="{FF2B5EF4-FFF2-40B4-BE49-F238E27FC236}">
                <a16:creationId xmlns:a16="http://schemas.microsoft.com/office/drawing/2014/main" id="{061D0D34-94E8-419B-939A-2DCB1EBF2ECF}"/>
              </a:ext>
            </a:extLst>
          </p:cNvPr>
          <p:cNvSpPr txBox="1">
            <a:spLocks noChangeArrowheads="1"/>
          </p:cNvSpPr>
          <p:nvPr/>
        </p:nvSpPr>
        <p:spPr bwMode="auto">
          <a:xfrm>
            <a:off x="3207543" y="3432423"/>
            <a:ext cx="2663825" cy="720725"/>
          </a:xfrm>
          <a:prstGeom prst="rect">
            <a:avLst/>
          </a:prstGeom>
          <a:solidFill>
            <a:srgbClr val="FFFFCC"/>
          </a:solidFill>
          <a:ln w="9525" algn="ctr">
            <a:solidFill>
              <a:schemeClr val="tx1"/>
            </a:solidFill>
            <a:prstDash val="dash"/>
            <a:miter lim="800000"/>
            <a:headEnd/>
            <a:tailEnd/>
          </a:ln>
        </p:spPr>
        <p:txBody>
          <a:bodyPr anchor="ctr" anchorCtr="1"/>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zh-CN" altLang="en-US" sz="2800" b="1" dirty="0">
                <a:latin typeface="微软雅黑" panose="020B0503020204020204" pitchFamily="34" charset="-122"/>
                <a:ea typeface="微软雅黑" panose="020B0503020204020204" pitchFamily="34" charset="-122"/>
              </a:rPr>
              <a:t>研究池塘群落</a:t>
            </a:r>
          </a:p>
        </p:txBody>
      </p:sp>
      <p:sp>
        <p:nvSpPr>
          <p:cNvPr id="147473" name="Text Box 17">
            <a:extLst>
              <a:ext uri="{FF2B5EF4-FFF2-40B4-BE49-F238E27FC236}">
                <a16:creationId xmlns:a16="http://schemas.microsoft.com/office/drawing/2014/main" id="{CC230762-1932-4371-8ADD-3ACBE146BEB3}"/>
              </a:ext>
            </a:extLst>
          </p:cNvPr>
          <p:cNvSpPr txBox="1">
            <a:spLocks noChangeArrowheads="1"/>
          </p:cNvSpPr>
          <p:nvPr/>
        </p:nvSpPr>
        <p:spPr bwMode="auto">
          <a:xfrm>
            <a:off x="323528" y="1205907"/>
            <a:ext cx="87510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50000"/>
              </a:spcBef>
            </a:pPr>
            <a:r>
              <a:rPr lang="zh-CN" altLang="en-US" sz="2800" b="1" dirty="0">
                <a:solidFill>
                  <a:srgbClr val="C00000"/>
                </a:solidFill>
                <a:latin typeface="微软雅黑" panose="020B0503020204020204" pitchFamily="34" charset="-122"/>
                <a:ea typeface="微软雅黑" panose="020B0503020204020204" pitchFamily="34" charset="-122"/>
              </a:rPr>
              <a:t>群落特征：物种的多样性、群落结构、种间关系等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471"/>
                                        </p:tgtEl>
                                        <p:attrNameLst>
                                          <p:attrName>style.visibility</p:attrName>
                                        </p:attrNameLst>
                                      </p:cBhvr>
                                      <p:to>
                                        <p:strVal val="visible"/>
                                      </p:to>
                                    </p:set>
                                    <p:animEffect transition="in" filter="wipe(down)">
                                      <p:cBhvr>
                                        <p:cTn id="7" dur="500"/>
                                        <p:tgtEl>
                                          <p:spTgt spid="147471"/>
                                        </p:tgtEl>
                                      </p:cBhvr>
                                    </p:animEffect>
                                  </p:childTnLst>
                                </p:cTn>
                              </p:par>
                              <p:par>
                                <p:cTn id="8" presetID="3" presetClass="entr" presetSubtype="5" fill="hold" nodeType="withEffect">
                                  <p:stCondLst>
                                    <p:cond delay="0"/>
                                  </p:stCondLst>
                                  <p:childTnLst>
                                    <p:set>
                                      <p:cBhvr>
                                        <p:cTn id="9" dur="1" fill="hold">
                                          <p:stCondLst>
                                            <p:cond delay="0"/>
                                          </p:stCondLst>
                                        </p:cTn>
                                        <p:tgtEl>
                                          <p:spTgt spid="147474"/>
                                        </p:tgtEl>
                                        <p:attrNameLst>
                                          <p:attrName>style.visibility</p:attrName>
                                        </p:attrNameLst>
                                      </p:cBhvr>
                                      <p:to>
                                        <p:strVal val="visible"/>
                                      </p:to>
                                    </p:set>
                                    <p:animEffect transition="in" filter="blinds(vertical)">
                                      <p:cBhvr>
                                        <p:cTn id="10" dur="500"/>
                                        <p:tgtEl>
                                          <p:spTgt spid="1474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47459"/>
                                        </p:tgtEl>
                                        <p:attrNameLst>
                                          <p:attrName>style.visibility</p:attrName>
                                        </p:attrNameLst>
                                      </p:cBhvr>
                                      <p:to>
                                        <p:strVal val="visible"/>
                                      </p:to>
                                    </p:set>
                                    <p:animEffect transition="in" filter="wipe(down)">
                                      <p:cBhvr>
                                        <p:cTn id="15" dur="500"/>
                                        <p:tgtEl>
                                          <p:spTgt spid="14745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7460"/>
                                        </p:tgtEl>
                                        <p:attrNameLst>
                                          <p:attrName>style.visibility</p:attrName>
                                        </p:attrNameLst>
                                      </p:cBhvr>
                                      <p:to>
                                        <p:strVal val="visible"/>
                                      </p:to>
                                    </p:set>
                                    <p:animEffect transition="in" filter="wipe(down)">
                                      <p:cBhvr>
                                        <p:cTn id="20" dur="500"/>
                                        <p:tgtEl>
                                          <p:spTgt spid="14746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47461"/>
                                        </p:tgtEl>
                                        <p:attrNameLst>
                                          <p:attrName>style.visibility</p:attrName>
                                        </p:attrNameLst>
                                      </p:cBhvr>
                                      <p:to>
                                        <p:strVal val="visible"/>
                                      </p:to>
                                    </p:set>
                                    <p:animEffect transition="in" filter="wipe(down)">
                                      <p:cBhvr>
                                        <p:cTn id="25" dur="500"/>
                                        <p:tgtEl>
                                          <p:spTgt spid="1474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7462"/>
                                        </p:tgtEl>
                                        <p:attrNameLst>
                                          <p:attrName>style.visibility</p:attrName>
                                        </p:attrNameLst>
                                      </p:cBhvr>
                                      <p:to>
                                        <p:strVal val="visible"/>
                                      </p:to>
                                    </p:set>
                                    <p:animEffect transition="in" filter="wipe(down)">
                                      <p:cBhvr>
                                        <p:cTn id="30" dur="500"/>
                                        <p:tgtEl>
                                          <p:spTgt spid="1474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147463"/>
                                        </p:tgtEl>
                                        <p:attrNameLst>
                                          <p:attrName>style.visibility</p:attrName>
                                        </p:attrNameLst>
                                      </p:cBhvr>
                                      <p:to>
                                        <p:strVal val="visible"/>
                                      </p:to>
                                    </p:set>
                                    <p:animEffect transition="in" filter="wipe(down)">
                                      <p:cBhvr>
                                        <p:cTn id="35" dur="500"/>
                                        <p:tgtEl>
                                          <p:spTgt spid="14746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7468"/>
                                        </p:tgtEl>
                                        <p:attrNameLst>
                                          <p:attrName>style.visibility</p:attrName>
                                        </p:attrNameLst>
                                      </p:cBhvr>
                                      <p:to>
                                        <p:strVal val="visible"/>
                                      </p:to>
                                    </p:set>
                                    <p:animEffect transition="in" filter="wipe(down)">
                                      <p:cBhvr>
                                        <p:cTn id="40" dur="500"/>
                                        <p:tgtEl>
                                          <p:spTgt spid="14746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147465"/>
                                        </p:tgtEl>
                                        <p:attrNameLst>
                                          <p:attrName>style.visibility</p:attrName>
                                        </p:attrNameLst>
                                      </p:cBhvr>
                                      <p:to>
                                        <p:strVal val="visible"/>
                                      </p:to>
                                    </p:set>
                                    <p:animEffect transition="in" filter="wipe(down)">
                                      <p:cBhvr>
                                        <p:cTn id="45" dur="500"/>
                                        <p:tgtEl>
                                          <p:spTgt spid="14746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7466"/>
                                        </p:tgtEl>
                                        <p:attrNameLst>
                                          <p:attrName>style.visibility</p:attrName>
                                        </p:attrNameLst>
                                      </p:cBhvr>
                                      <p:to>
                                        <p:strVal val="visible"/>
                                      </p:to>
                                    </p:set>
                                    <p:animEffect transition="in" filter="wipe(down)">
                                      <p:cBhvr>
                                        <p:cTn id="50" dur="500"/>
                                        <p:tgtEl>
                                          <p:spTgt spid="14746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147467"/>
                                        </p:tgtEl>
                                        <p:attrNameLst>
                                          <p:attrName>style.visibility</p:attrName>
                                        </p:attrNameLst>
                                      </p:cBhvr>
                                      <p:to>
                                        <p:strVal val="visible"/>
                                      </p:to>
                                    </p:set>
                                    <p:animEffect transition="in" filter="wipe(down)">
                                      <p:cBhvr>
                                        <p:cTn id="55" dur="500"/>
                                        <p:tgtEl>
                                          <p:spTgt spid="14746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47464"/>
                                        </p:tgtEl>
                                        <p:attrNameLst>
                                          <p:attrName>style.visibility</p:attrName>
                                        </p:attrNameLst>
                                      </p:cBhvr>
                                      <p:to>
                                        <p:strVal val="visible"/>
                                      </p:to>
                                    </p:set>
                                    <p:animEffect transition="in" filter="wipe(down)">
                                      <p:cBhvr>
                                        <p:cTn id="60" dur="500"/>
                                        <p:tgtEl>
                                          <p:spTgt spid="14746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nodeType="clickEffect">
                                  <p:stCondLst>
                                    <p:cond delay="0"/>
                                  </p:stCondLst>
                                  <p:childTnLst>
                                    <p:set>
                                      <p:cBhvr>
                                        <p:cTn id="64" dur="1" fill="hold">
                                          <p:stCondLst>
                                            <p:cond delay="0"/>
                                          </p:stCondLst>
                                        </p:cTn>
                                        <p:tgtEl>
                                          <p:spTgt spid="147469"/>
                                        </p:tgtEl>
                                        <p:attrNameLst>
                                          <p:attrName>style.visibility</p:attrName>
                                        </p:attrNameLst>
                                      </p:cBhvr>
                                      <p:to>
                                        <p:strVal val="visible"/>
                                      </p:to>
                                    </p:set>
                                    <p:animEffect transition="in" filter="wipe(down)">
                                      <p:cBhvr>
                                        <p:cTn id="65" dur="500"/>
                                        <p:tgtEl>
                                          <p:spTgt spid="14746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47470"/>
                                        </p:tgtEl>
                                        <p:attrNameLst>
                                          <p:attrName>style.visibility</p:attrName>
                                        </p:attrNameLst>
                                      </p:cBhvr>
                                      <p:to>
                                        <p:strVal val="visible"/>
                                      </p:to>
                                    </p:set>
                                    <p:animEffect transition="in" filter="wipe(down)">
                                      <p:cBhvr>
                                        <p:cTn id="70" dur="500"/>
                                        <p:tgtEl>
                                          <p:spTgt spid="14747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47473"/>
                                        </p:tgtEl>
                                        <p:attrNameLst>
                                          <p:attrName>style.visibility</p:attrName>
                                        </p:attrNameLst>
                                      </p:cBhvr>
                                      <p:to>
                                        <p:strVal val="visible"/>
                                      </p:to>
                                    </p:set>
                                    <p:animEffect transition="in" filter="blinds(horizontal)">
                                      <p:cBhvr>
                                        <p:cTn id="75" dur="500"/>
                                        <p:tgtEl>
                                          <p:spTgt spid="147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p:bldP spid="147464" grpId="0"/>
      <p:bldP spid="147466" grpId="0"/>
      <p:bldP spid="147468" grpId="0"/>
      <p:bldP spid="147470" grpId="0"/>
      <p:bldP spid="147471" grpId="0" animBg="1"/>
      <p:bldP spid="14747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a:extLst>
              <a:ext uri="{FF2B5EF4-FFF2-40B4-BE49-F238E27FC236}">
                <a16:creationId xmlns:a16="http://schemas.microsoft.com/office/drawing/2014/main" id="{D21D172B-6779-4512-96B3-DA7EBAE0240D}"/>
              </a:ext>
            </a:extLst>
          </p:cNvPr>
          <p:cNvSpPr>
            <a:spLocks noChangeArrowheads="1"/>
          </p:cNvSpPr>
          <p:nvPr/>
        </p:nvSpPr>
        <p:spPr bwMode="gray">
          <a:xfrm>
            <a:off x="539552" y="1844824"/>
            <a:ext cx="73448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spcBef>
                <a:spcPct val="45000"/>
              </a:spcBef>
              <a:spcAft>
                <a:spcPct val="20000"/>
              </a:spcAft>
              <a:buClr>
                <a:schemeClr val="tx2"/>
              </a:buClr>
            </a:pPr>
            <a:r>
              <a:rPr lang="zh-CN" altLang="en-US" sz="4800" b="1" dirty="0">
                <a:solidFill>
                  <a:srgbClr val="990066"/>
                </a:solidFill>
                <a:latin typeface="微软雅黑" panose="020B0503020204020204" pitchFamily="34" charset="-122"/>
                <a:ea typeface="微软雅黑" panose="020B0503020204020204" pitchFamily="34" charset="-122"/>
              </a:rPr>
              <a:t>第二节 群落的主要类型</a:t>
            </a:r>
            <a:endParaRPr lang="en-US" altLang="zh-CN" sz="4800" b="1" dirty="0">
              <a:solidFill>
                <a:srgbClr val="990066"/>
              </a:solidFill>
              <a:latin typeface="微软雅黑" panose="020B0503020204020204" pitchFamily="34" charset="-122"/>
              <a:ea typeface="微软雅黑" panose="020B0503020204020204" pitchFamily="34" charset="-122"/>
            </a:endParaRPr>
          </a:p>
        </p:txBody>
      </p:sp>
      <p:sp>
        <p:nvSpPr>
          <p:cNvPr id="4" name="标题 1">
            <a:extLst>
              <a:ext uri="{FF2B5EF4-FFF2-40B4-BE49-F238E27FC236}">
                <a16:creationId xmlns:a16="http://schemas.microsoft.com/office/drawing/2014/main" id="{14C6F964-8A9E-4CC7-9209-538B4462EED7}"/>
              </a:ext>
            </a:extLst>
          </p:cNvPr>
          <p:cNvSpPr>
            <a:spLocks noGrp="1"/>
          </p:cNvSpPr>
          <p:nvPr>
            <p:ph type="ctrTitle"/>
          </p:nvPr>
        </p:nvSpPr>
        <p:spPr/>
        <p:txBody>
          <a:bodyPr/>
          <a:lstStyle/>
          <a:p>
            <a:r>
              <a:rPr lang="zh-CN" altLang="en-US" dirty="0"/>
              <a:t>第七章 群落及其演替</a:t>
            </a:r>
          </a:p>
        </p:txBody>
      </p:sp>
      <p:pic>
        <p:nvPicPr>
          <p:cNvPr id="2" name="图片 1">
            <a:extLst>
              <a:ext uri="{FF2B5EF4-FFF2-40B4-BE49-F238E27FC236}">
                <a16:creationId xmlns:a16="http://schemas.microsoft.com/office/drawing/2014/main" id="{0A7261D8-3BB1-4CD6-A46B-D590116BC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6204983"/>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351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57536FB-44DF-4B37-BA46-BD038C8CCFF7}"/>
              </a:ext>
            </a:extLst>
          </p:cNvPr>
          <p:cNvSpPr/>
          <p:nvPr/>
        </p:nvSpPr>
        <p:spPr>
          <a:xfrm>
            <a:off x="4511675" y="4556125"/>
            <a:ext cx="4394200" cy="1835150"/>
          </a:xfrm>
          <a:prstGeom prst="rect">
            <a:avLst/>
          </a:prstGeom>
          <a:solidFill>
            <a:schemeClr val="accent6">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0B0149E-2BBE-4B18-804F-D97069C86861}"/>
              </a:ext>
            </a:extLst>
          </p:cNvPr>
          <p:cNvSpPr/>
          <p:nvPr/>
        </p:nvSpPr>
        <p:spPr>
          <a:xfrm>
            <a:off x="4506913" y="2570163"/>
            <a:ext cx="4392612" cy="1836737"/>
          </a:xfrm>
          <a:prstGeom prst="rect">
            <a:avLst/>
          </a:prstGeom>
          <a:solidFill>
            <a:schemeClr val="tx2">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5FD36DB-C0CB-40A0-A64C-A8AD1823B632}"/>
              </a:ext>
            </a:extLst>
          </p:cNvPr>
          <p:cNvSpPr/>
          <p:nvPr/>
        </p:nvSpPr>
        <p:spPr>
          <a:xfrm>
            <a:off x="366713" y="4556125"/>
            <a:ext cx="1071562" cy="1871663"/>
          </a:xfrm>
          <a:prstGeom prst="rect">
            <a:avLst/>
          </a:prstGeom>
          <a:solidFill>
            <a:schemeClr val="accent6">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B375CF8-AD0B-4930-ADA7-ABBC15D16062}"/>
              </a:ext>
            </a:extLst>
          </p:cNvPr>
          <p:cNvSpPr/>
          <p:nvPr/>
        </p:nvSpPr>
        <p:spPr>
          <a:xfrm>
            <a:off x="382588" y="2573338"/>
            <a:ext cx="1071562" cy="1871662"/>
          </a:xfrm>
          <a:prstGeom prst="rect">
            <a:avLst/>
          </a:prstGeom>
          <a:solidFill>
            <a:schemeClr val="tx2">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A0472E6-9541-4F16-BB85-F82D6471088A}"/>
              </a:ext>
            </a:extLst>
          </p:cNvPr>
          <p:cNvSpPr/>
          <p:nvPr/>
        </p:nvSpPr>
        <p:spPr>
          <a:xfrm>
            <a:off x="4486275" y="584200"/>
            <a:ext cx="4394200" cy="1836738"/>
          </a:xfrm>
          <a:prstGeom prst="rect">
            <a:avLst/>
          </a:prstGeom>
          <a:solidFill>
            <a:srgbClr val="B5D476"/>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79C7502-8A88-45C2-8D45-718349FD4B60}"/>
              </a:ext>
            </a:extLst>
          </p:cNvPr>
          <p:cNvSpPr/>
          <p:nvPr/>
        </p:nvSpPr>
        <p:spPr>
          <a:xfrm>
            <a:off x="382588" y="549275"/>
            <a:ext cx="1071562" cy="1871663"/>
          </a:xfrm>
          <a:prstGeom prst="rect">
            <a:avLst/>
          </a:prstGeom>
          <a:solidFill>
            <a:srgbClr val="B5D476"/>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2296" name="Text Box 7">
            <a:extLst>
              <a:ext uri="{FF2B5EF4-FFF2-40B4-BE49-F238E27FC236}">
                <a16:creationId xmlns:a16="http://schemas.microsoft.com/office/drawing/2014/main" id="{568A4183-B3B9-438F-BE33-6005402C9B38}"/>
              </a:ext>
            </a:extLst>
          </p:cNvPr>
          <p:cNvSpPr txBox="1">
            <a:spLocks noChangeArrowheads="1"/>
          </p:cNvSpPr>
          <p:nvPr/>
        </p:nvSpPr>
        <p:spPr bwMode="auto">
          <a:xfrm>
            <a:off x="352425" y="806450"/>
            <a:ext cx="11604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农田</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生物</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群落</a:t>
            </a:r>
          </a:p>
        </p:txBody>
      </p:sp>
      <p:sp>
        <p:nvSpPr>
          <p:cNvPr id="12297" name="Text Box 8">
            <a:extLst>
              <a:ext uri="{FF2B5EF4-FFF2-40B4-BE49-F238E27FC236}">
                <a16:creationId xmlns:a16="http://schemas.microsoft.com/office/drawing/2014/main" id="{1A53C2D5-D62D-4C9D-A37C-F8167A5DF3C9}"/>
              </a:ext>
            </a:extLst>
          </p:cNvPr>
          <p:cNvSpPr txBox="1">
            <a:spLocks noChangeArrowheads="1"/>
          </p:cNvSpPr>
          <p:nvPr/>
        </p:nvSpPr>
        <p:spPr bwMode="auto">
          <a:xfrm>
            <a:off x="4681538" y="749300"/>
            <a:ext cx="42608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800"/>
              </a:spcBef>
              <a:spcAft>
                <a:spcPts val="1200"/>
              </a:spcAft>
              <a:buFontTx/>
              <a:buNone/>
            </a:pPr>
            <a:r>
              <a:rPr lang="zh-CN" altLang="en-US" sz="2400" dirty="0">
                <a:latin typeface="微软雅黑" panose="020B0503020204020204" pitchFamily="34" charset="-122"/>
                <a:ea typeface="微软雅黑" panose="020B0503020204020204" pitchFamily="34" charset="-122"/>
              </a:rPr>
              <a:t>农田中除农民种植的农作物外，还有杂草等多种植物及昆虫、青蛙、老鼠等多种动物及细菌等微生物</a:t>
            </a:r>
          </a:p>
        </p:txBody>
      </p:sp>
      <p:sp>
        <p:nvSpPr>
          <p:cNvPr id="12298" name="Text Box 12">
            <a:extLst>
              <a:ext uri="{FF2B5EF4-FFF2-40B4-BE49-F238E27FC236}">
                <a16:creationId xmlns:a16="http://schemas.microsoft.com/office/drawing/2014/main" id="{960F63BD-FB58-4DF8-B274-65C211274E7F}"/>
              </a:ext>
            </a:extLst>
          </p:cNvPr>
          <p:cNvSpPr txBox="1">
            <a:spLocks noChangeArrowheads="1"/>
          </p:cNvSpPr>
          <p:nvPr/>
        </p:nvSpPr>
        <p:spPr bwMode="auto">
          <a:xfrm>
            <a:off x="309563" y="2830513"/>
            <a:ext cx="11604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海洋</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生物</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群落</a:t>
            </a:r>
          </a:p>
        </p:txBody>
      </p:sp>
      <p:sp>
        <p:nvSpPr>
          <p:cNvPr id="12299" name="Text Box 13">
            <a:extLst>
              <a:ext uri="{FF2B5EF4-FFF2-40B4-BE49-F238E27FC236}">
                <a16:creationId xmlns:a16="http://schemas.microsoft.com/office/drawing/2014/main" id="{9117B52C-8229-4430-8188-9D32DCBDD16F}"/>
              </a:ext>
            </a:extLst>
          </p:cNvPr>
          <p:cNvSpPr txBox="1">
            <a:spLocks noChangeArrowheads="1"/>
          </p:cNvSpPr>
          <p:nvPr/>
        </p:nvSpPr>
        <p:spPr bwMode="auto">
          <a:xfrm>
            <a:off x="4689475" y="2857500"/>
            <a:ext cx="424656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400" dirty="0">
                <a:latin typeface="微软雅黑" panose="020B0503020204020204" pitchFamily="34" charset="-122"/>
                <a:ea typeface="微软雅黑" panose="020B0503020204020204" pitchFamily="34" charset="-122"/>
              </a:rPr>
              <a:t>海洋中除鱼类外，还有珊瑚、贝类、甲壳类等许多动物及海藻等各式各样的原生生物和微生物</a:t>
            </a:r>
          </a:p>
        </p:txBody>
      </p:sp>
      <p:sp>
        <p:nvSpPr>
          <p:cNvPr id="12300" name="Text Box 17">
            <a:extLst>
              <a:ext uri="{FF2B5EF4-FFF2-40B4-BE49-F238E27FC236}">
                <a16:creationId xmlns:a16="http://schemas.microsoft.com/office/drawing/2014/main" id="{A4ED25F9-8688-4AA4-8E78-65B3420F932B}"/>
              </a:ext>
            </a:extLst>
          </p:cNvPr>
          <p:cNvSpPr txBox="1">
            <a:spLocks noChangeArrowheads="1"/>
          </p:cNvSpPr>
          <p:nvPr/>
        </p:nvSpPr>
        <p:spPr bwMode="auto">
          <a:xfrm>
            <a:off x="417513" y="4849813"/>
            <a:ext cx="10922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森林</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生物</a:t>
            </a:r>
            <a:br>
              <a:rPr lang="zh-CN" altLang="en-US" sz="2800" b="1">
                <a:latin typeface="微软雅黑" panose="020B0503020204020204" pitchFamily="34" charset="-122"/>
                <a:ea typeface="微软雅黑" panose="020B0503020204020204" pitchFamily="34" charset="-122"/>
              </a:rPr>
            </a:br>
            <a:r>
              <a:rPr lang="zh-CN" altLang="en-US" sz="2800" b="1">
                <a:latin typeface="微软雅黑" panose="020B0503020204020204" pitchFamily="34" charset="-122"/>
                <a:ea typeface="微软雅黑" panose="020B0503020204020204" pitchFamily="34" charset="-122"/>
              </a:rPr>
              <a:t>群落</a:t>
            </a:r>
          </a:p>
        </p:txBody>
      </p:sp>
      <p:sp>
        <p:nvSpPr>
          <p:cNvPr id="12301" name="Text Box 18">
            <a:extLst>
              <a:ext uri="{FF2B5EF4-FFF2-40B4-BE49-F238E27FC236}">
                <a16:creationId xmlns:a16="http://schemas.microsoft.com/office/drawing/2014/main" id="{54916707-C7FA-4DD2-83E0-ED6C62994215}"/>
              </a:ext>
            </a:extLst>
          </p:cNvPr>
          <p:cNvSpPr txBox="1">
            <a:spLocks noChangeArrowheads="1"/>
          </p:cNvSpPr>
          <p:nvPr/>
        </p:nvSpPr>
        <p:spPr bwMode="auto">
          <a:xfrm>
            <a:off x="4775200" y="4752975"/>
            <a:ext cx="41243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2400">
                <a:latin typeface="微软雅黑" panose="020B0503020204020204" pitchFamily="34" charset="-122"/>
                <a:ea typeface="微软雅黑" panose="020B0503020204020204" pitchFamily="34" charset="-122"/>
              </a:rPr>
              <a:t>森林中有乔木、灌木、草本等各种各样的植物，还有种类繁多的鸟兽虫鱼、各类动物及细菌、真菌等</a:t>
            </a:r>
            <a:endParaRPr lang="en-US" altLang="zh-CN" sz="2400">
              <a:latin typeface="微软雅黑" panose="020B0503020204020204" pitchFamily="34" charset="-122"/>
              <a:ea typeface="微软雅黑" panose="020B0503020204020204" pitchFamily="34" charset="-122"/>
            </a:endParaRPr>
          </a:p>
        </p:txBody>
      </p:sp>
      <p:pic>
        <p:nvPicPr>
          <p:cNvPr id="12302" name="Picture 12">
            <a:extLst>
              <a:ext uri="{FF2B5EF4-FFF2-40B4-BE49-F238E27FC236}">
                <a16:creationId xmlns:a16="http://schemas.microsoft.com/office/drawing/2014/main" id="{8408AE51-E263-467A-9651-3D1D177EF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549275"/>
            <a:ext cx="28130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4">
            <a:extLst>
              <a:ext uri="{FF2B5EF4-FFF2-40B4-BE49-F238E27FC236}">
                <a16:creationId xmlns:a16="http://schemas.microsoft.com/office/drawing/2014/main" id="{B9E36F13-29AB-41B3-A10D-5300D0E17A6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52575" y="2574925"/>
            <a:ext cx="28082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8">
            <a:extLst>
              <a:ext uri="{FF2B5EF4-FFF2-40B4-BE49-F238E27FC236}">
                <a16:creationId xmlns:a16="http://schemas.microsoft.com/office/drawing/2014/main" id="{2F15BB12-D8C8-4185-B001-1C11C70FA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539" r="1677" b="5251"/>
          <a:stretch>
            <a:fillRect/>
          </a:stretch>
        </p:blipFill>
        <p:spPr bwMode="auto">
          <a:xfrm>
            <a:off x="1558925" y="4556125"/>
            <a:ext cx="28003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6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57536FB-44DF-4B37-BA46-BD038C8CCFF7}"/>
              </a:ext>
            </a:extLst>
          </p:cNvPr>
          <p:cNvSpPr/>
          <p:nvPr/>
        </p:nvSpPr>
        <p:spPr>
          <a:xfrm>
            <a:off x="4511675" y="4556125"/>
            <a:ext cx="4394200" cy="1872000"/>
          </a:xfrm>
          <a:prstGeom prst="rect">
            <a:avLst/>
          </a:prstGeom>
          <a:solidFill>
            <a:schemeClr val="accent6">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0B0149E-2BBE-4B18-804F-D97069C86861}"/>
              </a:ext>
            </a:extLst>
          </p:cNvPr>
          <p:cNvSpPr/>
          <p:nvPr/>
        </p:nvSpPr>
        <p:spPr>
          <a:xfrm>
            <a:off x="4506913" y="2570163"/>
            <a:ext cx="4392612" cy="1836737"/>
          </a:xfrm>
          <a:prstGeom prst="rect">
            <a:avLst/>
          </a:prstGeom>
          <a:solidFill>
            <a:schemeClr val="tx2">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5FD36DB-C0CB-40A0-A64C-A8AD1823B632}"/>
              </a:ext>
            </a:extLst>
          </p:cNvPr>
          <p:cNvSpPr/>
          <p:nvPr/>
        </p:nvSpPr>
        <p:spPr>
          <a:xfrm>
            <a:off x="366713" y="4556125"/>
            <a:ext cx="1071562" cy="1871663"/>
          </a:xfrm>
          <a:prstGeom prst="rect">
            <a:avLst/>
          </a:prstGeom>
          <a:solidFill>
            <a:schemeClr val="accent6">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B375CF8-AD0B-4930-ADA7-ABBC15D16062}"/>
              </a:ext>
            </a:extLst>
          </p:cNvPr>
          <p:cNvSpPr/>
          <p:nvPr/>
        </p:nvSpPr>
        <p:spPr>
          <a:xfrm>
            <a:off x="382588" y="2573338"/>
            <a:ext cx="1071562" cy="1871662"/>
          </a:xfrm>
          <a:prstGeom prst="rect">
            <a:avLst/>
          </a:prstGeom>
          <a:solidFill>
            <a:schemeClr val="tx2">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A0472E6-9541-4F16-BB85-F82D6471088A}"/>
              </a:ext>
            </a:extLst>
          </p:cNvPr>
          <p:cNvSpPr/>
          <p:nvPr/>
        </p:nvSpPr>
        <p:spPr>
          <a:xfrm>
            <a:off x="4527330" y="566569"/>
            <a:ext cx="4394200" cy="1872000"/>
          </a:xfrm>
          <a:prstGeom prst="rect">
            <a:avLst/>
          </a:prstGeom>
          <a:solidFill>
            <a:srgbClr val="B5D476"/>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79C7502-8A88-45C2-8D45-718349FD4B60}"/>
              </a:ext>
            </a:extLst>
          </p:cNvPr>
          <p:cNvSpPr/>
          <p:nvPr/>
        </p:nvSpPr>
        <p:spPr>
          <a:xfrm>
            <a:off x="382588" y="549275"/>
            <a:ext cx="1071562" cy="1871663"/>
          </a:xfrm>
          <a:prstGeom prst="rect">
            <a:avLst/>
          </a:prstGeom>
          <a:solidFill>
            <a:srgbClr val="B5D476"/>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2296" name="Text Box 7">
            <a:extLst>
              <a:ext uri="{FF2B5EF4-FFF2-40B4-BE49-F238E27FC236}">
                <a16:creationId xmlns:a16="http://schemas.microsoft.com/office/drawing/2014/main" id="{568A4183-B3B9-438F-BE33-6005402C9B38}"/>
              </a:ext>
            </a:extLst>
          </p:cNvPr>
          <p:cNvSpPr txBox="1">
            <a:spLocks noChangeArrowheads="1"/>
          </p:cNvSpPr>
          <p:nvPr/>
        </p:nvSpPr>
        <p:spPr bwMode="auto">
          <a:xfrm>
            <a:off x="352425" y="806450"/>
            <a:ext cx="11604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荒漠</a:t>
            </a:r>
            <a:endParaRPr lang="en-US" altLang="zh-CN" sz="2800" b="1" dirty="0">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生物</a:t>
            </a:r>
            <a:br>
              <a:rPr lang="zh-CN" altLang="en-US" sz="2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群落</a:t>
            </a:r>
          </a:p>
        </p:txBody>
      </p:sp>
      <p:sp>
        <p:nvSpPr>
          <p:cNvPr id="12297" name="Text Box 8">
            <a:extLst>
              <a:ext uri="{FF2B5EF4-FFF2-40B4-BE49-F238E27FC236}">
                <a16:creationId xmlns:a16="http://schemas.microsoft.com/office/drawing/2014/main" id="{1A53C2D5-D62D-4C9D-A37C-F8167A5DF3C9}"/>
              </a:ext>
            </a:extLst>
          </p:cNvPr>
          <p:cNvSpPr txBox="1">
            <a:spLocks noChangeArrowheads="1"/>
          </p:cNvSpPr>
          <p:nvPr/>
        </p:nvSpPr>
        <p:spPr bwMode="auto">
          <a:xfrm>
            <a:off x="4689475" y="821045"/>
            <a:ext cx="4260850" cy="129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20000"/>
              </a:lnSpc>
              <a:spcBef>
                <a:spcPts val="1800"/>
              </a:spcBef>
              <a:spcAft>
                <a:spcPts val="1200"/>
              </a:spcAft>
              <a:buFontTx/>
              <a:buNone/>
            </a:pPr>
            <a:r>
              <a:rPr lang="zh-CN" altLang="en-US" sz="2400" dirty="0">
                <a:latin typeface="微软雅黑" panose="020B0503020204020204" pitchFamily="34" charset="-122"/>
                <a:ea typeface="微软雅黑" panose="020B0503020204020204" pitchFamily="34" charset="-122"/>
              </a:rPr>
              <a:t>分布在极度干旱地区，年降水量稀少且分布不均匀，物种少，群落结构非常简单</a:t>
            </a:r>
          </a:p>
        </p:txBody>
      </p:sp>
      <p:sp>
        <p:nvSpPr>
          <p:cNvPr id="12298" name="Text Box 12">
            <a:extLst>
              <a:ext uri="{FF2B5EF4-FFF2-40B4-BE49-F238E27FC236}">
                <a16:creationId xmlns:a16="http://schemas.microsoft.com/office/drawing/2014/main" id="{960F63BD-FB58-4DF8-B274-65C211274E7F}"/>
              </a:ext>
            </a:extLst>
          </p:cNvPr>
          <p:cNvSpPr txBox="1">
            <a:spLocks noChangeArrowheads="1"/>
          </p:cNvSpPr>
          <p:nvPr/>
        </p:nvSpPr>
        <p:spPr bwMode="auto">
          <a:xfrm>
            <a:off x="309563" y="2830513"/>
            <a:ext cx="11604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草原</a:t>
            </a:r>
            <a:br>
              <a:rPr lang="zh-CN" altLang="en-US" sz="2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生物</a:t>
            </a:r>
            <a:br>
              <a:rPr lang="zh-CN" altLang="en-US" sz="2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群落</a:t>
            </a:r>
          </a:p>
        </p:txBody>
      </p:sp>
      <p:sp>
        <p:nvSpPr>
          <p:cNvPr id="12299" name="Text Box 13">
            <a:extLst>
              <a:ext uri="{FF2B5EF4-FFF2-40B4-BE49-F238E27FC236}">
                <a16:creationId xmlns:a16="http://schemas.microsoft.com/office/drawing/2014/main" id="{9117B52C-8229-4430-8188-9D32DCBDD16F}"/>
              </a:ext>
            </a:extLst>
          </p:cNvPr>
          <p:cNvSpPr txBox="1">
            <a:spLocks noChangeArrowheads="1"/>
          </p:cNvSpPr>
          <p:nvPr/>
        </p:nvSpPr>
        <p:spPr bwMode="auto">
          <a:xfrm>
            <a:off x="4663715" y="2770505"/>
            <a:ext cx="424656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defPPr>
              <a:defRPr lang="en-US"/>
            </a:defPPr>
            <a:lvl1pPr eaLnBrk="1" hangingPunct="1">
              <a:lnSpc>
                <a:spcPct val="120000"/>
              </a:lnSpc>
              <a:spcBef>
                <a:spcPts val="1800"/>
              </a:spcBef>
              <a:spcAft>
                <a:spcPts val="1200"/>
              </a:spcAft>
              <a:buFontTx/>
              <a:buNone/>
              <a:defRPr sz="2400">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lnSpc>
                <a:spcPct val="100000"/>
              </a:lnSpc>
            </a:pPr>
            <a:r>
              <a:rPr lang="zh-CN" altLang="en-US" dirty="0"/>
              <a:t>主要分布在半干旱地区、不同年份或季节雨量不均匀的地区。动植物种类较少，群落结构相对简单</a:t>
            </a:r>
          </a:p>
        </p:txBody>
      </p:sp>
      <p:sp>
        <p:nvSpPr>
          <p:cNvPr id="12300" name="Text Box 17">
            <a:extLst>
              <a:ext uri="{FF2B5EF4-FFF2-40B4-BE49-F238E27FC236}">
                <a16:creationId xmlns:a16="http://schemas.microsoft.com/office/drawing/2014/main" id="{A4ED25F9-8688-4AA4-8E78-65B3420F932B}"/>
              </a:ext>
            </a:extLst>
          </p:cNvPr>
          <p:cNvSpPr txBox="1">
            <a:spLocks noChangeArrowheads="1"/>
          </p:cNvSpPr>
          <p:nvPr/>
        </p:nvSpPr>
        <p:spPr bwMode="auto">
          <a:xfrm>
            <a:off x="417513" y="4849813"/>
            <a:ext cx="10922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微软雅黑" panose="020B0503020204020204" pitchFamily="34" charset="-122"/>
                <a:ea typeface="微软雅黑" panose="020B0503020204020204" pitchFamily="34" charset="-122"/>
              </a:rPr>
              <a:t>湿地</a:t>
            </a:r>
            <a:br>
              <a:rPr lang="zh-CN" altLang="en-US" sz="2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生物</a:t>
            </a:r>
            <a:br>
              <a:rPr lang="zh-CN" altLang="en-US" sz="2800" b="1" dirty="0">
                <a:latin typeface="微软雅黑" panose="020B0503020204020204" pitchFamily="34" charset="-122"/>
                <a:ea typeface="微软雅黑" panose="020B0503020204020204" pitchFamily="34" charset="-122"/>
              </a:rPr>
            </a:br>
            <a:r>
              <a:rPr lang="zh-CN" altLang="en-US" sz="2800" b="1" dirty="0">
                <a:latin typeface="微软雅黑" panose="020B0503020204020204" pitchFamily="34" charset="-122"/>
                <a:ea typeface="微软雅黑" panose="020B0503020204020204" pitchFamily="34" charset="-122"/>
              </a:rPr>
              <a:t>群落</a:t>
            </a:r>
          </a:p>
        </p:txBody>
      </p:sp>
      <p:sp>
        <p:nvSpPr>
          <p:cNvPr id="12301" name="Text Box 18">
            <a:extLst>
              <a:ext uri="{FF2B5EF4-FFF2-40B4-BE49-F238E27FC236}">
                <a16:creationId xmlns:a16="http://schemas.microsoft.com/office/drawing/2014/main" id="{54916707-C7FA-4DD2-83E0-ED6C62994215}"/>
              </a:ext>
            </a:extLst>
          </p:cNvPr>
          <p:cNvSpPr txBox="1">
            <a:spLocks noChangeArrowheads="1"/>
          </p:cNvSpPr>
          <p:nvPr/>
        </p:nvSpPr>
        <p:spPr bwMode="auto">
          <a:xfrm>
            <a:off x="4724833" y="4905273"/>
            <a:ext cx="4124325" cy="84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type="none" w="lg" len="med"/>
              </a14:hiddenLine>
            </a:ext>
          </a:extLst>
        </p:spPr>
        <p:txBody>
          <a:bodyPr lIns="0" tIns="0" rIns="0" bIns="0">
            <a:spAutoFit/>
          </a:bodyPr>
          <a:lstStyle>
            <a:defPPr>
              <a:defRPr lang="en-US"/>
            </a:defPPr>
            <a:lvl1pPr eaLnBrk="1" hangingPunct="1">
              <a:lnSpc>
                <a:spcPct val="120000"/>
              </a:lnSpc>
              <a:spcBef>
                <a:spcPts val="1800"/>
              </a:spcBef>
              <a:spcAft>
                <a:spcPts val="1200"/>
              </a:spcAft>
              <a:buFontTx/>
              <a:buNone/>
              <a:defRPr sz="2400">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dirty="0"/>
              <a:t>动植物物种十分丰富，既有水生生物也有陆生生物</a:t>
            </a:r>
            <a:endParaRPr lang="en-US" altLang="zh-CN" dirty="0"/>
          </a:p>
        </p:txBody>
      </p:sp>
      <p:pic>
        <p:nvPicPr>
          <p:cNvPr id="4" name="图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86740" y="566569"/>
            <a:ext cx="2808000" cy="1872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740" y="2573169"/>
            <a:ext cx="2811468" cy="1872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366" y="4555788"/>
            <a:ext cx="2849730" cy="1872000"/>
          </a:xfrm>
          <a:prstGeom prst="rect">
            <a:avLst/>
          </a:prstGeom>
        </p:spPr>
      </p:pic>
    </p:spTree>
    <p:extLst>
      <p:ext uri="{BB962C8B-B14F-4D97-AF65-F5344CB8AC3E}">
        <p14:creationId xmlns:p14="http://schemas.microsoft.com/office/powerpoint/2010/main" val="27561521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
            <a:extLst>
              <a:ext uri="{FF2B5EF4-FFF2-40B4-BE49-F238E27FC236}">
                <a16:creationId xmlns:a16="http://schemas.microsoft.com/office/drawing/2014/main" id="{50837AFB-4B69-4887-8538-9BB0DAAD5F3F}"/>
              </a:ext>
            </a:extLst>
          </p:cNvPr>
          <p:cNvPicPr>
            <a:picLocks noChangeAspect="1"/>
          </p:cNvPicPr>
          <p:nvPr/>
        </p:nvPicPr>
        <p:blipFill>
          <a:blip r:embed="rId3">
            <a:extLst>
              <a:ext uri="{28A0092B-C50C-407E-A947-70E740481C1C}">
                <a14:useLocalDpi xmlns:a14="http://schemas.microsoft.com/office/drawing/2010/main" val="0"/>
              </a:ext>
            </a:extLst>
          </a:blip>
          <a:srcRect l="6049" t="7475" r="5133" b="11018"/>
          <a:stretch>
            <a:fillRect/>
          </a:stretch>
        </p:blipFill>
        <p:spPr bwMode="auto">
          <a:xfrm>
            <a:off x="0" y="0"/>
            <a:ext cx="9232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五角星 2">
            <a:extLst>
              <a:ext uri="{FF2B5EF4-FFF2-40B4-BE49-F238E27FC236}">
                <a16:creationId xmlns:a16="http://schemas.microsoft.com/office/drawing/2014/main" id="{BFD981AC-3060-4CA6-8C15-7D6294690C9D}"/>
              </a:ext>
            </a:extLst>
          </p:cNvPr>
          <p:cNvSpPr/>
          <p:nvPr/>
        </p:nvSpPr>
        <p:spPr>
          <a:xfrm>
            <a:off x="4707138" y="4473608"/>
            <a:ext cx="180000" cy="180000"/>
          </a:xfrm>
          <a:prstGeom prst="star5">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endParaRPr lang="zh-CN" altLang="en-US"/>
          </a:p>
        </p:txBody>
      </p:sp>
      <p:sp>
        <p:nvSpPr>
          <p:cNvPr id="4" name="椭圆 3">
            <a:extLst>
              <a:ext uri="{FF2B5EF4-FFF2-40B4-BE49-F238E27FC236}">
                <a16:creationId xmlns:a16="http://schemas.microsoft.com/office/drawing/2014/main" id="{E5F8F56D-73AD-41F5-860A-9D21D1B27E3B}"/>
              </a:ext>
            </a:extLst>
          </p:cNvPr>
          <p:cNvSpPr/>
          <p:nvPr/>
        </p:nvSpPr>
        <p:spPr>
          <a:xfrm>
            <a:off x="4618038" y="4373563"/>
            <a:ext cx="360362"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圆角矩形标注 5">
            <a:extLst>
              <a:ext uri="{FF2B5EF4-FFF2-40B4-BE49-F238E27FC236}">
                <a16:creationId xmlns:a16="http://schemas.microsoft.com/office/drawing/2014/main" id="{82161E5D-F9B9-4CB0-AA0A-DF3E81F9F858}"/>
              </a:ext>
            </a:extLst>
          </p:cNvPr>
          <p:cNvSpPr/>
          <p:nvPr/>
        </p:nvSpPr>
        <p:spPr>
          <a:xfrm>
            <a:off x="4211960" y="3573016"/>
            <a:ext cx="2808312" cy="576064"/>
          </a:xfrm>
          <a:prstGeom prst="wedgeRoundRectCallout">
            <a:avLst>
              <a:gd name="adj1" fmla="val -29018"/>
              <a:gd name="adj2" fmla="val 76284"/>
              <a:gd name="adj3" fmla="val 16667"/>
            </a:avLst>
          </a:prstGeom>
          <a:solidFill>
            <a:srgbClr val="C00000"/>
          </a:solidFill>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zh-CN" altLang="en-US" sz="2400" dirty="0">
                <a:ln w="18415" cmpd="sng">
                  <a:solidFill>
                    <a:srgbClr val="FFFFFF"/>
                  </a:solidFill>
                  <a:prstDash val="solid"/>
                </a:ln>
                <a:solidFill>
                  <a:srgbClr val="FFFFFF"/>
                </a:solidFill>
                <a:latin typeface="微软雅黑" panose="020B0503020204020204" pitchFamily="34" charset="-122"/>
                <a:ea typeface="微软雅黑" panose="020B0503020204020204" pitchFamily="34" charset="-122"/>
              </a:rPr>
              <a:t>印尼 喀拉喀托火山</a:t>
            </a:r>
          </a:p>
        </p:txBody>
      </p:sp>
      <p:sp>
        <p:nvSpPr>
          <p:cNvPr id="7" name="文本框 6">
            <a:extLst>
              <a:ext uri="{FF2B5EF4-FFF2-40B4-BE49-F238E27FC236}">
                <a16:creationId xmlns:a16="http://schemas.microsoft.com/office/drawing/2014/main" id="{E9BACBB3-5DB9-471D-A3D4-6A2A16808B20}"/>
              </a:ext>
            </a:extLst>
          </p:cNvPr>
          <p:cNvSpPr txBox="1"/>
          <p:nvPr/>
        </p:nvSpPr>
        <p:spPr>
          <a:xfrm>
            <a:off x="634247" y="5949280"/>
            <a:ext cx="8114217" cy="830997"/>
          </a:xfrm>
          <a:prstGeom prst="rect">
            <a:avLst/>
          </a:prstGeom>
          <a:solidFill>
            <a:schemeClr val="bg1">
              <a:lumMod val="85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喀拉喀托火山位于印度尼西亚巽他海峡中，拉卡塔岛附近，是一座活火山，在历史上持续不断地喷发</a:t>
            </a:r>
          </a:p>
        </p:txBody>
      </p:sp>
    </p:spTree>
    <p:extLst>
      <p:ext uri="{BB962C8B-B14F-4D97-AF65-F5344CB8AC3E}">
        <p14:creationId xmlns:p14="http://schemas.microsoft.com/office/powerpoint/2010/main" val="17031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1">
            <a:extLst>
              <a:ext uri="{FF2B5EF4-FFF2-40B4-BE49-F238E27FC236}">
                <a16:creationId xmlns:a16="http://schemas.microsoft.com/office/drawing/2014/main" id="{74831560-0364-4370-B7F5-D86ACAC9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649956"/>
            <a:ext cx="5773404" cy="396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B1C40A5-C4C1-492C-B5FE-A852C04B4D7C}"/>
              </a:ext>
            </a:extLst>
          </p:cNvPr>
          <p:cNvSpPr txBox="1"/>
          <p:nvPr/>
        </p:nvSpPr>
        <p:spPr>
          <a:xfrm>
            <a:off x="323528" y="260648"/>
            <a:ext cx="8496943" cy="2277034"/>
          </a:xfrm>
          <a:prstGeom prst="rect">
            <a:avLst/>
          </a:prstGeom>
          <a:noFill/>
          <a:ln>
            <a:noFill/>
          </a:ln>
          <a:scene3d>
            <a:camera prst="orthographicFront"/>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wrap="square">
            <a:spAutoFit/>
            <a:sp3d/>
          </a:bodyPr>
          <a:lstStyle>
            <a:defPPr>
              <a:defRPr lang="en-US"/>
            </a:defPPr>
            <a:lvl1pPr>
              <a:defRPr sz="2400" b="1">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457200">
              <a:lnSpc>
                <a:spcPct val="120000"/>
              </a:lnSpc>
            </a:pPr>
            <a:r>
              <a:rPr lang="zh-CN" altLang="en-US" sz="2000" dirty="0">
                <a:solidFill>
                  <a:schemeClr val="tx1"/>
                </a:solidFill>
                <a:effectLst/>
              </a:rPr>
              <a:t>最著名的一次爆发是</a:t>
            </a:r>
            <a:r>
              <a:rPr lang="en-US" altLang="zh-CN" sz="2000" dirty="0">
                <a:solidFill>
                  <a:schemeClr val="tx1"/>
                </a:solidFill>
                <a:effectLst/>
              </a:rPr>
              <a:t>1883</a:t>
            </a:r>
            <a:r>
              <a:rPr lang="zh-CN" altLang="en-US" sz="2000" dirty="0">
                <a:solidFill>
                  <a:schemeClr val="tx1"/>
                </a:solidFill>
                <a:effectLst/>
              </a:rPr>
              <a:t>年等级为</a:t>
            </a:r>
            <a:r>
              <a:rPr lang="en-US" altLang="zh-CN" sz="2000" dirty="0">
                <a:solidFill>
                  <a:schemeClr val="tx1"/>
                </a:solidFill>
                <a:effectLst/>
              </a:rPr>
              <a:t>VEI-6</a:t>
            </a:r>
            <a:r>
              <a:rPr lang="zh-CN" altLang="en-US" sz="2000" dirty="0">
                <a:solidFill>
                  <a:schemeClr val="tx1"/>
                </a:solidFill>
                <a:effectLst/>
              </a:rPr>
              <a:t>的大爆发，释放出</a:t>
            </a:r>
            <a:r>
              <a:rPr lang="en-US" altLang="zh-CN" sz="2000" dirty="0">
                <a:solidFill>
                  <a:schemeClr val="tx1"/>
                </a:solidFill>
                <a:effectLst/>
              </a:rPr>
              <a:t>21</a:t>
            </a:r>
            <a:r>
              <a:rPr lang="zh-CN" altLang="en-US" sz="2000" dirty="0">
                <a:solidFill>
                  <a:schemeClr val="tx1"/>
                </a:solidFill>
                <a:effectLst/>
              </a:rPr>
              <a:t>立方公里的火山灰，远在毛里求斯岛都能听到这次喷发的剧烈声响，是人类历史上最大的火山喷发之一。</a:t>
            </a:r>
            <a:endParaRPr lang="en-US" altLang="zh-CN" sz="2000" dirty="0">
              <a:solidFill>
                <a:schemeClr val="tx1"/>
              </a:solidFill>
              <a:effectLst/>
            </a:endParaRPr>
          </a:p>
          <a:p>
            <a:pPr indent="457200">
              <a:lnSpc>
                <a:spcPct val="120000"/>
              </a:lnSpc>
            </a:pPr>
            <a:r>
              <a:rPr lang="zh-CN" altLang="en-US" sz="2000" dirty="0">
                <a:solidFill>
                  <a:schemeClr val="tx1"/>
                </a:solidFill>
                <a:effectLst/>
              </a:rPr>
              <a:t>这次喷发以及继发的海啸摧毁了数百个村庄和城市，</a:t>
            </a:r>
            <a:r>
              <a:rPr lang="en-US" altLang="zh-CN" sz="2000" dirty="0">
                <a:solidFill>
                  <a:schemeClr val="tx1"/>
                </a:solidFill>
                <a:effectLst/>
              </a:rPr>
              <a:t>36417</a:t>
            </a:r>
            <a:r>
              <a:rPr lang="zh-CN" altLang="en-US" sz="2000" dirty="0">
                <a:solidFill>
                  <a:schemeClr val="tx1"/>
                </a:solidFill>
                <a:effectLst/>
              </a:rPr>
              <a:t>人死于非命。原有的喀拉喀托火山的三分之二在爆发中消失，新的火山活动自</a:t>
            </a:r>
            <a:r>
              <a:rPr lang="en-US" altLang="zh-CN" sz="2000" dirty="0">
                <a:solidFill>
                  <a:schemeClr val="tx1"/>
                </a:solidFill>
                <a:effectLst/>
              </a:rPr>
              <a:t>1927</a:t>
            </a:r>
            <a:r>
              <a:rPr lang="zh-CN" altLang="en-US" sz="2000" dirty="0">
                <a:solidFill>
                  <a:schemeClr val="tx1"/>
                </a:solidFill>
                <a:effectLst/>
              </a:rPr>
              <a:t>年又产生了一个不断成长的火山岛。</a:t>
            </a:r>
          </a:p>
        </p:txBody>
      </p:sp>
    </p:spTree>
    <p:extLst>
      <p:ext uri="{BB962C8B-B14F-4D97-AF65-F5344CB8AC3E}">
        <p14:creationId xmlns:p14="http://schemas.microsoft.com/office/powerpoint/2010/main" val="1480011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51520" y="332656"/>
            <a:ext cx="529023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喷发出的火山灰可以到达</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万米的高空</a:t>
            </a:r>
          </a:p>
        </p:txBody>
      </p:sp>
      <p:sp>
        <p:nvSpPr>
          <p:cNvPr id="3" name="矩形 2"/>
          <p:cNvSpPr/>
          <p:nvPr/>
        </p:nvSpPr>
        <p:spPr>
          <a:xfrm>
            <a:off x="251520" y="896144"/>
            <a:ext cx="5368777"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爆炸威力相当于广岛原子弹的</a:t>
            </a:r>
            <a:r>
              <a:rPr lang="en-US" altLang="zh-CN" sz="2400" b="1" dirty="0">
                <a:latin typeface="微软雅黑" panose="020B0503020204020204" pitchFamily="34" charset="-122"/>
                <a:ea typeface="微软雅黑" panose="020B0503020204020204" pitchFamily="34" charset="-122"/>
              </a:rPr>
              <a:t>100</a:t>
            </a:r>
            <a:r>
              <a:rPr lang="zh-CN" altLang="en-US" sz="2400" b="1" dirty="0">
                <a:latin typeface="微软雅黑" panose="020B0503020204020204" pitchFamily="34" charset="-122"/>
                <a:ea typeface="微软雅黑" panose="020B0503020204020204" pitchFamily="34" charset="-122"/>
              </a:rPr>
              <a:t>万倍</a:t>
            </a:r>
          </a:p>
        </p:txBody>
      </p:sp>
    </p:spTree>
    <p:extLst>
      <p:ext uri="{BB962C8B-B14F-4D97-AF65-F5344CB8AC3E}">
        <p14:creationId xmlns:p14="http://schemas.microsoft.com/office/powerpoint/2010/main" val="8880733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11960" y="6165304"/>
            <a:ext cx="4852610" cy="523220"/>
          </a:xfrm>
          <a:prstGeom prst="rect">
            <a:avLst/>
          </a:prstGeom>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岩浆所到之处，一切化为灰烬</a:t>
            </a:r>
          </a:p>
        </p:txBody>
      </p:sp>
    </p:spTree>
    <p:extLst>
      <p:ext uri="{BB962C8B-B14F-4D97-AF65-F5344CB8AC3E}">
        <p14:creationId xmlns:p14="http://schemas.microsoft.com/office/powerpoint/2010/main" val="2477577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304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
            <a:extLst>
              <a:ext uri="{FF2B5EF4-FFF2-40B4-BE49-F238E27FC236}">
                <a16:creationId xmlns:a16="http://schemas.microsoft.com/office/drawing/2014/main" id="{A17112D2-D8C6-4A4D-B671-C7632B14A832}"/>
              </a:ext>
            </a:extLst>
          </p:cNvPr>
          <p:cNvPicPr>
            <a:picLocks noChangeAspect="1"/>
          </p:cNvPicPr>
          <p:nvPr/>
        </p:nvPicPr>
        <p:blipFill>
          <a:blip r:embed="rId2">
            <a:extLst>
              <a:ext uri="{28A0092B-C50C-407E-A947-70E740481C1C}">
                <a14:useLocalDpi xmlns:a14="http://schemas.microsoft.com/office/drawing/2010/main" val="0"/>
              </a:ext>
            </a:extLst>
          </a:blip>
          <a:srcRect l="8221"/>
          <a:stretch>
            <a:fillRect/>
          </a:stretch>
        </p:blipFill>
        <p:spPr bwMode="auto">
          <a:xfrm>
            <a:off x="-49213" y="0"/>
            <a:ext cx="91963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 3">
            <a:extLst>
              <a:ext uri="{FF2B5EF4-FFF2-40B4-BE49-F238E27FC236}">
                <a16:creationId xmlns:a16="http://schemas.microsoft.com/office/drawing/2014/main" id="{6FF41696-DA6B-4E8F-970B-4DF2D620C023}"/>
              </a:ext>
            </a:extLst>
          </p:cNvPr>
          <p:cNvSpPr/>
          <p:nvPr/>
        </p:nvSpPr>
        <p:spPr>
          <a:xfrm>
            <a:off x="2555776" y="6165304"/>
            <a:ext cx="4032448" cy="548680"/>
          </a:xfrm>
          <a:prstGeom prst="roundRect">
            <a:avLst/>
          </a:prstGeom>
          <a:solidFill>
            <a:schemeClr val="bg1">
              <a:lumMod val="85000"/>
            </a:schemeClr>
          </a:solidFill>
          <a:ln>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zh-CN" altLang="en-US" sz="3200" b="1" dirty="0">
                <a:ln w="18415" cmpd="sng">
                  <a:noFill/>
                  <a:prstDash val="solid"/>
                </a:ln>
                <a:solidFill>
                  <a:schemeClr val="tx1"/>
                </a:solidFill>
                <a:latin typeface="微软雅黑" panose="020B0503020204020204" pitchFamily="34" charset="-122"/>
                <a:ea typeface="微软雅黑" panose="020B0503020204020204" pitchFamily="34" charset="-122"/>
              </a:rPr>
              <a:t>没有生命存在的裸岩</a:t>
            </a:r>
          </a:p>
        </p:txBody>
      </p:sp>
    </p:spTree>
    <p:extLst>
      <p:ext uri="{BB962C8B-B14F-4D97-AF65-F5344CB8AC3E}">
        <p14:creationId xmlns:p14="http://schemas.microsoft.com/office/powerpoint/2010/main" val="1062965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900113" y="1898650"/>
            <a:ext cx="1112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几年后</a:t>
            </a:r>
          </a:p>
        </p:txBody>
      </p:sp>
      <p:sp>
        <p:nvSpPr>
          <p:cNvPr id="4" name="TextBox 3"/>
          <p:cNvSpPr txBox="1">
            <a:spLocks noChangeArrowheads="1"/>
          </p:cNvSpPr>
          <p:nvPr/>
        </p:nvSpPr>
        <p:spPr bwMode="auto">
          <a:xfrm>
            <a:off x="3213100" y="188277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6600"/>
                </a:solidFill>
                <a:effectLst/>
                <a:uLnTx/>
                <a:uFillTx/>
                <a:latin typeface="黑体" panose="02010609060101010101" pitchFamily="49" charset="-122"/>
                <a:ea typeface="黑体" panose="02010609060101010101" pitchFamily="49" charset="-122"/>
                <a:cs typeface="+mn-cs"/>
              </a:rPr>
              <a:t>几种小草</a:t>
            </a:r>
          </a:p>
        </p:txBody>
      </p:sp>
      <p:sp>
        <p:nvSpPr>
          <p:cNvPr id="5" name="TextBox 4"/>
          <p:cNvSpPr txBox="1">
            <a:spLocks noChangeArrowheads="1"/>
          </p:cNvSpPr>
          <p:nvPr/>
        </p:nvSpPr>
        <p:spPr bwMode="auto">
          <a:xfrm>
            <a:off x="6351588" y="1870075"/>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99"/>
                </a:solidFill>
                <a:effectLst/>
                <a:uLnTx/>
                <a:uFillTx/>
                <a:latin typeface="黑体" panose="02010609060101010101" pitchFamily="49" charset="-122"/>
                <a:ea typeface="黑体" panose="02010609060101010101" pitchFamily="49" charset="-122"/>
                <a:cs typeface="+mn-cs"/>
              </a:rPr>
              <a:t>蜘蛛</a:t>
            </a:r>
          </a:p>
        </p:txBody>
      </p:sp>
      <p:sp>
        <p:nvSpPr>
          <p:cNvPr id="6" name="TextBox 5"/>
          <p:cNvSpPr txBox="1">
            <a:spLocks noChangeArrowheads="1"/>
          </p:cNvSpPr>
          <p:nvPr/>
        </p:nvSpPr>
        <p:spPr bwMode="auto">
          <a:xfrm>
            <a:off x="927100" y="2647950"/>
            <a:ext cx="1116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1886</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7" name="TextBox 6"/>
          <p:cNvSpPr txBox="1">
            <a:spLocks noChangeArrowheads="1"/>
          </p:cNvSpPr>
          <p:nvPr/>
        </p:nvSpPr>
        <p:spPr bwMode="auto">
          <a:xfrm>
            <a:off x="933450" y="3382963"/>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1897</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8" name="TextBox 7"/>
          <p:cNvSpPr txBox="1">
            <a:spLocks noChangeArrowheads="1"/>
          </p:cNvSpPr>
          <p:nvPr/>
        </p:nvSpPr>
        <p:spPr bwMode="auto">
          <a:xfrm>
            <a:off x="962025" y="4030663"/>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1909</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9" name="TextBox 8"/>
          <p:cNvSpPr txBox="1">
            <a:spLocks noChangeArrowheads="1"/>
          </p:cNvSpPr>
          <p:nvPr/>
        </p:nvSpPr>
        <p:spPr bwMode="auto">
          <a:xfrm>
            <a:off x="2546350" y="2647950"/>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15</a:t>
            </a: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种草本植物和灌木</a:t>
            </a:r>
          </a:p>
        </p:txBody>
      </p:sp>
      <p:sp>
        <p:nvSpPr>
          <p:cNvPr id="10" name="TextBox 9"/>
          <p:cNvSpPr txBox="1">
            <a:spLocks noChangeArrowheads="1"/>
          </p:cNvSpPr>
          <p:nvPr/>
        </p:nvSpPr>
        <p:spPr bwMode="auto">
          <a:xfrm>
            <a:off x="962025" y="4606925"/>
            <a:ext cx="110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1919</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11" name="TextBox 10"/>
          <p:cNvSpPr txBox="1">
            <a:spLocks noChangeArrowheads="1"/>
          </p:cNvSpPr>
          <p:nvPr/>
        </p:nvSpPr>
        <p:spPr bwMode="auto">
          <a:xfrm>
            <a:off x="962025" y="5800725"/>
            <a:ext cx="110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1934</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12" name="TextBox 11"/>
          <p:cNvSpPr txBox="1">
            <a:spLocks noChangeArrowheads="1"/>
          </p:cNvSpPr>
          <p:nvPr/>
        </p:nvSpPr>
        <p:spPr bwMode="auto">
          <a:xfrm>
            <a:off x="962025" y="5153025"/>
            <a:ext cx="110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1928</a:t>
            </a:r>
            <a:r>
              <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年</a:t>
            </a:r>
          </a:p>
        </p:txBody>
      </p:sp>
      <p:sp>
        <p:nvSpPr>
          <p:cNvPr id="14" name="虚尾箭头 13"/>
          <p:cNvSpPr/>
          <p:nvPr/>
        </p:nvSpPr>
        <p:spPr>
          <a:xfrm rot="5400000">
            <a:off x="3699026" y="2360253"/>
            <a:ext cx="360040" cy="288032"/>
          </a:xfrm>
          <a:prstGeom prst="stripedRightArrow">
            <a:avLst/>
          </a:prstGeom>
          <a:solidFill>
            <a:srgbClr val="006600"/>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TextBox 14"/>
          <p:cNvSpPr txBox="1">
            <a:spLocks noChangeArrowheads="1"/>
          </p:cNvSpPr>
          <p:nvPr/>
        </p:nvSpPr>
        <p:spPr bwMode="auto">
          <a:xfrm>
            <a:off x="3195638" y="3365500"/>
            <a:ext cx="141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49</a:t>
            </a: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种植物</a:t>
            </a:r>
          </a:p>
        </p:txBody>
      </p:sp>
      <p:sp>
        <p:nvSpPr>
          <p:cNvPr id="16" name="TextBox 15"/>
          <p:cNvSpPr txBox="1">
            <a:spLocks noChangeArrowheads="1"/>
          </p:cNvSpPr>
          <p:nvPr/>
        </p:nvSpPr>
        <p:spPr bwMode="auto">
          <a:xfrm>
            <a:off x="3121025" y="5130800"/>
            <a:ext cx="188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近</a:t>
            </a:r>
            <a:r>
              <a:rPr kumimoji="0" lang="en-US" altLang="zh-CN"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300</a:t>
            </a: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种植物</a:t>
            </a:r>
          </a:p>
        </p:txBody>
      </p:sp>
      <p:sp>
        <p:nvSpPr>
          <p:cNvPr id="17" name="TextBox 16"/>
          <p:cNvSpPr txBox="1">
            <a:spLocks noChangeArrowheads="1"/>
          </p:cNvSpPr>
          <p:nvPr/>
        </p:nvSpPr>
        <p:spPr bwMode="auto">
          <a:xfrm>
            <a:off x="3306763" y="5800725"/>
            <a:ext cx="1112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小树林</a:t>
            </a:r>
          </a:p>
        </p:txBody>
      </p:sp>
      <p:sp>
        <p:nvSpPr>
          <p:cNvPr id="18" name="虚尾箭头 17"/>
          <p:cNvSpPr/>
          <p:nvPr/>
        </p:nvSpPr>
        <p:spPr>
          <a:xfrm rot="5400000">
            <a:off x="3697995" y="3116333"/>
            <a:ext cx="360000" cy="288000"/>
          </a:xfrm>
          <a:prstGeom prst="stripedRightArrow">
            <a:avLst/>
          </a:prstGeom>
          <a:solidFill>
            <a:srgbClr val="006600"/>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虚尾箭头 18"/>
          <p:cNvSpPr/>
          <p:nvPr/>
        </p:nvSpPr>
        <p:spPr>
          <a:xfrm rot="5400000">
            <a:off x="3296352" y="4322421"/>
            <a:ext cx="1188000" cy="288000"/>
          </a:xfrm>
          <a:prstGeom prst="stripedRightArrow">
            <a:avLst/>
          </a:prstGeom>
          <a:solidFill>
            <a:srgbClr val="006600"/>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虚尾箭头 19"/>
          <p:cNvSpPr/>
          <p:nvPr/>
        </p:nvSpPr>
        <p:spPr>
          <a:xfrm rot="5400000">
            <a:off x="3728336" y="5531249"/>
            <a:ext cx="324000" cy="288032"/>
          </a:xfrm>
          <a:prstGeom prst="stripedRightArrow">
            <a:avLst/>
          </a:prstGeom>
          <a:solidFill>
            <a:srgbClr val="006600"/>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TextBox 20"/>
          <p:cNvSpPr txBox="1">
            <a:spLocks noChangeArrowheads="1"/>
          </p:cNvSpPr>
          <p:nvPr/>
        </p:nvSpPr>
        <p:spPr bwMode="auto">
          <a:xfrm>
            <a:off x="6003925" y="2647950"/>
            <a:ext cx="1420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99"/>
                </a:solidFill>
                <a:effectLst/>
                <a:uLnTx/>
                <a:uFillTx/>
                <a:latin typeface="黑体" panose="02010609060101010101" pitchFamily="49" charset="-122"/>
                <a:ea typeface="黑体" panose="02010609060101010101" pitchFamily="49" charset="-122"/>
                <a:cs typeface="+mn-cs"/>
              </a:rPr>
              <a:t>一些动物</a:t>
            </a:r>
          </a:p>
        </p:txBody>
      </p:sp>
      <p:sp>
        <p:nvSpPr>
          <p:cNvPr id="22" name="TextBox 21"/>
          <p:cNvSpPr txBox="1">
            <a:spLocks noChangeArrowheads="1"/>
          </p:cNvSpPr>
          <p:nvPr/>
        </p:nvSpPr>
        <p:spPr bwMode="auto">
          <a:xfrm>
            <a:off x="5930900" y="4030663"/>
            <a:ext cx="1579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202</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种动物</a:t>
            </a:r>
          </a:p>
        </p:txBody>
      </p:sp>
      <p:sp>
        <p:nvSpPr>
          <p:cNvPr id="23" name="TextBox 22"/>
          <p:cNvSpPr txBox="1">
            <a:spLocks noChangeArrowheads="1"/>
          </p:cNvSpPr>
          <p:nvPr/>
        </p:nvSpPr>
        <p:spPr bwMode="auto">
          <a:xfrm>
            <a:off x="5930900" y="4637088"/>
            <a:ext cx="1579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621</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种动物</a:t>
            </a:r>
          </a:p>
        </p:txBody>
      </p:sp>
      <p:sp>
        <p:nvSpPr>
          <p:cNvPr id="24" name="TextBox 23"/>
          <p:cNvSpPr txBox="1">
            <a:spLocks noChangeArrowheads="1"/>
          </p:cNvSpPr>
          <p:nvPr/>
        </p:nvSpPr>
        <p:spPr bwMode="auto">
          <a:xfrm>
            <a:off x="5935663" y="5772150"/>
            <a:ext cx="1579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880</a:t>
            </a:r>
            <a:r>
              <a:rPr kumimoji="0" lang="zh-CN" altLang="en-US" sz="2400" b="1" i="0" u="none" strike="noStrike" kern="120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cs typeface="Times New Roman" panose="02020603050405020304" pitchFamily="18" charset="0"/>
              </a:rPr>
              <a:t>种动物</a:t>
            </a:r>
          </a:p>
        </p:txBody>
      </p:sp>
      <p:sp>
        <p:nvSpPr>
          <p:cNvPr id="25" name="虚尾箭头 24"/>
          <p:cNvSpPr/>
          <p:nvPr/>
        </p:nvSpPr>
        <p:spPr>
          <a:xfrm rot="5400000">
            <a:off x="6543342" y="2396257"/>
            <a:ext cx="360040" cy="288032"/>
          </a:xfrm>
          <a:prstGeom prst="stripedRightArrow">
            <a:avLst/>
          </a:prstGeom>
          <a:solidFill>
            <a:srgbClr val="000099"/>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虚尾箭头 25"/>
          <p:cNvSpPr/>
          <p:nvPr/>
        </p:nvSpPr>
        <p:spPr>
          <a:xfrm rot="5400000">
            <a:off x="6237362" y="3422317"/>
            <a:ext cx="972000" cy="288032"/>
          </a:xfrm>
          <a:prstGeom prst="stripedRightArrow">
            <a:avLst/>
          </a:prstGeom>
          <a:solidFill>
            <a:srgbClr val="000099"/>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虚尾箭头 26"/>
          <p:cNvSpPr/>
          <p:nvPr/>
        </p:nvSpPr>
        <p:spPr>
          <a:xfrm rot="5400000">
            <a:off x="6597362" y="4444778"/>
            <a:ext cx="252000" cy="288032"/>
          </a:xfrm>
          <a:prstGeom prst="stripedRightArrow">
            <a:avLst/>
          </a:prstGeom>
          <a:solidFill>
            <a:srgbClr val="000099"/>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虚尾箭头 27"/>
          <p:cNvSpPr/>
          <p:nvPr/>
        </p:nvSpPr>
        <p:spPr>
          <a:xfrm rot="5400000">
            <a:off x="6363361" y="5326818"/>
            <a:ext cx="720000" cy="288032"/>
          </a:xfrm>
          <a:prstGeom prst="stripedRightArrow">
            <a:avLst/>
          </a:prstGeom>
          <a:solidFill>
            <a:srgbClr val="000099"/>
          </a:solidFill>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圆角矩形 28"/>
          <p:cNvSpPr/>
          <p:nvPr/>
        </p:nvSpPr>
        <p:spPr>
          <a:xfrm>
            <a:off x="7758108" y="1844824"/>
            <a:ext cx="918348" cy="417771"/>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all" spc="0" normalizeH="0" baseline="0" noProof="0"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微软雅黑" panose="020B0503020204020204" pitchFamily="34" charset="-122"/>
                <a:ea typeface="微软雅黑" panose="020B0503020204020204" pitchFamily="34" charset="-122"/>
              </a:rPr>
              <a:t>群落</a:t>
            </a:r>
          </a:p>
        </p:txBody>
      </p:sp>
      <p:sp>
        <p:nvSpPr>
          <p:cNvPr id="30" name="圆角矩形 29"/>
          <p:cNvSpPr/>
          <p:nvPr/>
        </p:nvSpPr>
        <p:spPr>
          <a:xfrm>
            <a:off x="7758108" y="2662562"/>
            <a:ext cx="918348" cy="417771"/>
          </a:xfrm>
          <a:prstGeom prst="roundRect">
            <a:avLst/>
          </a:prstGeom>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all" spc="0" normalizeH="0" baseline="0" noProof="0"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微软雅黑" panose="020B0503020204020204" pitchFamily="34" charset="-122"/>
                <a:ea typeface="微软雅黑" panose="020B0503020204020204" pitchFamily="34" charset="-122"/>
              </a:rPr>
              <a:t>群落</a:t>
            </a:r>
          </a:p>
        </p:txBody>
      </p:sp>
      <p:sp>
        <p:nvSpPr>
          <p:cNvPr id="31" name="TextBox 30"/>
          <p:cNvSpPr txBox="1">
            <a:spLocks noChangeArrowheads="1"/>
          </p:cNvSpPr>
          <p:nvPr/>
        </p:nvSpPr>
        <p:spPr bwMode="auto">
          <a:xfrm>
            <a:off x="7885113" y="3309938"/>
            <a:ext cx="10144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5400" b="0" i="0" u="none" strike="noStrike" kern="1200" cap="none" spc="0" normalizeH="0" baseline="0" noProof="0">
                <a:ln>
                  <a:noFill/>
                </a:ln>
                <a:solidFill>
                  <a:prstClr val="black"/>
                </a:solidFill>
                <a:effectLst/>
                <a:uLnTx/>
                <a:uFillTx/>
                <a:latin typeface="Times New Roman" panose="02020603050405020304" pitchFamily="18" charset="0"/>
                <a:ea typeface="文鼎中隶简" pitchFamily="49" charset="-122"/>
                <a:cs typeface="Times New Roman" panose="02020603050405020304" pitchFamily="18" charset="0"/>
              </a:rPr>
              <a:t>……</a:t>
            </a:r>
            <a:endParaRPr kumimoji="0" lang="zh-CN" altLang="en-US" sz="5400" b="0" i="0" u="none" strike="noStrike" kern="1200" cap="none" spc="0" normalizeH="0" baseline="0" noProof="0">
              <a:ln>
                <a:noFill/>
              </a:ln>
              <a:solidFill>
                <a:prstClr val="black"/>
              </a:solidFill>
              <a:effectLst/>
              <a:uLnTx/>
              <a:uFillTx/>
              <a:latin typeface="Times New Roman" panose="02020603050405020304" pitchFamily="18" charset="0"/>
              <a:ea typeface="文鼎中隶简" pitchFamily="49" charset="-122"/>
              <a:cs typeface="Times New Roman" panose="02020603050405020304" pitchFamily="18" charset="0"/>
            </a:endParaRPr>
          </a:p>
        </p:txBody>
      </p:sp>
      <p:sp>
        <p:nvSpPr>
          <p:cNvPr id="32" name="TextBox 31"/>
          <p:cNvSpPr txBox="1"/>
          <p:nvPr/>
        </p:nvSpPr>
        <p:spPr>
          <a:xfrm>
            <a:off x="503866" y="908720"/>
            <a:ext cx="8119530" cy="52322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all" spc="0" normalizeH="0" baseline="0" noProof="0" dirty="0">
                <a:ln w="9000" cmpd="sng">
                  <a:no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微软雅黑" panose="020B0503020204020204" pitchFamily="34" charset="-122"/>
                <a:ea typeface="微软雅黑" panose="020B0503020204020204" pitchFamily="34" charset="-122"/>
              </a:rPr>
              <a:t>随着时间的推移，一个群落代替另一个群落的过程</a:t>
            </a:r>
          </a:p>
        </p:txBody>
      </p:sp>
      <p:sp>
        <p:nvSpPr>
          <p:cNvPr id="2" name="矩形 1"/>
          <p:cNvSpPr/>
          <p:nvPr/>
        </p:nvSpPr>
        <p:spPr>
          <a:xfrm>
            <a:off x="3021985" y="147419"/>
            <a:ext cx="2749471" cy="707886"/>
          </a:xfrm>
          <a:prstGeom prst="rect">
            <a:avLst/>
          </a:prstGeom>
        </p:spPr>
        <p:txBody>
          <a:bodyPr wrap="non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群落的演替</a:t>
            </a:r>
          </a:p>
        </p:txBody>
      </p:sp>
    </p:spTree>
    <p:extLst>
      <p:ext uri="{BB962C8B-B14F-4D97-AF65-F5344CB8AC3E}">
        <p14:creationId xmlns:p14="http://schemas.microsoft.com/office/powerpoint/2010/main" val="1597213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childTnLst>
                          </p:cTn>
                        </p:par>
                        <p:par>
                          <p:cTn id="52" fill="hold" nodeType="afterGroup">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par>
                          <p:cTn id="56" fill="hold" nodeType="afterGroup">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par>
                          <p:cTn id="60" fill="hold" nodeType="afterGroup">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linds(horizontal)">
                                      <p:cBhvr>
                                        <p:cTn id="63" dur="500"/>
                                        <p:tgtEl>
                                          <p:spTgt spid="11"/>
                                        </p:tgtEl>
                                      </p:cBhvr>
                                    </p:animEffect>
                                  </p:childTnLst>
                                </p:cTn>
                              </p:par>
                            </p:childTnLst>
                          </p:cTn>
                        </p:par>
                        <p:par>
                          <p:cTn id="64" fill="hold" nodeType="afterGroup">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par>
                          <p:cTn id="68" fill="hold" nodeType="afterGroup">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linds(horizontal)">
                                      <p:cBhvr>
                                        <p:cTn id="71" dur="500"/>
                                        <p:tgtEl>
                                          <p:spTgt spid="2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linds(horizontal)">
                                      <p:cBhvr>
                                        <p:cTn id="76" dur="500"/>
                                        <p:tgtEl>
                                          <p:spTgt spid="14"/>
                                        </p:tgtEl>
                                      </p:cBhvr>
                                    </p:animEffect>
                                  </p:childTnLst>
                                </p:cTn>
                              </p:par>
                            </p:childTnLst>
                          </p:cTn>
                        </p:par>
                        <p:par>
                          <p:cTn id="77" fill="hold" nodeType="afterGroup">
                            <p:stCondLst>
                              <p:cond delay="500"/>
                            </p:stCondLst>
                            <p:childTnLst>
                              <p:par>
                                <p:cTn id="78" presetID="3" presetClass="entr" presetSubtype="1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blinds(horizontal)">
                                      <p:cBhvr>
                                        <p:cTn id="80" dur="500"/>
                                        <p:tgtEl>
                                          <p:spTgt spid="18"/>
                                        </p:tgtEl>
                                      </p:cBhvr>
                                    </p:animEffect>
                                  </p:childTnLst>
                                </p:cTn>
                              </p:par>
                            </p:childTnLst>
                          </p:cTn>
                        </p:par>
                        <p:par>
                          <p:cTn id="81" fill="hold" nodeType="afterGroup">
                            <p:stCondLst>
                              <p:cond delay="1000"/>
                            </p:stCondLst>
                            <p:childTnLst>
                              <p:par>
                                <p:cTn id="82" presetID="3" presetClass="entr" presetSubtype="10"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blinds(horizontal)">
                                      <p:cBhvr>
                                        <p:cTn id="84" dur="500"/>
                                        <p:tgtEl>
                                          <p:spTgt spid="19"/>
                                        </p:tgtEl>
                                      </p:cBhvr>
                                    </p:animEffect>
                                  </p:childTnLst>
                                </p:cTn>
                              </p:par>
                            </p:childTnLst>
                          </p:cTn>
                        </p:par>
                        <p:par>
                          <p:cTn id="85" fill="hold" nodeType="afterGroup">
                            <p:stCondLst>
                              <p:cond delay="1500"/>
                            </p:stCondLst>
                            <p:childTnLst>
                              <p:par>
                                <p:cTn id="86" presetID="3" presetClass="entr" presetSubtype="1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blinds(horizontal)">
                                      <p:cBhvr>
                                        <p:cTn id="88" dur="500"/>
                                        <p:tgtEl>
                                          <p:spTgt spid="2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blinds(horizontal)">
                                      <p:cBhvr>
                                        <p:cTn id="93" dur="500"/>
                                        <p:tgtEl>
                                          <p:spTgt spid="25"/>
                                        </p:tgtEl>
                                      </p:cBhvr>
                                    </p:animEffect>
                                  </p:childTnLst>
                                </p:cTn>
                              </p:par>
                            </p:childTnLst>
                          </p:cTn>
                        </p:par>
                        <p:par>
                          <p:cTn id="94" fill="hold" nodeType="afterGroup">
                            <p:stCondLst>
                              <p:cond delay="500"/>
                            </p:stCondLst>
                            <p:childTnLst>
                              <p:par>
                                <p:cTn id="95" presetID="3" presetClass="entr" presetSubtype="10" fill="hold"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blinds(horizontal)">
                                      <p:cBhvr>
                                        <p:cTn id="97" dur="500"/>
                                        <p:tgtEl>
                                          <p:spTgt spid="26"/>
                                        </p:tgtEl>
                                      </p:cBhvr>
                                    </p:animEffect>
                                  </p:childTnLst>
                                </p:cTn>
                              </p:par>
                            </p:childTnLst>
                          </p:cTn>
                        </p:par>
                        <p:par>
                          <p:cTn id="98" fill="hold" nodeType="afterGroup">
                            <p:stCondLst>
                              <p:cond delay="1000"/>
                            </p:stCondLst>
                            <p:childTnLst>
                              <p:par>
                                <p:cTn id="99" presetID="3" presetClass="entr" presetSubtype="10"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blinds(horizontal)">
                                      <p:cBhvr>
                                        <p:cTn id="101" dur="500"/>
                                        <p:tgtEl>
                                          <p:spTgt spid="27"/>
                                        </p:tgtEl>
                                      </p:cBhvr>
                                    </p:animEffect>
                                  </p:childTnLst>
                                </p:cTn>
                              </p:par>
                            </p:childTnLst>
                          </p:cTn>
                        </p:par>
                        <p:par>
                          <p:cTn id="102" fill="hold" nodeType="afterGroup">
                            <p:stCondLst>
                              <p:cond delay="1500"/>
                            </p:stCondLst>
                            <p:childTnLst>
                              <p:par>
                                <p:cTn id="103" presetID="3" presetClass="entr" presetSubtype="10" fill="hold"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blinds(horizontal)">
                                      <p:cBhvr>
                                        <p:cTn id="105" dur="500"/>
                                        <p:tgtEl>
                                          <p:spTgt spid="2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blinds(horizontal)">
                                      <p:cBhvr>
                                        <p:cTn id="110" dur="500"/>
                                        <p:tgtEl>
                                          <p:spTgt spid="2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blinds(horizontal)">
                                      <p:cBhvr>
                                        <p:cTn id="115" dur="500"/>
                                        <p:tgtEl>
                                          <p:spTgt spid="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blinds(horizontal)">
                                      <p:cBhvr>
                                        <p:cTn id="120" dur="500"/>
                                        <p:tgtEl>
                                          <p:spTgt spid="3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blinds(horizontal)">
                                      <p:cBhvr>
                                        <p:cTn id="125" dur="500"/>
                                        <p:tgtEl>
                                          <p:spTgt spid="32"/>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5" grpId="0"/>
      <p:bldP spid="16" grpId="0"/>
      <p:bldP spid="17" grpId="0"/>
      <p:bldP spid="21" grpId="0"/>
      <p:bldP spid="22" grpId="0"/>
      <p:bldP spid="23" grpId="0"/>
      <p:bldP spid="24" grpId="0"/>
      <p:bldP spid="31"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descr="16-28">
            <a:extLst>
              <a:ext uri="{FF2B5EF4-FFF2-40B4-BE49-F238E27FC236}">
                <a16:creationId xmlns:a16="http://schemas.microsoft.com/office/drawing/2014/main" id="{51D60E3C-3736-4736-BF6A-BF9A7D0D6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333375"/>
            <a:ext cx="2925763"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4">
            <a:extLst>
              <a:ext uri="{FF2B5EF4-FFF2-40B4-BE49-F238E27FC236}">
                <a16:creationId xmlns:a16="http://schemas.microsoft.com/office/drawing/2014/main" id="{076CA03A-847F-4D9D-9015-16E010525B1A}"/>
              </a:ext>
            </a:extLst>
          </p:cNvPr>
          <p:cNvSpPr txBox="1">
            <a:spLocks noChangeArrowheads="1"/>
          </p:cNvSpPr>
          <p:nvPr/>
        </p:nvSpPr>
        <p:spPr bwMode="auto">
          <a:xfrm>
            <a:off x="885825" y="2698751"/>
            <a:ext cx="1814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2800" b="1" dirty="0">
                <a:latin typeface="微软雅黑" panose="020B0503020204020204" pitchFamily="34" charset="-122"/>
                <a:ea typeface="微软雅黑" panose="020B0503020204020204" pitchFamily="34" charset="-122"/>
              </a:rPr>
              <a:t>热带雨林</a:t>
            </a:r>
          </a:p>
        </p:txBody>
      </p:sp>
      <p:pic>
        <p:nvPicPr>
          <p:cNvPr id="13316" name="Picture 5" descr="16-32">
            <a:extLst>
              <a:ext uri="{FF2B5EF4-FFF2-40B4-BE49-F238E27FC236}">
                <a16:creationId xmlns:a16="http://schemas.microsoft.com/office/drawing/2014/main" id="{10AEE671-4199-4705-B490-C5B813E05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138" y="463550"/>
            <a:ext cx="29241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6">
            <a:extLst>
              <a:ext uri="{FF2B5EF4-FFF2-40B4-BE49-F238E27FC236}">
                <a16:creationId xmlns:a16="http://schemas.microsoft.com/office/drawing/2014/main" id="{99E956CA-977E-4AFF-8964-1927255DE588}"/>
              </a:ext>
            </a:extLst>
          </p:cNvPr>
          <p:cNvSpPr txBox="1">
            <a:spLocks noChangeArrowheads="1"/>
          </p:cNvSpPr>
          <p:nvPr/>
        </p:nvSpPr>
        <p:spPr bwMode="auto">
          <a:xfrm>
            <a:off x="4069137" y="2763838"/>
            <a:ext cx="212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2800" b="1" dirty="0">
                <a:latin typeface="微软雅黑" panose="020B0503020204020204" pitchFamily="34" charset="-122"/>
                <a:ea typeface="微软雅黑" panose="020B0503020204020204" pitchFamily="34" charset="-122"/>
              </a:rPr>
              <a:t>常绿阔叶林</a:t>
            </a:r>
          </a:p>
        </p:txBody>
      </p:sp>
      <p:pic>
        <p:nvPicPr>
          <p:cNvPr id="13318" name="Picture 7" descr="16-34">
            <a:extLst>
              <a:ext uri="{FF2B5EF4-FFF2-40B4-BE49-F238E27FC236}">
                <a16:creationId xmlns:a16="http://schemas.microsoft.com/office/drawing/2014/main" id="{EA3606BB-2D46-4059-B14E-4D8B0379E1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2346325"/>
            <a:ext cx="28733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8">
            <a:extLst>
              <a:ext uri="{FF2B5EF4-FFF2-40B4-BE49-F238E27FC236}">
                <a16:creationId xmlns:a16="http://schemas.microsoft.com/office/drawing/2014/main" id="{1738344D-D00E-4715-8675-35C7CA691F36}"/>
              </a:ext>
            </a:extLst>
          </p:cNvPr>
          <p:cNvSpPr txBox="1">
            <a:spLocks noChangeArrowheads="1"/>
          </p:cNvSpPr>
          <p:nvPr/>
        </p:nvSpPr>
        <p:spPr bwMode="auto">
          <a:xfrm>
            <a:off x="7069138" y="4533901"/>
            <a:ext cx="2484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2800" b="1" dirty="0">
                <a:latin typeface="微软雅黑" panose="020B0503020204020204" pitchFamily="34" charset="-122"/>
                <a:ea typeface="微软雅黑" panose="020B0503020204020204" pitchFamily="34" charset="-122"/>
              </a:rPr>
              <a:t>落叶阔叶林</a:t>
            </a:r>
          </a:p>
        </p:txBody>
      </p:sp>
      <p:pic>
        <p:nvPicPr>
          <p:cNvPr id="13320" name="Picture 9" descr="16-35">
            <a:extLst>
              <a:ext uri="{FF2B5EF4-FFF2-40B4-BE49-F238E27FC236}">
                <a16:creationId xmlns:a16="http://schemas.microsoft.com/office/drawing/2014/main" id="{6D0B83BE-A3DA-4EDD-BBA0-BEAD70FBB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713" y="4224338"/>
            <a:ext cx="2733675" cy="218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 Box 10">
            <a:extLst>
              <a:ext uri="{FF2B5EF4-FFF2-40B4-BE49-F238E27FC236}">
                <a16:creationId xmlns:a16="http://schemas.microsoft.com/office/drawing/2014/main" id="{5541D22B-15BC-4316-B43F-809ADBB98951}"/>
              </a:ext>
            </a:extLst>
          </p:cNvPr>
          <p:cNvSpPr txBox="1">
            <a:spLocks noChangeArrowheads="1"/>
          </p:cNvSpPr>
          <p:nvPr/>
        </p:nvSpPr>
        <p:spPr bwMode="auto">
          <a:xfrm>
            <a:off x="4596373" y="6372226"/>
            <a:ext cx="27447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2800" b="1" dirty="0">
                <a:latin typeface="微软雅黑" panose="020B0503020204020204" pitchFamily="34" charset="-122"/>
                <a:ea typeface="微软雅黑" panose="020B0503020204020204" pitchFamily="34" charset="-122"/>
              </a:rPr>
              <a:t>常绿针叶林</a:t>
            </a:r>
          </a:p>
        </p:txBody>
      </p:sp>
      <p:pic>
        <p:nvPicPr>
          <p:cNvPr id="13322" name="Picture 11" descr="16-36">
            <a:extLst>
              <a:ext uri="{FF2B5EF4-FFF2-40B4-BE49-F238E27FC236}">
                <a16:creationId xmlns:a16="http://schemas.microsoft.com/office/drawing/2014/main" id="{10399D30-7B89-4DD1-AB25-AE62866C7CD0}"/>
              </a:ext>
            </a:extLst>
          </p:cNvPr>
          <p:cNvPicPr>
            <a:picLocks noChangeAspect="1" noChangeArrowheads="1"/>
          </p:cNvPicPr>
          <p:nvPr/>
        </p:nvPicPr>
        <p:blipFill>
          <a:blip r:embed="rId7">
            <a:lum bright="12000"/>
            <a:extLst>
              <a:ext uri="{28A0092B-C50C-407E-A947-70E740481C1C}">
                <a14:useLocalDpi xmlns:a14="http://schemas.microsoft.com/office/drawing/2010/main" val="0"/>
              </a:ext>
            </a:extLst>
          </a:blip>
          <a:srcRect/>
          <a:stretch>
            <a:fillRect/>
          </a:stretch>
        </p:blipFill>
        <p:spPr bwMode="auto">
          <a:xfrm>
            <a:off x="508000" y="4220006"/>
            <a:ext cx="2733676" cy="219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12">
            <a:extLst>
              <a:ext uri="{FF2B5EF4-FFF2-40B4-BE49-F238E27FC236}">
                <a16:creationId xmlns:a16="http://schemas.microsoft.com/office/drawing/2014/main" id="{DADB7664-C089-43FB-B980-695670E9D111}"/>
              </a:ext>
            </a:extLst>
          </p:cNvPr>
          <p:cNvSpPr txBox="1">
            <a:spLocks noChangeArrowheads="1"/>
          </p:cNvSpPr>
          <p:nvPr/>
        </p:nvSpPr>
        <p:spPr bwMode="auto">
          <a:xfrm>
            <a:off x="596388" y="6347867"/>
            <a:ext cx="2484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kumimoji="1" lang="zh-CN" altLang="en-US" sz="2800" b="1" dirty="0">
                <a:latin typeface="微软雅黑" panose="020B0503020204020204" pitchFamily="34" charset="-122"/>
                <a:ea typeface="微软雅黑" panose="020B0503020204020204" pitchFamily="34" charset="-122"/>
              </a:rPr>
              <a:t>苔原</a:t>
            </a:r>
          </a:p>
        </p:txBody>
      </p:sp>
      <p:sp>
        <p:nvSpPr>
          <p:cNvPr id="13324" name="Line 14">
            <a:extLst>
              <a:ext uri="{FF2B5EF4-FFF2-40B4-BE49-F238E27FC236}">
                <a16:creationId xmlns:a16="http://schemas.microsoft.com/office/drawing/2014/main" id="{EAB522ED-528B-47CC-86BE-14B46E3EDA9A}"/>
              </a:ext>
            </a:extLst>
          </p:cNvPr>
          <p:cNvSpPr>
            <a:spLocks noChangeShapeType="1"/>
          </p:cNvSpPr>
          <p:nvPr/>
        </p:nvSpPr>
        <p:spPr bwMode="auto">
          <a:xfrm flipV="1">
            <a:off x="3308350" y="1477963"/>
            <a:ext cx="619125" cy="0"/>
          </a:xfrm>
          <a:prstGeom prst="line">
            <a:avLst/>
          </a:prstGeom>
          <a:noFill/>
          <a:ln w="762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25" name="Line 15">
            <a:extLst>
              <a:ext uri="{FF2B5EF4-FFF2-40B4-BE49-F238E27FC236}">
                <a16:creationId xmlns:a16="http://schemas.microsoft.com/office/drawing/2014/main" id="{DE4272B4-BFA9-4FB9-8500-129EF6EE9D0A}"/>
              </a:ext>
            </a:extLst>
          </p:cNvPr>
          <p:cNvSpPr>
            <a:spLocks noChangeShapeType="1"/>
          </p:cNvSpPr>
          <p:nvPr/>
        </p:nvSpPr>
        <p:spPr bwMode="auto">
          <a:xfrm>
            <a:off x="7037388" y="1362075"/>
            <a:ext cx="635000" cy="942975"/>
          </a:xfrm>
          <a:prstGeom prst="line">
            <a:avLst/>
          </a:prstGeom>
          <a:noFill/>
          <a:ln w="762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26" name="Line 16">
            <a:extLst>
              <a:ext uri="{FF2B5EF4-FFF2-40B4-BE49-F238E27FC236}">
                <a16:creationId xmlns:a16="http://schemas.microsoft.com/office/drawing/2014/main" id="{6BF320C4-23CD-4553-86F4-2B72A3DB28DA}"/>
              </a:ext>
            </a:extLst>
          </p:cNvPr>
          <p:cNvSpPr>
            <a:spLocks noChangeShapeType="1"/>
          </p:cNvSpPr>
          <p:nvPr/>
        </p:nvSpPr>
        <p:spPr bwMode="auto">
          <a:xfrm flipH="1" flipV="1">
            <a:off x="3303588" y="5416550"/>
            <a:ext cx="709612" cy="0"/>
          </a:xfrm>
          <a:prstGeom prst="line">
            <a:avLst/>
          </a:prstGeom>
          <a:noFill/>
          <a:ln w="762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27" name="Line 15">
            <a:extLst>
              <a:ext uri="{FF2B5EF4-FFF2-40B4-BE49-F238E27FC236}">
                <a16:creationId xmlns:a16="http://schemas.microsoft.com/office/drawing/2014/main" id="{F5FCCA60-D258-4B2D-9A0B-200B0709FD80}"/>
              </a:ext>
            </a:extLst>
          </p:cNvPr>
          <p:cNvSpPr>
            <a:spLocks noChangeShapeType="1"/>
          </p:cNvSpPr>
          <p:nvPr/>
        </p:nvSpPr>
        <p:spPr bwMode="auto">
          <a:xfrm flipH="1">
            <a:off x="7069138" y="5081589"/>
            <a:ext cx="692150" cy="414336"/>
          </a:xfrm>
          <a:prstGeom prst="line">
            <a:avLst/>
          </a:prstGeom>
          <a:noFill/>
          <a:ln w="762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a:extLst>
              <a:ext uri="{FF2B5EF4-FFF2-40B4-BE49-F238E27FC236}">
                <a16:creationId xmlns:a16="http://schemas.microsoft.com/office/drawing/2014/main" id="{D21D172B-6779-4512-96B3-DA7EBAE0240D}"/>
              </a:ext>
            </a:extLst>
          </p:cNvPr>
          <p:cNvSpPr>
            <a:spLocks noChangeArrowheads="1"/>
          </p:cNvSpPr>
          <p:nvPr/>
        </p:nvSpPr>
        <p:spPr bwMode="gray">
          <a:xfrm>
            <a:off x="539552" y="1844824"/>
            <a:ext cx="73448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spcBef>
                <a:spcPct val="45000"/>
              </a:spcBef>
              <a:spcAft>
                <a:spcPct val="20000"/>
              </a:spcAft>
              <a:buClr>
                <a:schemeClr val="tx2"/>
              </a:buClr>
            </a:pPr>
            <a:r>
              <a:rPr lang="zh-CN" altLang="en-US" sz="4800" b="1" dirty="0">
                <a:solidFill>
                  <a:srgbClr val="990066"/>
                </a:solidFill>
                <a:latin typeface="微软雅黑" panose="020B0503020204020204" pitchFamily="34" charset="-122"/>
                <a:ea typeface="微软雅黑" panose="020B0503020204020204" pitchFamily="34" charset="-122"/>
              </a:rPr>
              <a:t>第三节 群落的演替</a:t>
            </a:r>
            <a:endParaRPr lang="en-US" altLang="zh-CN" sz="4800" b="1" dirty="0">
              <a:solidFill>
                <a:srgbClr val="990066"/>
              </a:solidFill>
              <a:latin typeface="微软雅黑" panose="020B0503020204020204" pitchFamily="34" charset="-122"/>
              <a:ea typeface="微软雅黑" panose="020B0503020204020204" pitchFamily="34" charset="-122"/>
            </a:endParaRPr>
          </a:p>
        </p:txBody>
      </p:sp>
      <p:sp>
        <p:nvSpPr>
          <p:cNvPr id="4" name="标题 1">
            <a:extLst>
              <a:ext uri="{FF2B5EF4-FFF2-40B4-BE49-F238E27FC236}">
                <a16:creationId xmlns:a16="http://schemas.microsoft.com/office/drawing/2014/main" id="{14C6F964-8A9E-4CC7-9209-538B4462EED7}"/>
              </a:ext>
            </a:extLst>
          </p:cNvPr>
          <p:cNvSpPr>
            <a:spLocks noGrp="1"/>
          </p:cNvSpPr>
          <p:nvPr>
            <p:ph type="ctrTitle"/>
          </p:nvPr>
        </p:nvSpPr>
        <p:spPr/>
        <p:txBody>
          <a:bodyPr/>
          <a:lstStyle/>
          <a:p>
            <a:r>
              <a:rPr lang="zh-CN" altLang="en-US" dirty="0"/>
              <a:t>第七章 群落及其演替</a:t>
            </a:r>
          </a:p>
        </p:txBody>
      </p:sp>
      <p:pic>
        <p:nvPicPr>
          <p:cNvPr id="2" name="图片 1">
            <a:extLst>
              <a:ext uri="{FF2B5EF4-FFF2-40B4-BE49-F238E27FC236}">
                <a16:creationId xmlns:a16="http://schemas.microsoft.com/office/drawing/2014/main" id="{0A7261D8-3BB1-4CD6-A46B-D590116BC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6204983"/>
            <a:ext cx="2488980" cy="45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52288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17A1CB2-31B2-4042-A950-EA7C4B560848}"/>
              </a:ext>
            </a:extLst>
          </p:cNvPr>
          <p:cNvSpPr>
            <a:spLocks noGrp="1"/>
          </p:cNvSpPr>
          <p:nvPr>
            <p:ph type="title" idx="4294967295"/>
          </p:nvPr>
        </p:nvSpPr>
        <p:spPr>
          <a:xfrm>
            <a:off x="323528" y="260648"/>
            <a:ext cx="7696200" cy="666750"/>
          </a:xfrm>
        </p:spPr>
        <p:txBody>
          <a:bodyPr/>
          <a:lstStyle/>
          <a:p>
            <a:pPr algn="l" eaLnBrk="1" hangingPunct="1"/>
            <a:r>
              <a:rPr lang="zh-CN" altLang="en-US" sz="4000" b="1" dirty="0">
                <a:latin typeface="微软雅黑" panose="020B0503020204020204" pitchFamily="34" charset="-122"/>
                <a:ea typeface="微软雅黑" panose="020B0503020204020204" pitchFamily="34" charset="-122"/>
              </a:rPr>
              <a:t>对群落的“动态发展观”</a:t>
            </a:r>
          </a:p>
        </p:txBody>
      </p:sp>
      <p:sp>
        <p:nvSpPr>
          <p:cNvPr id="17411" name="AutoShape 3" descr="池塘生态系统图解">
            <a:hlinkClick r:id="rId2"/>
            <a:extLst>
              <a:ext uri="{FF2B5EF4-FFF2-40B4-BE49-F238E27FC236}">
                <a16:creationId xmlns:a16="http://schemas.microsoft.com/office/drawing/2014/main" id="{C9E9041E-0326-4F9D-A798-BB4EDCDE67F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8660" name="Text Box 4">
            <a:extLst>
              <a:ext uri="{FF2B5EF4-FFF2-40B4-BE49-F238E27FC236}">
                <a16:creationId xmlns:a16="http://schemas.microsoft.com/office/drawing/2014/main" id="{863985A3-8A37-49A3-84C0-143D89C28850}"/>
              </a:ext>
            </a:extLst>
          </p:cNvPr>
          <p:cNvSpPr txBox="1">
            <a:spLocks noChangeArrowheads="1"/>
          </p:cNvSpPr>
          <p:nvPr/>
        </p:nvSpPr>
        <p:spPr bwMode="auto">
          <a:xfrm>
            <a:off x="395536" y="1268760"/>
            <a:ext cx="8424416"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群落是一个</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动态的开放的</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生命系统</a:t>
            </a: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由于</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气候变迁、洪水、火烧、山崩、地壳运动、动物</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的活动和</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植物繁殖体的迁移散布</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，以及因</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群落本身的活动</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改变了内部环境等自然原因，或者由于</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人类活动</a:t>
            </a:r>
            <a:r>
              <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的结果，使</a:t>
            </a:r>
            <a:r>
              <a:rPr kumimoji="0" lang="zh-CN" altLang="en-US" sz="26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群落结构受到干扰或破坏，一些生物的种群消失了，就会有其他一些生物的种群来占据它们的空间，再过一段时间，就会有另一些生物的种群兴起，达到一个</a:t>
            </a:r>
            <a:r>
              <a:rPr kumimoji="0" lang="zh-CN" altLang="en-US" sz="2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相对稳定</a:t>
            </a:r>
            <a:r>
              <a:rPr kumimoji="0" lang="zh-CN" altLang="en-US" sz="26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的阶段</a:t>
            </a:r>
          </a:p>
        </p:txBody>
      </p:sp>
    </p:spTree>
    <p:extLst>
      <p:ext uri="{BB962C8B-B14F-4D97-AF65-F5344CB8AC3E}">
        <p14:creationId xmlns:p14="http://schemas.microsoft.com/office/powerpoint/2010/main" val="2218161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 calcmode="lin" valueType="num">
                                      <p:cBhvr additive="base">
                                        <p:cTn id="7" dur="500" fill="hold"/>
                                        <p:tgtEl>
                                          <p:spTgt spid="198660"/>
                                        </p:tgtEl>
                                        <p:attrNameLst>
                                          <p:attrName>ppt_x</p:attrName>
                                        </p:attrNameLst>
                                      </p:cBhvr>
                                      <p:tavLst>
                                        <p:tav tm="0">
                                          <p:val>
                                            <p:strVal val="#ppt_x"/>
                                          </p:val>
                                        </p:tav>
                                        <p:tav tm="100000">
                                          <p:val>
                                            <p:strVal val="#ppt_x"/>
                                          </p:val>
                                        </p:tav>
                                      </p:tavLst>
                                    </p:anim>
                                    <p:anim calcmode="lin" valueType="num">
                                      <p:cBhvr additive="base">
                                        <p:cTn id="8" dur="500" fill="hold"/>
                                        <p:tgtEl>
                                          <p:spTgt spid="198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pic_140048">
            <a:extLst>
              <a:ext uri="{FF2B5EF4-FFF2-40B4-BE49-F238E27FC236}">
                <a16:creationId xmlns:a16="http://schemas.microsoft.com/office/drawing/2014/main" id="{0F4E4D8F-042D-48F4-A5BB-A60A5787B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131888"/>
            <a:ext cx="2536825" cy="208121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35" name="Picture 8" descr="pic_140048">
            <a:extLst>
              <a:ext uri="{FF2B5EF4-FFF2-40B4-BE49-F238E27FC236}">
                <a16:creationId xmlns:a16="http://schemas.microsoft.com/office/drawing/2014/main" id="{D994A8A3-88A0-448C-ABEE-1BE657490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1274763"/>
            <a:ext cx="2214562" cy="212566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36" name="Picture 12" descr="pic_140048">
            <a:extLst>
              <a:ext uri="{FF2B5EF4-FFF2-40B4-BE49-F238E27FC236}">
                <a16:creationId xmlns:a16="http://schemas.microsoft.com/office/drawing/2014/main" id="{250D59F2-21EE-4B43-94E2-013660FCC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846138"/>
            <a:ext cx="1490663" cy="109855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1" name="AutoShape 13">
            <a:extLst>
              <a:ext uri="{FF2B5EF4-FFF2-40B4-BE49-F238E27FC236}">
                <a16:creationId xmlns:a16="http://schemas.microsoft.com/office/drawing/2014/main" id="{2D68CACE-97A8-444E-B408-D3946AED71C8}"/>
              </a:ext>
            </a:extLst>
          </p:cNvPr>
          <p:cNvSpPr>
            <a:spLocks noChangeArrowheads="1"/>
          </p:cNvSpPr>
          <p:nvPr/>
        </p:nvSpPr>
        <p:spPr bwMode="auto">
          <a:xfrm>
            <a:off x="2640364" y="2132659"/>
            <a:ext cx="360000" cy="252000"/>
          </a:xfrm>
          <a:prstGeom prst="rightArrow">
            <a:avLst>
              <a:gd name="adj1" fmla="val 50000"/>
              <a:gd name="adj2" fmla="val 62363"/>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462" name="Rectangle 14">
            <a:extLst>
              <a:ext uri="{FF2B5EF4-FFF2-40B4-BE49-F238E27FC236}">
                <a16:creationId xmlns:a16="http://schemas.microsoft.com/office/drawing/2014/main" id="{C168A28C-CC4A-4357-984C-0470CF9180F4}"/>
              </a:ext>
            </a:extLst>
          </p:cNvPr>
          <p:cNvSpPr>
            <a:spLocks noChangeArrowheads="1"/>
          </p:cNvSpPr>
          <p:nvPr/>
        </p:nvSpPr>
        <p:spPr bwMode="auto">
          <a:xfrm>
            <a:off x="0" y="0"/>
            <a:ext cx="9144000" cy="70788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noFill/>
                </a:ln>
                <a:gradFill>
                  <a:gsLst>
                    <a:gs pos="25000">
                      <a:srgbClr val="C0504D">
                        <a:satMod val="155000"/>
                      </a:srgbClr>
                    </a:gs>
                    <a:gs pos="100000">
                      <a:srgbClr val="C0504D">
                        <a:shade val="45000"/>
                        <a:satMod val="165000"/>
                      </a:srgbClr>
                    </a:gs>
                  </a:gsLst>
                  <a:lin ang="5400000"/>
                </a:gradFill>
                <a:effectLst/>
                <a:uLnTx/>
                <a:uFillTx/>
                <a:latin typeface="微软雅黑" panose="020B0503020204020204" pitchFamily="34" charset="-122"/>
                <a:ea typeface="微软雅黑" panose="020B0503020204020204" pitchFamily="34" charset="-122"/>
                <a:cs typeface="+mn-cs"/>
              </a:rPr>
              <a:t>发生在裸岩上的演替</a:t>
            </a:r>
          </a:p>
        </p:txBody>
      </p:sp>
      <p:pic>
        <p:nvPicPr>
          <p:cNvPr id="18441" name="Picture 7" descr="pic_140048">
            <a:extLst>
              <a:ext uri="{FF2B5EF4-FFF2-40B4-BE49-F238E27FC236}">
                <a16:creationId xmlns:a16="http://schemas.microsoft.com/office/drawing/2014/main" id="{3AF37A83-87FB-4C28-B5BD-F3D9260B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063" y="857250"/>
            <a:ext cx="2503487" cy="2286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2" name="Picture 4" descr="pic_140048">
            <a:extLst>
              <a:ext uri="{FF2B5EF4-FFF2-40B4-BE49-F238E27FC236}">
                <a16:creationId xmlns:a16="http://schemas.microsoft.com/office/drawing/2014/main" id="{CAE69275-BD69-407D-A25F-836313708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9313" y="3719513"/>
            <a:ext cx="3214687" cy="1852612"/>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8" descr="pic_140048">
            <a:extLst>
              <a:ext uri="{FF2B5EF4-FFF2-40B4-BE49-F238E27FC236}">
                <a16:creationId xmlns:a16="http://schemas.microsoft.com/office/drawing/2014/main" id="{9A83C889-A88A-4861-BFBC-5653EB89603A}"/>
              </a:ext>
            </a:extLst>
          </p:cNvPr>
          <p:cNvPicPr>
            <a:picLocks noChangeAspect="1" noChangeArrowheads="1"/>
          </p:cNvPicPr>
          <p:nvPr/>
        </p:nvPicPr>
        <p:blipFill>
          <a:blip r:embed="rId8"/>
          <a:srcRect/>
          <a:stretch>
            <a:fillRect/>
          </a:stretch>
        </p:blipFill>
        <p:spPr bwMode="auto">
          <a:xfrm>
            <a:off x="3357563" y="3632200"/>
            <a:ext cx="2286000" cy="2430463"/>
          </a:xfrm>
          <a:prstGeom prst="rect">
            <a:avLst/>
          </a:prstGeom>
          <a:noFill/>
          <a:ln w="3175">
            <a:solidFill>
              <a:schemeClr val="tx1">
                <a:lumMod val="95000"/>
                <a:lumOff val="5000"/>
              </a:schemeClr>
            </a:solidFill>
            <a:miter lim="800000"/>
            <a:headEnd/>
            <a:tailEnd/>
          </a:ln>
        </p:spPr>
      </p:pic>
      <p:pic>
        <p:nvPicPr>
          <p:cNvPr id="12" name="Picture 9" descr="pic_140048">
            <a:extLst>
              <a:ext uri="{FF2B5EF4-FFF2-40B4-BE49-F238E27FC236}">
                <a16:creationId xmlns:a16="http://schemas.microsoft.com/office/drawing/2014/main" id="{E59DD3BE-3502-4B5D-A1B6-4AE8446F95E0}"/>
              </a:ext>
            </a:extLst>
          </p:cNvPr>
          <p:cNvPicPr>
            <a:picLocks noChangeAspect="1" noChangeArrowheads="1"/>
          </p:cNvPicPr>
          <p:nvPr/>
        </p:nvPicPr>
        <p:blipFill>
          <a:blip r:embed="rId9"/>
          <a:srcRect/>
          <a:stretch>
            <a:fillRect/>
          </a:stretch>
        </p:blipFill>
        <p:spPr bwMode="auto">
          <a:xfrm>
            <a:off x="71438" y="4132263"/>
            <a:ext cx="2928937" cy="2297112"/>
          </a:xfrm>
          <a:prstGeom prst="rect">
            <a:avLst/>
          </a:prstGeom>
          <a:noFill/>
          <a:ln w="3175">
            <a:solidFill>
              <a:schemeClr val="tx1">
                <a:lumMod val="85000"/>
                <a:lumOff val="15000"/>
              </a:schemeClr>
            </a:solidFill>
            <a:miter lim="800000"/>
            <a:headEnd/>
            <a:tailEnd/>
          </a:ln>
        </p:spPr>
      </p:pic>
      <p:sp>
        <p:nvSpPr>
          <p:cNvPr id="13" name="AutoShape 13">
            <a:extLst>
              <a:ext uri="{FF2B5EF4-FFF2-40B4-BE49-F238E27FC236}">
                <a16:creationId xmlns:a16="http://schemas.microsoft.com/office/drawing/2014/main" id="{C0280190-9254-457B-8056-34787A7E0748}"/>
              </a:ext>
            </a:extLst>
          </p:cNvPr>
          <p:cNvSpPr>
            <a:spLocks noChangeArrowheads="1"/>
          </p:cNvSpPr>
          <p:nvPr/>
        </p:nvSpPr>
        <p:spPr bwMode="auto">
          <a:xfrm>
            <a:off x="5715008" y="2061221"/>
            <a:ext cx="432000" cy="252000"/>
          </a:xfrm>
          <a:prstGeom prst="rightArrow">
            <a:avLst>
              <a:gd name="adj1" fmla="val 50000"/>
              <a:gd name="adj2" fmla="val 62363"/>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AutoShape 13">
            <a:extLst>
              <a:ext uri="{FF2B5EF4-FFF2-40B4-BE49-F238E27FC236}">
                <a16:creationId xmlns:a16="http://schemas.microsoft.com/office/drawing/2014/main" id="{D3F0D997-3182-4AFB-A7CA-646FDFEC0C36}"/>
              </a:ext>
            </a:extLst>
          </p:cNvPr>
          <p:cNvSpPr>
            <a:spLocks noChangeArrowheads="1"/>
          </p:cNvSpPr>
          <p:nvPr/>
        </p:nvSpPr>
        <p:spPr bwMode="auto">
          <a:xfrm rot="5400000">
            <a:off x="7286644" y="3337314"/>
            <a:ext cx="360000" cy="252000"/>
          </a:xfrm>
          <a:prstGeom prst="rightArrow">
            <a:avLst>
              <a:gd name="adj1" fmla="val 50000"/>
              <a:gd name="adj2" fmla="val 62363"/>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AutoShape 13">
            <a:extLst>
              <a:ext uri="{FF2B5EF4-FFF2-40B4-BE49-F238E27FC236}">
                <a16:creationId xmlns:a16="http://schemas.microsoft.com/office/drawing/2014/main" id="{228A55B8-0CC4-45F7-84E6-ED09ACB62D6C}"/>
              </a:ext>
            </a:extLst>
          </p:cNvPr>
          <p:cNvSpPr>
            <a:spLocks noChangeArrowheads="1"/>
          </p:cNvSpPr>
          <p:nvPr/>
        </p:nvSpPr>
        <p:spPr bwMode="auto">
          <a:xfrm rot="10800000">
            <a:off x="5685029" y="4704427"/>
            <a:ext cx="216000" cy="252000"/>
          </a:xfrm>
          <a:prstGeom prst="rightArrow">
            <a:avLst>
              <a:gd name="adj1" fmla="val 50000"/>
              <a:gd name="adj2" fmla="val 62363"/>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AutoShape 13">
            <a:extLst>
              <a:ext uri="{FF2B5EF4-FFF2-40B4-BE49-F238E27FC236}">
                <a16:creationId xmlns:a16="http://schemas.microsoft.com/office/drawing/2014/main" id="{03C732E5-82AA-4216-9112-61A53DC3439C}"/>
              </a:ext>
            </a:extLst>
          </p:cNvPr>
          <p:cNvSpPr>
            <a:spLocks noChangeArrowheads="1"/>
          </p:cNvSpPr>
          <p:nvPr/>
        </p:nvSpPr>
        <p:spPr bwMode="auto">
          <a:xfrm rot="10800000">
            <a:off x="3049106" y="5347369"/>
            <a:ext cx="252000" cy="252000"/>
          </a:xfrm>
          <a:prstGeom prst="rightArrow">
            <a:avLst>
              <a:gd name="adj1" fmla="val 50000"/>
              <a:gd name="adj2" fmla="val 62363"/>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a:extLst>
              <a:ext uri="{FF2B5EF4-FFF2-40B4-BE49-F238E27FC236}">
                <a16:creationId xmlns:a16="http://schemas.microsoft.com/office/drawing/2014/main" id="{CB07EFB6-41A5-4E45-AA3B-44525886CC5E}"/>
              </a:ext>
            </a:extLst>
          </p:cNvPr>
          <p:cNvSpPr/>
          <p:nvPr/>
        </p:nvSpPr>
        <p:spPr>
          <a:xfrm>
            <a:off x="642910" y="2071678"/>
            <a:ext cx="8001056" cy="2786082"/>
          </a:xfrm>
          <a:prstGeom prst="roundRect">
            <a:avLst/>
          </a:prstGeom>
        </p:spPr>
        <p:style>
          <a:lnRef idx="0">
            <a:schemeClr val="accent3"/>
          </a:lnRef>
          <a:fillRef idx="3">
            <a:schemeClr val="accent3"/>
          </a:fillRef>
          <a:effectRef idx="3">
            <a:schemeClr val="accent3"/>
          </a:effectRef>
          <a:fontRef idx="minor">
            <a:schemeClr val="lt1"/>
          </a:fontRef>
        </p:style>
        <p:txBody>
          <a:bodyPr anchor="ctr">
            <a:scene3d>
              <a:camera prst="orthographicFront"/>
              <a:lightRig rig="soft" dir="t">
                <a:rot lat="0" lon="0" rev="10800000"/>
              </a:lightRig>
            </a:scene3d>
            <a:sp3d>
              <a:bevelT w="27940" h="12700"/>
              <a:contourClr>
                <a:srgbClr val="DDDDDD"/>
              </a:contourClr>
            </a:sp3d>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发生在裸岩上的演替分哪几个阶段？</a:t>
            </a:r>
            <a:endParaRPr kumimoji="0" lang="en-US" altLang="zh-CN"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生物种类如何变化？</a:t>
            </a:r>
            <a:endParaRPr kumimoji="0" lang="en-US" altLang="zh-CN"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sz="3200" b="1" i="0" u="none" strike="noStrike" kern="1200" cap="none" spc="150" normalizeH="0" baseline="0" noProof="0" dirty="0">
                <a:ln w="11430">
                  <a:solidFill>
                    <a:sysClr val="windowText" lastClr="000000"/>
                  </a:solidFill>
                </a:ln>
                <a:solidFill>
                  <a:srgbClr val="000000"/>
                </a:solidFill>
                <a:effectLst/>
                <a:uLnTx/>
                <a:uFillTx/>
                <a:latin typeface="微软雅黑" panose="020B0503020204020204" pitchFamily="34" charset="-122"/>
                <a:ea typeface="微软雅黑" panose="020B0503020204020204" pitchFamily="34" charset="-122"/>
                <a:cs typeface="+mn-cs"/>
              </a:rPr>
              <a:t>对环境有什么样的影响？</a:t>
            </a:r>
          </a:p>
        </p:txBody>
      </p:sp>
    </p:spTree>
    <p:extLst>
      <p:ext uri="{BB962C8B-B14F-4D97-AF65-F5344CB8AC3E}">
        <p14:creationId xmlns:p14="http://schemas.microsoft.com/office/powerpoint/2010/main" val="1523810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14">
            <a:extLst>
              <a:ext uri="{FF2B5EF4-FFF2-40B4-BE49-F238E27FC236}">
                <a16:creationId xmlns:a16="http://schemas.microsoft.com/office/drawing/2014/main" id="{BAAEB831-4E04-4FE5-997D-6BA9B1A44EF5}"/>
              </a:ext>
            </a:extLst>
          </p:cNvPr>
          <p:cNvSpPr>
            <a:spLocks noChangeArrowheads="1"/>
          </p:cNvSpPr>
          <p:nvPr/>
        </p:nvSpPr>
        <p:spPr bwMode="auto">
          <a:xfrm>
            <a:off x="3207553" y="188640"/>
            <a:ext cx="2728894"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mn-cs"/>
              </a:rPr>
              <a:t>裸岩阶段</a:t>
            </a:r>
          </a:p>
        </p:txBody>
      </p:sp>
      <p:pic>
        <p:nvPicPr>
          <p:cNvPr id="20483" name="图片 7">
            <a:extLst>
              <a:ext uri="{FF2B5EF4-FFF2-40B4-BE49-F238E27FC236}">
                <a16:creationId xmlns:a16="http://schemas.microsoft.com/office/drawing/2014/main" id="{6F018910-EEA0-4BC0-B5B8-C394F9DB1955}"/>
              </a:ext>
            </a:extLst>
          </p:cNvPr>
          <p:cNvPicPr>
            <a:picLocks noChangeAspect="1"/>
          </p:cNvPicPr>
          <p:nvPr/>
        </p:nvPicPr>
        <p:blipFill>
          <a:blip r:embed="rId3">
            <a:extLst>
              <a:ext uri="{28A0092B-C50C-407E-A947-70E740481C1C}">
                <a14:useLocalDpi xmlns:a14="http://schemas.microsoft.com/office/drawing/2010/main" val="0"/>
              </a:ext>
            </a:extLst>
          </a:blip>
          <a:srcRect l="3134" t="2740" r="2055" b="6850"/>
          <a:stretch>
            <a:fillRect/>
          </a:stretch>
        </p:blipFill>
        <p:spPr bwMode="auto">
          <a:xfrm>
            <a:off x="0" y="1071563"/>
            <a:ext cx="9167813"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AB6EDA9D-8BBF-4EF3-A114-4B0A907E2E2F}"/>
              </a:ext>
            </a:extLst>
          </p:cNvPr>
          <p:cNvSpPr txBox="1"/>
          <p:nvPr/>
        </p:nvSpPr>
        <p:spPr>
          <a:xfrm>
            <a:off x="179512" y="4407495"/>
            <a:ext cx="7920880" cy="46166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岩石的主要成分是碳酸钙、硅酸盐、二氧化硅等无机物。</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93932F5-F51F-454D-B891-92E45DB03CFA}"/>
              </a:ext>
            </a:extLst>
          </p:cNvPr>
          <p:cNvSpPr txBox="1"/>
          <p:nvPr/>
        </p:nvSpPr>
        <p:spPr>
          <a:xfrm>
            <a:off x="179512" y="4929798"/>
            <a:ext cx="8640960" cy="830997"/>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wrap="square">
            <a:spAutoFit/>
          </a:bodyPr>
          <a:lstStyle>
            <a:defPPr>
              <a:defRPr lang="en-US"/>
            </a:defPPr>
            <a:lvl1pPr>
              <a:defRPr sz="2400" b="1">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、光裸的岩地上首先定居的生物为什么不是苔藓和草本植物，而是地衣？</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AB152726-435B-4C9C-8981-657C65D1F8E4}"/>
              </a:ext>
            </a:extLst>
          </p:cNvPr>
          <p:cNvSpPr txBox="1"/>
          <p:nvPr/>
        </p:nvSpPr>
        <p:spPr>
          <a:xfrm>
            <a:off x="160813" y="5838363"/>
            <a:ext cx="8659659" cy="830997"/>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wrap="square">
            <a:spAutoFit/>
          </a:bodyPr>
          <a:lstStyle>
            <a:defPPr>
              <a:defRPr lang="en-US"/>
            </a:defPPr>
            <a:lvl1pPr>
              <a:defRPr sz="2400" b="1">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苔藓和草本植物无法直接从裸岩中获取养分，而地衣可以通过分泌有机酸而从裸岩中获取养分。</a:t>
            </a:r>
          </a:p>
        </p:txBody>
      </p:sp>
    </p:spTree>
    <p:extLst>
      <p:ext uri="{BB962C8B-B14F-4D97-AF65-F5344CB8AC3E}">
        <p14:creationId xmlns:p14="http://schemas.microsoft.com/office/powerpoint/2010/main" val="129366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A8AF6F3-B89C-4F2B-9085-881C6E542D2F}"/>
              </a:ext>
            </a:extLst>
          </p:cNvPr>
          <p:cNvSpPr/>
          <p:nvPr/>
        </p:nvSpPr>
        <p:spPr>
          <a:xfrm>
            <a:off x="1143000" y="487363"/>
            <a:ext cx="6786563" cy="58420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地衣是</a:t>
            </a:r>
            <a:r>
              <a:rPr kumimoji="0" lang="zh-CN" altLang="en-US" sz="32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32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的共生体</a:t>
            </a:r>
          </a:p>
        </p:txBody>
      </p:sp>
      <p:sp>
        <p:nvSpPr>
          <p:cNvPr id="4" name="矩形 3">
            <a:extLst>
              <a:ext uri="{FF2B5EF4-FFF2-40B4-BE49-F238E27FC236}">
                <a16:creationId xmlns:a16="http://schemas.microsoft.com/office/drawing/2014/main" id="{C536C626-8DE5-4C06-8D90-0CB2D3BE75B0}"/>
              </a:ext>
            </a:extLst>
          </p:cNvPr>
          <p:cNvSpPr/>
          <p:nvPr/>
        </p:nvSpPr>
        <p:spPr>
          <a:xfrm>
            <a:off x="2591690" y="427357"/>
            <a:ext cx="1008062"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真菌</a:t>
            </a:r>
            <a:endParaRPr kumimoji="0" lang="zh-CN" altLang="en-US" sz="3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DAE3E9C6-1697-449B-B89F-A98FB14D2DBF}"/>
              </a:ext>
            </a:extLst>
          </p:cNvPr>
          <p:cNvSpPr/>
          <p:nvPr/>
        </p:nvSpPr>
        <p:spPr>
          <a:xfrm>
            <a:off x="4262356" y="472142"/>
            <a:ext cx="1008062"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藻类</a:t>
            </a:r>
            <a:endParaRPr kumimoji="0" lang="zh-CN" altLang="en-US" sz="3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2533" name="Object 2">
            <a:extLst>
              <a:ext uri="{FF2B5EF4-FFF2-40B4-BE49-F238E27FC236}">
                <a16:creationId xmlns:a16="http://schemas.microsoft.com/office/drawing/2014/main" id="{221E7BBC-6FC4-435D-BBA3-E2F7A981B962}"/>
              </a:ext>
            </a:extLst>
          </p:cNvPr>
          <p:cNvGraphicFramePr>
            <a:graphicFrameLocks noChangeAspect="1"/>
          </p:cNvGraphicFramePr>
          <p:nvPr/>
        </p:nvGraphicFramePr>
        <p:xfrm>
          <a:off x="1643063" y="1643063"/>
          <a:ext cx="6500812" cy="2844800"/>
        </p:xfrm>
        <a:graphic>
          <a:graphicData uri="http://schemas.openxmlformats.org/presentationml/2006/ole">
            <mc:AlternateContent xmlns:mc="http://schemas.openxmlformats.org/markup-compatibility/2006">
              <mc:Choice xmlns:v="urn:schemas-microsoft-com:vml" Requires="v">
                <p:oleObj spid="_x0000_s26663" name="PhotoImpact" r:id="rId3" imgW="4132571" imgH="1764796" progId="PI3.Image">
                  <p:embed/>
                </p:oleObj>
              </mc:Choice>
              <mc:Fallback>
                <p:oleObj name="PhotoImpact" r:id="rId3" imgW="4132571" imgH="1764796" progId="PI3.Image">
                  <p:embed/>
                  <p:pic>
                    <p:nvPicPr>
                      <p:cNvPr id="22533" name="Object 2">
                        <a:extLst>
                          <a:ext uri="{FF2B5EF4-FFF2-40B4-BE49-F238E27FC236}">
                            <a16:creationId xmlns:a16="http://schemas.microsoft.com/office/drawing/2014/main" id="{221E7BBC-6FC4-435D-BBA3-E2F7A981B96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854"/>
                      <a:stretch>
                        <a:fillRect/>
                      </a:stretch>
                    </p:blipFill>
                    <p:spPr bwMode="auto">
                      <a:xfrm>
                        <a:off x="1643063" y="1643063"/>
                        <a:ext cx="6500812"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TextBox 5">
            <a:extLst>
              <a:ext uri="{FF2B5EF4-FFF2-40B4-BE49-F238E27FC236}">
                <a16:creationId xmlns:a16="http://schemas.microsoft.com/office/drawing/2014/main" id="{AE10FDF7-372F-45F5-A321-BF7C103E2602}"/>
              </a:ext>
            </a:extLst>
          </p:cNvPr>
          <p:cNvSpPr txBox="1">
            <a:spLocks noChangeArrowheads="1"/>
          </p:cNvSpPr>
          <p:nvPr/>
        </p:nvSpPr>
        <p:spPr bwMode="auto">
          <a:xfrm>
            <a:off x="285750" y="224313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上皮层</a:t>
            </a:r>
          </a:p>
        </p:txBody>
      </p:sp>
      <p:sp>
        <p:nvSpPr>
          <p:cNvPr id="22535" name="TextBox 6">
            <a:extLst>
              <a:ext uri="{FF2B5EF4-FFF2-40B4-BE49-F238E27FC236}">
                <a16:creationId xmlns:a16="http://schemas.microsoft.com/office/drawing/2014/main" id="{D9C96210-33CD-4A68-AB30-034F1721FCA2}"/>
              </a:ext>
            </a:extLst>
          </p:cNvPr>
          <p:cNvSpPr txBox="1">
            <a:spLocks noChangeArrowheads="1"/>
          </p:cNvSpPr>
          <p:nvPr/>
        </p:nvSpPr>
        <p:spPr bwMode="auto">
          <a:xfrm>
            <a:off x="285750" y="3457575"/>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下皮层</a:t>
            </a:r>
          </a:p>
        </p:txBody>
      </p:sp>
      <p:sp>
        <p:nvSpPr>
          <p:cNvPr id="22536" name="TextBox 7">
            <a:extLst>
              <a:ext uri="{FF2B5EF4-FFF2-40B4-BE49-F238E27FC236}">
                <a16:creationId xmlns:a16="http://schemas.microsoft.com/office/drawing/2014/main" id="{AD8C3EC9-6F21-480A-A94E-55FE7DD6EA35}"/>
              </a:ext>
            </a:extLst>
          </p:cNvPr>
          <p:cNvSpPr txBox="1">
            <a:spLocks noChangeArrowheads="1"/>
          </p:cNvSpPr>
          <p:nvPr/>
        </p:nvSpPr>
        <p:spPr bwMode="auto">
          <a:xfrm>
            <a:off x="285750" y="2671763"/>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藻类</a:t>
            </a:r>
          </a:p>
        </p:txBody>
      </p:sp>
      <p:sp>
        <p:nvSpPr>
          <p:cNvPr id="22537" name="TextBox 8">
            <a:extLst>
              <a:ext uri="{FF2B5EF4-FFF2-40B4-BE49-F238E27FC236}">
                <a16:creationId xmlns:a16="http://schemas.microsoft.com/office/drawing/2014/main" id="{A8373B2E-3687-423C-B429-76AF8FBD0410}"/>
              </a:ext>
            </a:extLst>
          </p:cNvPr>
          <p:cNvSpPr txBox="1">
            <a:spLocks noChangeArrowheads="1"/>
          </p:cNvSpPr>
          <p:nvPr/>
        </p:nvSpPr>
        <p:spPr bwMode="auto">
          <a:xfrm>
            <a:off x="285750" y="3057525"/>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菌丝</a:t>
            </a:r>
          </a:p>
        </p:txBody>
      </p:sp>
      <p:cxnSp>
        <p:nvCxnSpPr>
          <p:cNvPr id="11" name="直接连接符 10">
            <a:extLst>
              <a:ext uri="{FF2B5EF4-FFF2-40B4-BE49-F238E27FC236}">
                <a16:creationId xmlns:a16="http://schemas.microsoft.com/office/drawing/2014/main" id="{659CB382-C21D-48F3-A560-801BDE4C34A1}"/>
              </a:ext>
            </a:extLst>
          </p:cNvPr>
          <p:cNvCxnSpPr/>
          <p:nvPr/>
        </p:nvCxnSpPr>
        <p:spPr bwMode="auto">
          <a:xfrm>
            <a:off x="1357313" y="2500313"/>
            <a:ext cx="395287" cy="14287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407CBD91-BEEE-41E2-829B-B54C6476618D}"/>
              </a:ext>
            </a:extLst>
          </p:cNvPr>
          <p:cNvCxnSpPr/>
          <p:nvPr/>
        </p:nvCxnSpPr>
        <p:spPr bwMode="auto">
          <a:xfrm>
            <a:off x="1214438" y="2857500"/>
            <a:ext cx="503237" cy="1588"/>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59DE880D-3E38-4395-894F-1B45DC79A0D6}"/>
              </a:ext>
            </a:extLst>
          </p:cNvPr>
          <p:cNvCxnSpPr/>
          <p:nvPr/>
        </p:nvCxnSpPr>
        <p:spPr bwMode="auto">
          <a:xfrm>
            <a:off x="1214438" y="3214688"/>
            <a:ext cx="500062" cy="1587"/>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a:extLst>
              <a:ext uri="{FF2B5EF4-FFF2-40B4-BE49-F238E27FC236}">
                <a16:creationId xmlns:a16="http://schemas.microsoft.com/office/drawing/2014/main" id="{E55BE6EA-171D-41C3-A703-6C5619D540EE}"/>
              </a:ext>
            </a:extLst>
          </p:cNvPr>
          <p:cNvCxnSpPr/>
          <p:nvPr/>
        </p:nvCxnSpPr>
        <p:spPr bwMode="auto">
          <a:xfrm flipV="1">
            <a:off x="1327150" y="3500438"/>
            <a:ext cx="431800" cy="142875"/>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9D007908-D47A-4A9F-9E10-F716C8BBDC6C}"/>
              </a:ext>
            </a:extLst>
          </p:cNvPr>
          <p:cNvSpPr txBox="1">
            <a:spLocks noChangeArrowheads="1"/>
          </p:cNvSpPr>
          <p:nvPr/>
        </p:nvSpPr>
        <p:spPr bwMode="auto">
          <a:xfrm>
            <a:off x="928688" y="4714875"/>
            <a:ext cx="721518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50000"/>
              </a:lnSpc>
              <a:spcBef>
                <a:spcPct val="0"/>
              </a:spcBef>
              <a:spcAft>
                <a:spcPct val="0"/>
              </a:spcAft>
              <a:buClrTx/>
              <a:buSzTx/>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真菌吸收外界水分、无机盐和二氧化碳供给藻类</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0"/>
              </a:spcBef>
              <a:spcAft>
                <a:spcPct val="0"/>
              </a:spcAft>
              <a:buClrTx/>
              <a:buSzTx/>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藻类进行光合作用，制造养料供给真菌</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0"/>
              </a:spcBef>
              <a:spcAft>
                <a:spcPct val="0"/>
              </a:spcAft>
              <a:buClrTx/>
              <a:buSzTx/>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真菌和藻类是</a:t>
            </a:r>
            <a:r>
              <a:rPr kumimoji="0" lang="zh-CN" altLang="en-US" sz="24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的种间关系</a:t>
            </a:r>
          </a:p>
        </p:txBody>
      </p:sp>
      <p:sp>
        <p:nvSpPr>
          <p:cNvPr id="22" name="矩形 21">
            <a:extLst>
              <a:ext uri="{FF2B5EF4-FFF2-40B4-BE49-F238E27FC236}">
                <a16:creationId xmlns:a16="http://schemas.microsoft.com/office/drawing/2014/main" id="{7D460475-3AE4-4E4E-BB9C-32022ABC88F2}"/>
              </a:ext>
            </a:extLst>
          </p:cNvPr>
          <p:cNvSpPr>
            <a:spLocks noChangeArrowheads="1"/>
          </p:cNvSpPr>
          <p:nvPr/>
        </p:nvSpPr>
        <p:spPr bwMode="auto">
          <a:xfrm>
            <a:off x="3554331" y="5877272"/>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互利共生</a:t>
            </a:r>
          </a:p>
        </p:txBody>
      </p:sp>
    </p:spTree>
    <p:extLst>
      <p:ext uri="{BB962C8B-B14F-4D97-AF65-F5344CB8AC3E}">
        <p14:creationId xmlns:p14="http://schemas.microsoft.com/office/powerpoint/2010/main" val="1166304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EF334-A4BE-454D-91F8-A1E484788D3C}"/>
              </a:ext>
            </a:extLst>
          </p:cNvPr>
          <p:cNvSpPr txBox="1"/>
          <p:nvPr/>
        </p:nvSpPr>
        <p:spPr>
          <a:xfrm>
            <a:off x="1259632" y="1340768"/>
            <a:ext cx="6613750" cy="95410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all" spc="0" normalizeH="0" baseline="0" noProof="0"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黑体" pitchFamily="2" charset="-122"/>
                <a:ea typeface="黑体" pitchFamily="2" charset="-122"/>
                <a:cs typeface="+mn-cs"/>
              </a:rPr>
              <a:t>严格意义上地衣不是植物，但它成为了植物界登录陆地的</a:t>
            </a:r>
            <a:r>
              <a:rPr kumimoji="0" lang="zh-CN" altLang="en-US" sz="2800" b="1" i="0" u="none" strike="noStrike" kern="1200" cap="all" spc="0" normalizeH="0" baseline="0" noProof="0" dirty="0">
                <a:ln w="9000" cmpd="sng">
                  <a:solidFill>
                    <a:srgbClr val="8064A2">
                      <a:shade val="50000"/>
                      <a:satMod val="120000"/>
                    </a:srgbClr>
                  </a:solidFill>
                  <a:prstDash val="solid"/>
                </a:ln>
                <a:solidFill>
                  <a:srgbClr val="FF0000"/>
                </a:solidFill>
                <a:effectLst/>
                <a:uLnTx/>
                <a:uFillTx/>
                <a:latin typeface="黑体" pitchFamily="2" charset="-122"/>
                <a:ea typeface="黑体" pitchFamily="2" charset="-122"/>
                <a:cs typeface="+mn-cs"/>
              </a:rPr>
              <a:t>开路先锋</a:t>
            </a:r>
            <a:r>
              <a:rPr kumimoji="0" lang="zh-CN" altLang="en-US" sz="2800" b="1" i="0" u="none" strike="noStrike" kern="1200" cap="all" spc="0" normalizeH="0" baseline="0" noProof="0"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黑体" pitchFamily="2" charset="-122"/>
                <a:ea typeface="黑体" pitchFamily="2" charset="-122"/>
                <a:cs typeface="+mn-cs"/>
              </a:rPr>
              <a:t> </a:t>
            </a:r>
            <a:r>
              <a:rPr kumimoji="0" lang="zh-CN" altLang="en-US" sz="2800" b="1" i="0" u="none" strike="noStrike" kern="1200" cap="all" spc="0" normalizeH="0" baseline="0" noProof="0"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黑体" pitchFamily="2" charset="-122"/>
                <a:ea typeface="黑体" pitchFamily="2" charset="-122"/>
                <a:cs typeface="+mn-cs"/>
              </a:rPr>
              <a:t>和</a:t>
            </a:r>
            <a:r>
              <a:rPr kumimoji="0" lang="zh-CN" altLang="en-US" sz="2800" b="1" i="0" u="none" strike="noStrike" kern="1200" cap="all" spc="0" normalizeH="0" baseline="0" noProof="0" dirty="0" smtClean="0">
                <a:ln w="9000" cmpd="sng">
                  <a:solidFill>
                    <a:srgbClr val="8064A2">
                      <a:shade val="50000"/>
                      <a:satMod val="120000"/>
                    </a:srgbClr>
                  </a:solidFill>
                  <a:prstDash val="solid"/>
                </a:ln>
                <a:solidFill>
                  <a:srgbClr val="FF0000"/>
                </a:solidFill>
                <a:effectLst/>
                <a:uLnTx/>
                <a:uFillTx/>
                <a:latin typeface="黑体" pitchFamily="2" charset="-122"/>
                <a:ea typeface="黑体" pitchFamily="2" charset="-122"/>
                <a:cs typeface="+mn-cs"/>
              </a:rPr>
              <a:t>拓荒者</a:t>
            </a:r>
            <a:endParaRPr kumimoji="0" lang="zh-CN" altLang="en-US" sz="2800" b="1" i="0" u="none" strike="noStrike" kern="1200" cap="all" spc="0" normalizeH="0" baseline="0" noProof="0" dirty="0">
              <a:ln w="9000" cmpd="sng">
                <a:solidFill>
                  <a:srgbClr val="8064A2">
                    <a:shade val="50000"/>
                    <a:satMod val="120000"/>
                  </a:srgbClr>
                </a:solidFill>
                <a:prstDash val="solid"/>
              </a:ln>
              <a:solidFill>
                <a:srgbClr val="FF0000"/>
              </a:solidFill>
              <a:effectLst/>
              <a:uLnTx/>
              <a:uFillTx/>
              <a:latin typeface="黑体" pitchFamily="2" charset="-122"/>
              <a:ea typeface="黑体" pitchFamily="2" charset="-122"/>
              <a:cs typeface="+mn-cs"/>
            </a:endParaRPr>
          </a:p>
        </p:txBody>
      </p:sp>
      <p:sp>
        <p:nvSpPr>
          <p:cNvPr id="3" name="TextBox 2">
            <a:extLst>
              <a:ext uri="{FF2B5EF4-FFF2-40B4-BE49-F238E27FC236}">
                <a16:creationId xmlns:a16="http://schemas.microsoft.com/office/drawing/2014/main" id="{02DFB18A-8E3E-4E27-8474-C305A0EE95EF}"/>
              </a:ext>
            </a:extLst>
          </p:cNvPr>
          <p:cNvSpPr txBox="1"/>
          <p:nvPr/>
        </p:nvSpPr>
        <p:spPr>
          <a:xfrm>
            <a:off x="1691680" y="6093296"/>
            <a:ext cx="5955476" cy="52322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all" spc="0" normalizeH="0" baseline="0" noProof="0"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uLnTx/>
                <a:uFillTx/>
                <a:latin typeface="黑体" pitchFamily="2" charset="-122"/>
                <a:ea typeface="黑体" pitchFamily="2" charset="-122"/>
                <a:cs typeface="+mn-cs"/>
              </a:rPr>
              <a:t>地衣是六亿年前地球陆地的首批客人</a:t>
            </a:r>
          </a:p>
        </p:txBody>
      </p:sp>
      <p:pic>
        <p:nvPicPr>
          <p:cNvPr id="23556" name="Picture 10" descr="火成岩上的地衣">
            <a:extLst>
              <a:ext uri="{FF2B5EF4-FFF2-40B4-BE49-F238E27FC236}">
                <a16:creationId xmlns:a16="http://schemas.microsoft.com/office/drawing/2014/main" id="{077C73E7-F0B3-400C-82A5-C51E1F4A6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564904"/>
            <a:ext cx="3895725"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4">
            <a:extLst>
              <a:ext uri="{FF2B5EF4-FFF2-40B4-BE49-F238E27FC236}">
                <a16:creationId xmlns:a16="http://schemas.microsoft.com/office/drawing/2014/main" id="{1CA8DC30-492C-4F3C-8224-961BCF302348}"/>
              </a:ext>
            </a:extLst>
          </p:cNvPr>
          <p:cNvSpPr>
            <a:spLocks noChangeArrowheads="1"/>
          </p:cNvSpPr>
          <p:nvPr/>
        </p:nvSpPr>
        <p:spPr bwMode="auto">
          <a:xfrm>
            <a:off x="2843808" y="214291"/>
            <a:ext cx="2656886"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latin typeface="微软雅黑" panose="020B0503020204020204" pitchFamily="34" charset="-122"/>
                <a:ea typeface="微软雅黑" panose="020B0503020204020204" pitchFamily="34" charset="-122"/>
                <a:cs typeface="+mn-cs"/>
              </a:rPr>
              <a:t>地衣阶段</a:t>
            </a:r>
          </a:p>
        </p:txBody>
      </p:sp>
    </p:spTree>
    <p:extLst>
      <p:ext uri="{BB962C8B-B14F-4D97-AF65-F5344CB8AC3E}">
        <p14:creationId xmlns:p14="http://schemas.microsoft.com/office/powerpoint/2010/main" val="259444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17A1CB2-31B2-4042-A950-EA7C4B560848}"/>
              </a:ext>
            </a:extLst>
          </p:cNvPr>
          <p:cNvSpPr>
            <a:spLocks noGrp="1"/>
          </p:cNvSpPr>
          <p:nvPr>
            <p:ph type="title" idx="4294967295"/>
          </p:nvPr>
        </p:nvSpPr>
        <p:spPr>
          <a:xfrm>
            <a:off x="323528" y="260648"/>
            <a:ext cx="7696200" cy="646331"/>
          </a:xfrm>
        </p:spPr>
        <p:txBody>
          <a:bodyPr/>
          <a:lstStyle/>
          <a:p>
            <a:pPr algn="l" eaLnBrk="1" hangingPunct="1"/>
            <a:r>
              <a:rPr lang="zh-CN" altLang="en-US" sz="4000" b="1" dirty="0" smtClean="0">
                <a:latin typeface="微软雅黑" panose="020B0503020204020204" pitchFamily="34" charset="-122"/>
                <a:ea typeface="微软雅黑" panose="020B0503020204020204" pitchFamily="34" charset="-122"/>
              </a:rPr>
              <a:t>从地衣阶段到苔藓阶段</a:t>
            </a:r>
            <a:endParaRPr lang="zh-CN" altLang="en-US" sz="4000" b="1" dirty="0">
              <a:latin typeface="微软雅黑" panose="020B0503020204020204" pitchFamily="34" charset="-122"/>
              <a:ea typeface="微软雅黑" panose="020B0503020204020204" pitchFamily="34" charset="-122"/>
            </a:endParaRPr>
          </a:p>
        </p:txBody>
      </p:sp>
      <p:sp>
        <p:nvSpPr>
          <p:cNvPr id="17411" name="AutoShape 3" descr="池塘生态系统图解">
            <a:hlinkClick r:id="rId2"/>
            <a:extLst>
              <a:ext uri="{FF2B5EF4-FFF2-40B4-BE49-F238E27FC236}">
                <a16:creationId xmlns:a16="http://schemas.microsoft.com/office/drawing/2014/main" id="{C9E9041E-0326-4F9D-A798-BB4EDCDE67F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8660" name="Text Box 4">
            <a:extLst>
              <a:ext uri="{FF2B5EF4-FFF2-40B4-BE49-F238E27FC236}">
                <a16:creationId xmlns:a16="http://schemas.microsoft.com/office/drawing/2014/main" id="{863985A3-8A37-49A3-84C0-143D89C28850}"/>
              </a:ext>
            </a:extLst>
          </p:cNvPr>
          <p:cNvSpPr txBox="1">
            <a:spLocks noChangeArrowheads="1"/>
          </p:cNvSpPr>
          <p:nvPr/>
        </p:nvSpPr>
        <p:spPr bwMode="auto">
          <a:xfrm>
            <a:off x="395536" y="1268760"/>
            <a:ext cx="8424416"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None/>
              <a:defRPr/>
            </a:pPr>
            <a:r>
              <a:rPr lang="zh-CN" altLang="en-US" b="1" dirty="0" smtClean="0">
                <a:solidFill>
                  <a:srgbClr val="FF0000"/>
                </a:solidFill>
                <a:latin typeface="黑体" panose="02010609060101010101" pitchFamily="49" charset="-122"/>
                <a:ea typeface="黑体" panose="02010609060101010101" pitchFamily="49" charset="-122"/>
              </a:rPr>
              <a:t>地衣</a:t>
            </a:r>
            <a:r>
              <a:rPr lang="zh-CN" altLang="en-US" b="1" dirty="0">
                <a:solidFill>
                  <a:srgbClr val="FF0000"/>
                </a:solidFill>
                <a:latin typeface="黑体" panose="02010609060101010101" pitchFamily="49" charset="-122"/>
                <a:ea typeface="黑体" panose="02010609060101010101" pitchFamily="49" charset="-122"/>
              </a:rPr>
              <a:t>阶段为苔藓的生长提供了怎样的基础？为什么苔藓能够取代地衣？</a:t>
            </a:r>
            <a:endParaRPr lang="en-US" altLang="zh-CN" b="1" dirty="0">
              <a:solidFill>
                <a:srgbClr val="FF0000"/>
              </a:solidFill>
              <a:latin typeface="黑体" panose="02010609060101010101" pitchFamily="49" charset="-122"/>
              <a:ea typeface="黑体" panose="02010609060101010101" pitchFamily="49" charset="-122"/>
            </a:endParaRPr>
          </a:p>
          <a:p>
            <a:pPr marR="0" lvl="0" algn="l" defTabSz="914400" rtl="0" eaLnBrk="1" fontAlgn="base" latinLnBrk="0" hangingPunct="1">
              <a:lnSpc>
                <a:spcPct val="150000"/>
              </a:lnSpc>
              <a:spcBef>
                <a:spcPct val="0"/>
              </a:spcBef>
              <a:spcAft>
                <a:spcPct val="0"/>
              </a:spcAft>
              <a:buClrTx/>
              <a:buSzTx/>
              <a:buNone/>
              <a:tabLst/>
              <a:defRPr/>
            </a:pPr>
            <a:endParaRPr kumimoji="0" lang="zh-CN" altLang="en-US" sz="2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12035" y="2996546"/>
            <a:ext cx="8786463" cy="3690049"/>
          </a:xfrm>
          <a:prstGeom prst="rect">
            <a:avLst/>
          </a:prstGeom>
        </p:spPr>
        <p:txBody>
          <a:bodyPr wrap="square">
            <a:spAutoFit/>
          </a:bodyPr>
          <a:lstStyle/>
          <a:p>
            <a:pPr>
              <a:lnSpc>
                <a:spcPct val="150000"/>
              </a:lnSpc>
            </a:pPr>
            <a:r>
              <a:rPr lang="zh-CN" altLang="en-US" sz="3200" b="1" dirty="0">
                <a:latin typeface="Arial Black" panose="020B0A04020102020204" pitchFamily="34" charset="0"/>
                <a:ea typeface="黑体" panose="02010609060101010101" pitchFamily="49" charset="-122"/>
              </a:rPr>
              <a:t>通过地衣分泌有机酸加速岩石风化形成土壤，并积累起了有机物，这为苔藓的生长提供了条件。而苔藓生长后，由于其植株高于地衣能获得更多的阳光，处于优势地位，其结果是逐渐取代了地衣。</a:t>
            </a:r>
            <a:endParaRPr lang="zh-CN" altLang="en-US" sz="3200" b="1" dirty="0"/>
          </a:p>
        </p:txBody>
      </p:sp>
    </p:spTree>
    <p:extLst>
      <p:ext uri="{BB962C8B-B14F-4D97-AF65-F5344CB8AC3E}">
        <p14:creationId xmlns:p14="http://schemas.microsoft.com/office/powerpoint/2010/main" val="25633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2">
            <a:extLst>
              <a:ext uri="{FF2B5EF4-FFF2-40B4-BE49-F238E27FC236}">
                <a16:creationId xmlns:a16="http://schemas.microsoft.com/office/drawing/2014/main" id="{D0E01192-5D7F-40C3-AB22-8DCD04BA9BB7}"/>
              </a:ext>
            </a:extLst>
          </p:cNvPr>
          <p:cNvSpPr>
            <a:spLocks noChangeArrowheads="1"/>
          </p:cNvSpPr>
          <p:nvPr/>
        </p:nvSpPr>
        <p:spPr bwMode="auto">
          <a:xfrm>
            <a:off x="500062" y="1000125"/>
            <a:ext cx="824840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457200" algn="l" defTabSz="914400" rtl="0" eaLnBrk="1" fontAlgn="base" latinLnBrk="0" hangingPunct="1">
              <a:lnSpc>
                <a:spcPct val="100000"/>
              </a:lnSpc>
              <a:spcBef>
                <a:spcPct val="0"/>
              </a:spcBef>
              <a:spcAft>
                <a:spcPct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是一种小型的绿色植物，结构简单，仅包含茎和叶两部分，有时只有扁平的叶状体，没有真正的根和维管束</a:t>
            </a:r>
          </a:p>
        </p:txBody>
      </p:sp>
      <p:pic>
        <p:nvPicPr>
          <p:cNvPr id="25604" name="Picture 4">
            <a:extLst>
              <a:ext uri="{FF2B5EF4-FFF2-40B4-BE49-F238E27FC236}">
                <a16:creationId xmlns:a16="http://schemas.microsoft.com/office/drawing/2014/main" id="{BEFF3293-BC96-4B81-AD25-DD92BF1BE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1" b="6704"/>
          <a:stretch/>
        </p:blipFill>
        <p:spPr bwMode="auto">
          <a:xfrm>
            <a:off x="312423" y="2420888"/>
            <a:ext cx="47838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C3DFE5A-7B06-4B5B-9376-CFB9EB46EA16}"/>
              </a:ext>
            </a:extLst>
          </p:cNvPr>
          <p:cNvSpPr/>
          <p:nvPr/>
        </p:nvSpPr>
        <p:spPr>
          <a:xfrm>
            <a:off x="214282" y="214290"/>
            <a:ext cx="203132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all" spc="0" normalizeH="0" baseline="0" noProof="0"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uLnTx/>
                <a:uFillTx/>
                <a:latin typeface="微软雅黑" panose="020B0503020204020204" pitchFamily="34" charset="-122"/>
                <a:ea typeface="微软雅黑" panose="020B0503020204020204" pitchFamily="34" charset="-122"/>
                <a:cs typeface="+mn-cs"/>
              </a:rPr>
              <a:t>苔藓植物</a:t>
            </a:r>
          </a:p>
        </p:txBody>
      </p:sp>
      <p:pic>
        <p:nvPicPr>
          <p:cNvPr id="25603" name="Picture 2">
            <a:extLst>
              <a:ext uri="{FF2B5EF4-FFF2-40B4-BE49-F238E27FC236}">
                <a16:creationId xmlns:a16="http://schemas.microsoft.com/office/drawing/2014/main" id="{0847D6DA-C0A4-4B4E-9353-E7ECDD236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619463"/>
            <a:ext cx="3758505" cy="28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2062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a:extLst>
              <a:ext uri="{FF2B5EF4-FFF2-40B4-BE49-F238E27FC236}">
                <a16:creationId xmlns:a16="http://schemas.microsoft.com/office/drawing/2014/main" id="{EA3A25C9-5571-4889-8AE0-78F238B6AB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71563"/>
            <a:ext cx="9144000"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4">
            <a:extLst>
              <a:ext uri="{FF2B5EF4-FFF2-40B4-BE49-F238E27FC236}">
                <a16:creationId xmlns:a16="http://schemas.microsoft.com/office/drawing/2014/main" id="{29DE7660-69BD-4207-B1A6-C452DD61E078}"/>
              </a:ext>
            </a:extLst>
          </p:cNvPr>
          <p:cNvSpPr>
            <a:spLocks noChangeArrowheads="1"/>
          </p:cNvSpPr>
          <p:nvPr/>
        </p:nvSpPr>
        <p:spPr bwMode="auto">
          <a:xfrm>
            <a:off x="3136400" y="214290"/>
            <a:ext cx="2656886"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苔藓阶段</a:t>
            </a:r>
          </a:p>
        </p:txBody>
      </p:sp>
      <p:sp>
        <p:nvSpPr>
          <p:cNvPr id="4" name="圆角矩形 3">
            <a:extLst>
              <a:ext uri="{FF2B5EF4-FFF2-40B4-BE49-F238E27FC236}">
                <a16:creationId xmlns:a16="http://schemas.microsoft.com/office/drawing/2014/main" id="{02D7209D-110A-4D51-8D25-A87FF426EFE4}"/>
              </a:ext>
            </a:extLst>
          </p:cNvPr>
          <p:cNvSpPr/>
          <p:nvPr/>
        </p:nvSpPr>
        <p:spPr>
          <a:xfrm>
            <a:off x="214282" y="5143512"/>
            <a:ext cx="8501122" cy="1500198"/>
          </a:xfrm>
          <a:prstGeom prst="roundRect">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anchor="ctr">
            <a:sp3d/>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all" spc="0" normalizeH="0" baseline="0" noProof="0" dirty="0">
                <a:ln w="9000" cmpd="sng">
                  <a:solidFill>
                    <a:srgbClr val="8064A2">
                      <a:shade val="50000"/>
                      <a:satMod val="120000"/>
                    </a:srgbClr>
                  </a:solidFill>
                  <a:prstDash val="solid"/>
                </a:ln>
                <a:solidFill>
                  <a:schemeClr val="tx1"/>
                </a:solidFill>
                <a:effectLst/>
                <a:uLnTx/>
                <a:uFillTx/>
                <a:latin typeface="微软雅黑" panose="020B0503020204020204" pitchFamily="34" charset="-122"/>
                <a:ea typeface="微软雅黑" panose="020B0503020204020204" pitchFamily="34" charset="-122"/>
                <a:cs typeface="+mn-cs"/>
              </a:rPr>
              <a:t>苔藓的生长会进一步使岩石分解，土层加厚，有机物增多，土壤中微生物的群落也越来越丰富</a:t>
            </a:r>
          </a:p>
        </p:txBody>
      </p:sp>
    </p:spTree>
    <p:extLst>
      <p:ext uri="{BB962C8B-B14F-4D97-AF65-F5344CB8AC3E}">
        <p14:creationId xmlns:p14="http://schemas.microsoft.com/office/powerpoint/2010/main" val="41881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11">
            <a:extLst>
              <a:ext uri="{FF2B5EF4-FFF2-40B4-BE49-F238E27FC236}">
                <a16:creationId xmlns:a16="http://schemas.microsoft.com/office/drawing/2014/main" id="{99269EFE-C2DC-4469-B0C2-149DAAA58CF8}"/>
              </a:ext>
            </a:extLst>
          </p:cNvPr>
          <p:cNvPicPr>
            <a:picLocks noChangeAspect="1"/>
          </p:cNvPicPr>
          <p:nvPr/>
        </p:nvPicPr>
        <p:blipFill>
          <a:blip r:embed="rId3">
            <a:extLst>
              <a:ext uri="{28A0092B-C50C-407E-A947-70E740481C1C}">
                <a14:useLocalDpi xmlns:a14="http://schemas.microsoft.com/office/drawing/2010/main" val="0"/>
              </a:ext>
            </a:extLst>
          </a:blip>
          <a:srcRect l="3510" r="5905"/>
          <a:stretch>
            <a:fillRect/>
          </a:stretch>
        </p:blipFill>
        <p:spPr bwMode="auto">
          <a:xfrm>
            <a:off x="0" y="1060450"/>
            <a:ext cx="9144000"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DDFBF4F-D296-494A-B885-321C25F71B91}"/>
              </a:ext>
            </a:extLst>
          </p:cNvPr>
          <p:cNvSpPr/>
          <p:nvPr/>
        </p:nvSpPr>
        <p:spPr>
          <a:xfrm>
            <a:off x="0" y="1142984"/>
            <a:ext cx="1909497" cy="584775"/>
          </a:xfrm>
          <a:prstGeom prst="rect">
            <a:avLst/>
          </a:prstGeom>
        </p:spPr>
        <p:txBody>
          <a:bodyPr wrap="none">
            <a:spAutoFit/>
            <a:scene3d>
              <a:camera prst="orthographicFront"/>
              <a:lightRig rig="soft" dir="t">
                <a:rot lat="0" lon="0" rev="10800000"/>
              </a:lightRig>
            </a:scene3d>
            <a:sp3d>
              <a:bevelT w="27940" h="12700"/>
              <a:contourClr>
                <a:srgbClr val="DDDDDD"/>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微软雅黑" panose="020B0503020204020204" pitchFamily="34" charset="-122"/>
                <a:ea typeface="微软雅黑" panose="020B0503020204020204" pitchFamily="34" charset="-122"/>
                <a:cs typeface="+mn-cs"/>
              </a:rPr>
              <a:t>草本植物</a:t>
            </a:r>
          </a:p>
        </p:txBody>
      </p:sp>
      <p:sp>
        <p:nvSpPr>
          <p:cNvPr id="11" name="圆角矩形 10">
            <a:extLst>
              <a:ext uri="{FF2B5EF4-FFF2-40B4-BE49-F238E27FC236}">
                <a16:creationId xmlns:a16="http://schemas.microsoft.com/office/drawing/2014/main" id="{7194B1B4-3053-43F8-94FB-E866ECB9FA99}"/>
              </a:ext>
            </a:extLst>
          </p:cNvPr>
          <p:cNvSpPr/>
          <p:nvPr/>
        </p:nvSpPr>
        <p:spPr>
          <a:xfrm>
            <a:off x="214282" y="5143512"/>
            <a:ext cx="8501122" cy="1500198"/>
          </a:xfrm>
          <a:prstGeom prst="roundRect">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anchor="ctr">
            <a:sp3d/>
          </a:bodyPr>
          <a:lstStyle/>
          <a:p>
            <a:pPr eaLnBrk="1" hangingPunct="1">
              <a:lnSpc>
                <a:spcPct val="120000"/>
              </a:lnSpc>
            </a:pPr>
            <a:r>
              <a:rPr lang="zh-CN" altLang="en-US" sz="2800" b="1" cap="all" dirty="0">
                <a:ln w="9000" cmpd="sng">
                  <a:solidFill>
                    <a:srgbClr val="8064A2">
                      <a:shade val="50000"/>
                      <a:satMod val="120000"/>
                    </a:srgbClr>
                  </a:solidFill>
                  <a:prstDash val="solid"/>
                </a:ln>
                <a:solidFill>
                  <a:schemeClr val="tx1"/>
                </a:solidFill>
                <a:latin typeface="微软雅黑" panose="020B0503020204020204" pitchFamily="34" charset="-122"/>
                <a:ea typeface="微软雅黑" panose="020B0503020204020204" pitchFamily="34" charset="-122"/>
              </a:rPr>
              <a:t>各种昆虫和小动物开始进入到这个地区，土壤中有机物越来越丰富，土壤的通气性越来越好</a:t>
            </a:r>
          </a:p>
        </p:txBody>
      </p:sp>
      <p:sp>
        <p:nvSpPr>
          <p:cNvPr id="13" name="Rectangle 14">
            <a:extLst>
              <a:ext uri="{FF2B5EF4-FFF2-40B4-BE49-F238E27FC236}">
                <a16:creationId xmlns:a16="http://schemas.microsoft.com/office/drawing/2014/main" id="{94EE9846-1D0F-4EFB-98AC-E61A1F838DBC}"/>
              </a:ext>
            </a:extLst>
          </p:cNvPr>
          <p:cNvSpPr>
            <a:spLocks noChangeArrowheads="1"/>
          </p:cNvSpPr>
          <p:nvPr/>
        </p:nvSpPr>
        <p:spPr bwMode="auto">
          <a:xfrm>
            <a:off x="3207553" y="214290"/>
            <a:ext cx="2728894"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草本阶段</a:t>
            </a:r>
          </a:p>
        </p:txBody>
      </p:sp>
    </p:spTree>
    <p:extLst>
      <p:ext uri="{BB962C8B-B14F-4D97-AF65-F5344CB8AC3E}">
        <p14:creationId xmlns:p14="http://schemas.microsoft.com/office/powerpoint/2010/main" val="2693106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3AB86AC5-713B-4A55-868A-B7E61A7D6855}"/>
              </a:ext>
            </a:extLst>
          </p:cNvPr>
          <p:cNvSpPr txBox="1">
            <a:spLocks noChangeArrowheads="1"/>
          </p:cNvSpPr>
          <p:nvPr/>
        </p:nvSpPr>
        <p:spPr bwMode="auto">
          <a:xfrm>
            <a:off x="395288" y="188913"/>
            <a:ext cx="828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2800" b="1">
                <a:solidFill>
                  <a:schemeClr val="bg1"/>
                </a:solidFill>
                <a:latin typeface="黑体" panose="02010609060101010101" pitchFamily="49" charset="-122"/>
                <a:ea typeface="黑体" panose="02010609060101010101" pitchFamily="49" charset="-122"/>
              </a:rPr>
              <a:t>我国   南方                北方群落的变化？</a:t>
            </a:r>
            <a:endParaRPr kumimoji="1" lang="zh-CN" altLang="en-US" sz="2400" b="1">
              <a:solidFill>
                <a:schemeClr val="bg1"/>
              </a:solidFill>
              <a:latin typeface="黑体" panose="02010609060101010101" pitchFamily="49" charset="-122"/>
              <a:ea typeface="黑体" panose="02010609060101010101" pitchFamily="49" charset="-122"/>
            </a:endParaRPr>
          </a:p>
        </p:txBody>
      </p:sp>
      <p:sp>
        <p:nvSpPr>
          <p:cNvPr id="15373" name="Text Box 8">
            <a:extLst>
              <a:ext uri="{FF2B5EF4-FFF2-40B4-BE49-F238E27FC236}">
                <a16:creationId xmlns:a16="http://schemas.microsoft.com/office/drawing/2014/main" id="{437943F9-6351-49AB-8A14-7FD4559319BD}"/>
              </a:ext>
            </a:extLst>
          </p:cNvPr>
          <p:cNvSpPr txBox="1">
            <a:spLocks noChangeArrowheads="1"/>
          </p:cNvSpPr>
          <p:nvPr/>
        </p:nvSpPr>
        <p:spPr bwMode="auto">
          <a:xfrm>
            <a:off x="899083" y="2598104"/>
            <a:ext cx="82715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marL="571500" indent="-571500" eaLnBrk="1" hangingPunct="1">
              <a:buFont typeface="Wingdings" panose="05000000000000000000" pitchFamily="2" charset="2"/>
              <a:buChar char="Ø"/>
              <a:defRPr sz="3200" b="1">
                <a:solidFill>
                  <a:srgbClr val="C00000"/>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dirty="0"/>
              <a:t>物种的组成是区别不同群落的重要特征</a:t>
            </a:r>
            <a:endParaRPr lang="en-US" altLang="zh-CN" dirty="0"/>
          </a:p>
        </p:txBody>
      </p:sp>
      <p:sp>
        <p:nvSpPr>
          <p:cNvPr id="15368" name="Rectangle 20">
            <a:extLst>
              <a:ext uri="{FF2B5EF4-FFF2-40B4-BE49-F238E27FC236}">
                <a16:creationId xmlns:a16="http://schemas.microsoft.com/office/drawing/2014/main" id="{B199CD47-6094-4606-A850-86135E3E1151}"/>
              </a:ext>
            </a:extLst>
          </p:cNvPr>
          <p:cNvSpPr>
            <a:spLocks noChangeArrowheads="1"/>
          </p:cNvSpPr>
          <p:nvPr/>
        </p:nvSpPr>
        <p:spPr bwMode="auto">
          <a:xfrm>
            <a:off x="899083" y="4756488"/>
            <a:ext cx="72728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zh-CN" altLang="en-US" b="1" dirty="0">
                <a:solidFill>
                  <a:srgbClr val="C00000"/>
                </a:solidFill>
                <a:latin typeface="微软雅黑" panose="020B0503020204020204" pitchFamily="34" charset="-122"/>
                <a:ea typeface="微软雅黑" panose="020B0503020204020204" pitchFamily="34" charset="-122"/>
              </a:rPr>
              <a:t>丰富度（群落中物种数目的多少）</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3337" name="Text Box 7">
            <a:extLst>
              <a:ext uri="{FF2B5EF4-FFF2-40B4-BE49-F238E27FC236}">
                <a16:creationId xmlns:a16="http://schemas.microsoft.com/office/drawing/2014/main" id="{035B726B-5C2B-4706-AA59-BD478EBE8B85}"/>
              </a:ext>
            </a:extLst>
          </p:cNvPr>
          <p:cNvSpPr txBox="1">
            <a:spLocks noChangeArrowheads="1"/>
          </p:cNvSpPr>
          <p:nvPr/>
        </p:nvSpPr>
        <p:spPr bwMode="auto">
          <a:xfrm>
            <a:off x="575748" y="1470619"/>
            <a:ext cx="79194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这些群落的不同是靠什么来区别的呢？</a:t>
            </a:r>
          </a:p>
        </p:txBody>
      </p:sp>
      <p:sp>
        <p:nvSpPr>
          <p:cNvPr id="13335" name="Rectangle 21">
            <a:extLst>
              <a:ext uri="{FF2B5EF4-FFF2-40B4-BE49-F238E27FC236}">
                <a16:creationId xmlns:a16="http://schemas.microsoft.com/office/drawing/2014/main" id="{9CCB0CB4-5467-47AC-8EFC-2B83273AD3F7}"/>
              </a:ext>
            </a:extLst>
          </p:cNvPr>
          <p:cNvSpPr>
            <a:spLocks noChangeArrowheads="1"/>
          </p:cNvSpPr>
          <p:nvPr/>
        </p:nvSpPr>
        <p:spPr bwMode="auto">
          <a:xfrm>
            <a:off x="560816" y="3787348"/>
            <a:ext cx="7707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群落的物种数目多少如何表示呢？</a:t>
            </a:r>
          </a:p>
        </p:txBody>
      </p:sp>
      <p:sp>
        <p:nvSpPr>
          <p:cNvPr id="30" name="Rectangle 2">
            <a:extLst>
              <a:ext uri="{FF2B5EF4-FFF2-40B4-BE49-F238E27FC236}">
                <a16:creationId xmlns:a16="http://schemas.microsoft.com/office/drawing/2014/main" id="{70B73C47-C2D8-452C-82F9-276844B59DFD}"/>
              </a:ext>
            </a:extLst>
          </p:cNvPr>
          <p:cNvSpPr txBox="1">
            <a:spLocks noChangeArrowheads="1"/>
          </p:cNvSpPr>
          <p:nvPr/>
        </p:nvSpPr>
        <p:spPr bwMode="auto">
          <a:xfrm>
            <a:off x="250825" y="158750"/>
            <a:ext cx="7535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4000" b="1" dirty="0">
                <a:latin typeface="微软雅黑" panose="020B0503020204020204" pitchFamily="34" charset="-122"/>
                <a:ea typeface="微软雅黑" panose="020B0503020204020204" pitchFamily="34" charset="-122"/>
              </a:rPr>
              <a:t>一、群落的物种组成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3" grpId="0"/>
      <p:bldP spid="15368" grpId="0"/>
      <p:bldP spid="13337" grpId="0"/>
      <p:bldP spid="13335"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4">
            <a:extLst>
              <a:ext uri="{FF2B5EF4-FFF2-40B4-BE49-F238E27FC236}">
                <a16:creationId xmlns:a16="http://schemas.microsoft.com/office/drawing/2014/main" id="{24513DDD-0C2C-41D7-97BD-F75EEB16C4CC}"/>
              </a:ext>
            </a:extLst>
          </p:cNvPr>
          <p:cNvPicPr>
            <a:picLocks noChangeAspect="1"/>
          </p:cNvPicPr>
          <p:nvPr/>
        </p:nvPicPr>
        <p:blipFill>
          <a:blip r:embed="rId3">
            <a:extLst>
              <a:ext uri="{28A0092B-C50C-407E-A947-70E740481C1C}">
                <a14:useLocalDpi xmlns:a14="http://schemas.microsoft.com/office/drawing/2010/main" val="0"/>
              </a:ext>
            </a:extLst>
          </a:blip>
          <a:srcRect b="10568"/>
          <a:stretch>
            <a:fillRect/>
          </a:stretch>
        </p:blipFill>
        <p:spPr bwMode="auto">
          <a:xfrm>
            <a:off x="0" y="1071563"/>
            <a:ext cx="9144000"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4">
            <a:extLst>
              <a:ext uri="{FF2B5EF4-FFF2-40B4-BE49-F238E27FC236}">
                <a16:creationId xmlns:a16="http://schemas.microsoft.com/office/drawing/2014/main" id="{60626341-148E-44A4-AB37-0C35A429F5B8}"/>
              </a:ext>
            </a:extLst>
          </p:cNvPr>
          <p:cNvSpPr>
            <a:spLocks noChangeArrowheads="1"/>
          </p:cNvSpPr>
          <p:nvPr/>
        </p:nvSpPr>
        <p:spPr bwMode="auto">
          <a:xfrm>
            <a:off x="3059832" y="252411"/>
            <a:ext cx="2664296"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灌木阶段</a:t>
            </a:r>
          </a:p>
        </p:txBody>
      </p:sp>
      <p:sp>
        <p:nvSpPr>
          <p:cNvPr id="4" name="圆角矩形 3">
            <a:extLst>
              <a:ext uri="{FF2B5EF4-FFF2-40B4-BE49-F238E27FC236}">
                <a16:creationId xmlns:a16="http://schemas.microsoft.com/office/drawing/2014/main" id="{4C5062FB-7479-4F14-B382-A94D33E7E83D}"/>
              </a:ext>
            </a:extLst>
          </p:cNvPr>
          <p:cNvSpPr/>
          <p:nvPr/>
        </p:nvSpPr>
        <p:spPr>
          <a:xfrm>
            <a:off x="214282" y="5143512"/>
            <a:ext cx="8501122" cy="1500198"/>
          </a:xfrm>
          <a:prstGeom prst="roundRect">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anchor="ctr">
            <a:sp3d/>
          </a:bodyPr>
          <a:lstStyle/>
          <a:p>
            <a:pPr eaLnBrk="1" hangingPunct="1">
              <a:lnSpc>
                <a:spcPct val="120000"/>
              </a:lnSpc>
            </a:pPr>
            <a:r>
              <a:rPr lang="zh-CN" altLang="en-US" sz="2800" b="1" cap="all" dirty="0">
                <a:ln w="9000" cmpd="sng">
                  <a:solidFill>
                    <a:srgbClr val="8064A2">
                      <a:shade val="50000"/>
                      <a:satMod val="120000"/>
                    </a:srgbClr>
                  </a:solidFill>
                  <a:prstDash val="solid"/>
                </a:ln>
                <a:solidFill>
                  <a:schemeClr val="tx1"/>
                </a:solidFill>
                <a:latin typeface="微软雅黑" panose="020B0503020204020204" pitchFamily="34" charset="-122"/>
                <a:ea typeface="微软雅黑" panose="020B0503020204020204" pitchFamily="34" charset="-122"/>
              </a:rPr>
              <a:t>灌木的出现为其他生物提供了栖息地。物种的多样化使得群落的结构较为稳定。</a:t>
            </a:r>
          </a:p>
        </p:txBody>
      </p:sp>
    </p:spTree>
    <p:extLst>
      <p:ext uri="{BB962C8B-B14F-4D97-AF65-F5344CB8AC3E}">
        <p14:creationId xmlns:p14="http://schemas.microsoft.com/office/powerpoint/2010/main" val="1503530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2">
            <a:extLst>
              <a:ext uri="{FF2B5EF4-FFF2-40B4-BE49-F238E27FC236}">
                <a16:creationId xmlns:a16="http://schemas.microsoft.com/office/drawing/2014/main" id="{766F23B9-52C6-4078-BEAB-34ED4CE314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28688"/>
            <a:ext cx="9144000"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a:extLst>
              <a:ext uri="{FF2B5EF4-FFF2-40B4-BE49-F238E27FC236}">
                <a16:creationId xmlns:a16="http://schemas.microsoft.com/office/drawing/2014/main" id="{5D7C1BE0-9B18-4BBA-AE94-9371F931E6EC}"/>
              </a:ext>
            </a:extLst>
          </p:cNvPr>
          <p:cNvSpPr>
            <a:spLocks noChangeArrowheads="1"/>
          </p:cNvSpPr>
          <p:nvPr/>
        </p:nvSpPr>
        <p:spPr bwMode="auto">
          <a:xfrm>
            <a:off x="2955525" y="116632"/>
            <a:ext cx="3232950"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森林阶段</a:t>
            </a:r>
          </a:p>
        </p:txBody>
      </p:sp>
      <p:sp>
        <p:nvSpPr>
          <p:cNvPr id="12" name="圆角矩形 11">
            <a:extLst>
              <a:ext uri="{FF2B5EF4-FFF2-40B4-BE49-F238E27FC236}">
                <a16:creationId xmlns:a16="http://schemas.microsoft.com/office/drawing/2014/main" id="{78582700-65BF-4869-ABFA-E2FDB09F61A1}"/>
              </a:ext>
            </a:extLst>
          </p:cNvPr>
          <p:cNvSpPr/>
          <p:nvPr/>
        </p:nvSpPr>
        <p:spPr>
          <a:xfrm>
            <a:off x="214282" y="4725144"/>
            <a:ext cx="8501122" cy="1500198"/>
          </a:xfrm>
          <a:prstGeom prst="roundRect">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anchor="ctr">
            <a:sp3d/>
          </a:bodyPr>
          <a:lstStyle/>
          <a:p>
            <a:pPr eaLnBrk="1" hangingPunct="1">
              <a:lnSpc>
                <a:spcPct val="120000"/>
              </a:lnSpc>
            </a:pPr>
            <a:r>
              <a:rPr lang="zh-CN" altLang="en-US" sz="2800" b="1" cap="all" dirty="0">
                <a:ln w="9000" cmpd="sng">
                  <a:solidFill>
                    <a:srgbClr val="8064A2">
                      <a:shade val="50000"/>
                      <a:satMod val="120000"/>
                    </a:srgbClr>
                  </a:solidFill>
                  <a:prstDash val="solid"/>
                </a:ln>
                <a:solidFill>
                  <a:schemeClr val="tx1"/>
                </a:solidFill>
                <a:latin typeface="微软雅黑" panose="020B0503020204020204" pitchFamily="34" charset="-122"/>
                <a:ea typeface="微软雅黑" panose="020B0503020204020204" pitchFamily="34" charset="-122"/>
              </a:rPr>
              <a:t>物种进一步多样化，生物与环境之间的关系变得更加丰富多样，群落结构相对稳定。</a:t>
            </a:r>
          </a:p>
        </p:txBody>
      </p:sp>
      <p:sp>
        <p:nvSpPr>
          <p:cNvPr id="14" name="圆角矩形 13">
            <a:extLst>
              <a:ext uri="{FF2B5EF4-FFF2-40B4-BE49-F238E27FC236}">
                <a16:creationId xmlns:a16="http://schemas.microsoft.com/office/drawing/2014/main" id="{F7626D9F-5C80-4036-AAE0-B4DB271BA0A9}"/>
              </a:ext>
            </a:extLst>
          </p:cNvPr>
          <p:cNvSpPr/>
          <p:nvPr/>
        </p:nvSpPr>
        <p:spPr bwMode="auto">
          <a:xfrm>
            <a:off x="214312" y="2428875"/>
            <a:ext cx="8606159" cy="1500188"/>
          </a:xfrm>
          <a:prstGeom prst="roundRect">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anchor="ctr">
            <a:sp3d/>
          </a:bodyPr>
          <a:lstStyle/>
          <a:p>
            <a:pPr eaLnBrk="1" hangingPunct="1">
              <a:lnSpc>
                <a:spcPct val="120000"/>
              </a:lnSpc>
            </a:pPr>
            <a:r>
              <a:rPr lang="zh-CN" altLang="en-US" sz="2800" b="1" cap="all" dirty="0">
                <a:ln w="9000" cmpd="sng">
                  <a:solidFill>
                    <a:srgbClr val="8064A2">
                      <a:shade val="50000"/>
                      <a:satMod val="120000"/>
                    </a:srgbClr>
                  </a:solidFill>
                  <a:prstDash val="solid"/>
                </a:ln>
                <a:solidFill>
                  <a:schemeClr val="tx1"/>
                </a:solidFill>
                <a:latin typeface="微软雅黑" panose="020B0503020204020204" pitchFamily="34" charset="-122"/>
                <a:ea typeface="微软雅黑" panose="020B0503020204020204" pitchFamily="34" charset="-122"/>
              </a:rPr>
              <a:t>在森林阶段，群落中还能找到地衣、苔藓、草本植物和灌木吗？</a:t>
            </a:r>
          </a:p>
        </p:txBody>
      </p:sp>
    </p:spTree>
    <p:extLst>
      <p:ext uri="{BB962C8B-B14F-4D97-AF65-F5344CB8AC3E}">
        <p14:creationId xmlns:p14="http://schemas.microsoft.com/office/powerpoint/2010/main" val="3210464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7B0C60-1B4C-4F47-84A9-EC77E17CF5E7}"/>
              </a:ext>
            </a:extLst>
          </p:cNvPr>
          <p:cNvSpPr txBox="1"/>
          <p:nvPr/>
        </p:nvSpPr>
        <p:spPr>
          <a:xfrm>
            <a:off x="1043608" y="2204864"/>
            <a:ext cx="7488832" cy="222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nSpc>
                <a:spcPct val="90000"/>
              </a:lnSpc>
              <a:defRPr sz="4000" b="1">
                <a:solidFill>
                  <a:schemeClr val="bg2"/>
                </a:solidFill>
                <a:latin typeface="微软雅黑" panose="020B0503020204020204" pitchFamily="34" charset="-122"/>
                <a:ea typeface="微软雅黑" panose="020B0503020204020204" pitchFamily="34" charset="-122"/>
                <a:cs typeface="+mj-cs"/>
              </a:defRPr>
            </a:lvl1pPr>
            <a:lvl2pPr marL="53975" indent="1588">
              <a:lnSpc>
                <a:spcPct val="90000"/>
              </a:lnSpc>
              <a:defRPr sz="3000" b="1">
                <a:solidFill>
                  <a:schemeClr val="tx2"/>
                </a:solidFill>
                <a:latin typeface="Times New Roman" panose="02020603050405020304" pitchFamily="18" charset="0"/>
              </a:defRPr>
            </a:lvl2pPr>
            <a:lvl3pPr marL="53975" indent="1588">
              <a:lnSpc>
                <a:spcPct val="90000"/>
              </a:lnSpc>
              <a:defRPr sz="3000" b="1">
                <a:solidFill>
                  <a:schemeClr val="tx2"/>
                </a:solidFill>
                <a:latin typeface="Times New Roman" panose="02020603050405020304" pitchFamily="18" charset="0"/>
              </a:defRPr>
            </a:lvl3pPr>
            <a:lvl4pPr marL="53975" indent="1588">
              <a:lnSpc>
                <a:spcPct val="90000"/>
              </a:lnSpc>
              <a:defRPr sz="3000" b="1">
                <a:solidFill>
                  <a:schemeClr val="tx2"/>
                </a:solidFill>
                <a:latin typeface="Times New Roman" panose="02020603050405020304" pitchFamily="18" charset="0"/>
              </a:defRPr>
            </a:lvl4pPr>
            <a:lvl5pPr marL="53975" indent="1588">
              <a:lnSpc>
                <a:spcPct val="90000"/>
              </a:lnSpc>
              <a:defRPr sz="3000" b="1">
                <a:solidFill>
                  <a:schemeClr val="tx2"/>
                </a:solidFill>
                <a:latin typeface="Times New Roman" panose="02020603050405020304" pitchFamily="18" charset="0"/>
              </a:defRPr>
            </a:lvl5pPr>
            <a:lvl6pPr marL="511175" indent="1588"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fontAlgn="base">
              <a:lnSpc>
                <a:spcPct val="90000"/>
              </a:lnSpc>
              <a:spcBef>
                <a:spcPct val="0"/>
              </a:spcBef>
              <a:spcAft>
                <a:spcPct val="0"/>
              </a:spcAft>
              <a:defRPr sz="3000" b="1">
                <a:solidFill>
                  <a:schemeClr val="tx2"/>
                </a:solidFill>
                <a:latin typeface="Times New Roman" panose="02020603050405020304" pitchFamily="18" charset="0"/>
              </a:defRPr>
            </a:lvl9pPr>
          </a:lstStyle>
          <a:p>
            <a:pPr marL="53975" marR="0" lvl="0" indent="1588" algn="l" defTabSz="914400" rtl="0" eaLnBrk="0" fontAlgn="base" latinLnBrk="0" hangingPunct="0">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1.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发生在裸岩上的演替分哪几个阶段？</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a:p>
            <a:pPr marL="53975" marR="0" lvl="0" indent="1588" algn="l" defTabSz="914400" rtl="0" eaLnBrk="0" fontAlgn="base" latinLnBrk="0" hangingPunct="0">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2.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生物种类如何变化？</a:t>
            </a:r>
            <a:endPar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a:p>
            <a:pPr marL="53975" marR="0" lvl="0" indent="1588" algn="l" defTabSz="914400" rtl="0" eaLnBrk="0" fontAlgn="base" latinLnBrk="0" hangingPunct="0">
              <a:lnSpc>
                <a:spcPct val="15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3.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对环境有什么样的影响？</a:t>
            </a:r>
          </a:p>
        </p:txBody>
      </p:sp>
      <p:sp>
        <p:nvSpPr>
          <p:cNvPr id="3" name="标题 2">
            <a:extLst>
              <a:ext uri="{FF2B5EF4-FFF2-40B4-BE49-F238E27FC236}">
                <a16:creationId xmlns:a16="http://schemas.microsoft.com/office/drawing/2014/main" id="{E27A1EC2-0129-4C43-BC78-B0D07A660C91}"/>
              </a:ext>
            </a:extLst>
          </p:cNvPr>
          <p:cNvSpPr>
            <a:spLocks noGrp="1"/>
          </p:cNvSpPr>
          <p:nvPr>
            <p:ph type="title"/>
          </p:nvPr>
        </p:nvSpPr>
        <p:spPr>
          <a:xfrm>
            <a:off x="315913" y="188640"/>
            <a:ext cx="8534400" cy="646331"/>
          </a:xfrm>
        </p:spPr>
        <p:txBody>
          <a:bodyPr/>
          <a:lstStyle/>
          <a:p>
            <a:pPr indent="0"/>
            <a:r>
              <a:rPr lang="zh-CN" altLang="en-US" dirty="0"/>
              <a:t>一、演替的类型</a:t>
            </a:r>
          </a:p>
        </p:txBody>
      </p:sp>
      <p:sp>
        <p:nvSpPr>
          <p:cNvPr id="2" name="矩形 1"/>
          <p:cNvSpPr/>
          <p:nvPr/>
        </p:nvSpPr>
        <p:spPr>
          <a:xfrm>
            <a:off x="755576" y="1484784"/>
            <a:ext cx="4339650" cy="584775"/>
          </a:xfrm>
          <a:prstGeom prst="rect">
            <a:avLst/>
          </a:prstGeom>
        </p:spPr>
        <p:txBody>
          <a:bodyPr wrap="none">
            <a:spAutoFit/>
          </a:bodyPr>
          <a:lstStyle/>
          <a:p>
            <a:pPr marL="457200" indent="-457200">
              <a:buFont typeface="Wingdings" panose="05000000000000000000" pitchFamily="2" charset="2"/>
              <a:buChar char="Ø"/>
            </a:pPr>
            <a:r>
              <a:rPr lang="zh-CN" altLang="en-US" sz="3200" b="1" dirty="0">
                <a:latin typeface="微软雅黑" panose="020B0503020204020204" pitchFamily="34" charset="-122"/>
                <a:ea typeface="微软雅黑" panose="020B0503020204020204" pitchFamily="34" charset="-122"/>
              </a:rPr>
              <a:t>发生在裸岩上的演替</a:t>
            </a:r>
          </a:p>
        </p:txBody>
      </p:sp>
    </p:spTree>
    <p:extLst>
      <p:ext uri="{BB962C8B-B14F-4D97-AF65-F5344CB8AC3E}">
        <p14:creationId xmlns:p14="http://schemas.microsoft.com/office/powerpoint/2010/main" val="13339253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A1EC2-0129-4C43-BC78-B0D07A660C91}"/>
              </a:ext>
            </a:extLst>
          </p:cNvPr>
          <p:cNvSpPr>
            <a:spLocks noGrp="1"/>
          </p:cNvSpPr>
          <p:nvPr>
            <p:ph type="title"/>
          </p:nvPr>
        </p:nvSpPr>
        <p:spPr/>
        <p:txBody>
          <a:bodyPr/>
          <a:lstStyle/>
          <a:p>
            <a:r>
              <a:rPr lang="zh-CN" altLang="en-US" dirty="0"/>
              <a:t>发生在裸岩上的演替</a:t>
            </a:r>
          </a:p>
        </p:txBody>
      </p:sp>
      <p:sp>
        <p:nvSpPr>
          <p:cNvPr id="4" name="AutoShape 13">
            <a:extLst>
              <a:ext uri="{FF2B5EF4-FFF2-40B4-BE49-F238E27FC236}">
                <a16:creationId xmlns:a16="http://schemas.microsoft.com/office/drawing/2014/main" id="{CDA67346-5FA8-496E-B93F-09884C8AB3A8}"/>
              </a:ext>
            </a:extLst>
          </p:cNvPr>
          <p:cNvSpPr>
            <a:spLocks noChangeArrowheads="1"/>
          </p:cNvSpPr>
          <p:nvPr/>
        </p:nvSpPr>
        <p:spPr bwMode="auto">
          <a:xfrm>
            <a:off x="2640364" y="2132659"/>
            <a:ext cx="360000" cy="252000"/>
          </a:xfrm>
          <a:prstGeom prst="rightArrow">
            <a:avLst>
              <a:gd name="adj1" fmla="val 50000"/>
              <a:gd name="adj2" fmla="val 62363"/>
            </a:avLst>
          </a:prstGeom>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 name="Picture 8" descr="pic_140048">
            <a:extLst>
              <a:ext uri="{FF2B5EF4-FFF2-40B4-BE49-F238E27FC236}">
                <a16:creationId xmlns:a16="http://schemas.microsoft.com/office/drawing/2014/main" id="{85DC0438-1F0A-4C4A-A771-6CE46DE23338}"/>
              </a:ext>
            </a:extLst>
          </p:cNvPr>
          <p:cNvPicPr>
            <a:picLocks noChangeAspect="1" noChangeArrowheads="1"/>
          </p:cNvPicPr>
          <p:nvPr/>
        </p:nvPicPr>
        <p:blipFill>
          <a:blip r:embed="rId3"/>
          <a:srcRect b="34908"/>
          <a:stretch>
            <a:fillRect/>
          </a:stretch>
        </p:blipFill>
        <p:spPr bwMode="auto">
          <a:xfrm>
            <a:off x="3500438" y="4000500"/>
            <a:ext cx="2286000" cy="1582738"/>
          </a:xfrm>
          <a:prstGeom prst="rect">
            <a:avLst/>
          </a:prstGeom>
          <a:noFill/>
          <a:ln w="3175">
            <a:solidFill>
              <a:schemeClr val="tx1">
                <a:lumMod val="95000"/>
                <a:lumOff val="5000"/>
              </a:schemeClr>
            </a:solidFill>
            <a:miter lim="800000"/>
            <a:headEnd/>
            <a:tailEnd/>
          </a:ln>
        </p:spPr>
      </p:pic>
      <p:sp>
        <p:nvSpPr>
          <p:cNvPr id="7" name="AutoShape 13">
            <a:extLst>
              <a:ext uri="{FF2B5EF4-FFF2-40B4-BE49-F238E27FC236}">
                <a16:creationId xmlns:a16="http://schemas.microsoft.com/office/drawing/2014/main" id="{163FB6A4-FE3B-4108-AC75-5B0D2C48683A}"/>
              </a:ext>
            </a:extLst>
          </p:cNvPr>
          <p:cNvSpPr>
            <a:spLocks noChangeArrowheads="1"/>
          </p:cNvSpPr>
          <p:nvPr/>
        </p:nvSpPr>
        <p:spPr bwMode="auto">
          <a:xfrm>
            <a:off x="5715008" y="2061221"/>
            <a:ext cx="432000" cy="252000"/>
          </a:xfrm>
          <a:prstGeom prst="rightArrow">
            <a:avLst>
              <a:gd name="adj1" fmla="val 50000"/>
              <a:gd name="adj2" fmla="val 62363"/>
            </a:avLst>
          </a:prstGeom>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AutoShape 13">
            <a:extLst>
              <a:ext uri="{FF2B5EF4-FFF2-40B4-BE49-F238E27FC236}">
                <a16:creationId xmlns:a16="http://schemas.microsoft.com/office/drawing/2014/main" id="{9DE4E8EB-F218-49EB-82DE-F7E89983D6BF}"/>
              </a:ext>
            </a:extLst>
          </p:cNvPr>
          <p:cNvSpPr>
            <a:spLocks noChangeArrowheads="1"/>
          </p:cNvSpPr>
          <p:nvPr/>
        </p:nvSpPr>
        <p:spPr bwMode="auto">
          <a:xfrm rot="5400000">
            <a:off x="7518396" y="3411562"/>
            <a:ext cx="360000" cy="252000"/>
          </a:xfrm>
          <a:prstGeom prst="rightArrow">
            <a:avLst>
              <a:gd name="adj1" fmla="val 50000"/>
              <a:gd name="adj2" fmla="val 62363"/>
            </a:avLst>
          </a:prstGeom>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AutoShape 13">
            <a:extLst>
              <a:ext uri="{FF2B5EF4-FFF2-40B4-BE49-F238E27FC236}">
                <a16:creationId xmlns:a16="http://schemas.microsoft.com/office/drawing/2014/main" id="{9D273527-3161-4BA5-A2AF-BB07DB9C1D88}"/>
              </a:ext>
            </a:extLst>
          </p:cNvPr>
          <p:cNvSpPr>
            <a:spLocks noChangeArrowheads="1"/>
          </p:cNvSpPr>
          <p:nvPr/>
        </p:nvSpPr>
        <p:spPr bwMode="auto">
          <a:xfrm rot="10800000">
            <a:off x="5888264" y="4643446"/>
            <a:ext cx="684000" cy="252000"/>
          </a:xfrm>
          <a:prstGeom prst="rightArrow">
            <a:avLst>
              <a:gd name="adj1" fmla="val 50000"/>
              <a:gd name="adj2" fmla="val 62363"/>
            </a:avLst>
          </a:prstGeom>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AutoShape 13">
            <a:extLst>
              <a:ext uri="{FF2B5EF4-FFF2-40B4-BE49-F238E27FC236}">
                <a16:creationId xmlns:a16="http://schemas.microsoft.com/office/drawing/2014/main" id="{CC90A659-D1D2-4490-8118-7243FF268E08}"/>
              </a:ext>
            </a:extLst>
          </p:cNvPr>
          <p:cNvSpPr>
            <a:spLocks noChangeArrowheads="1"/>
          </p:cNvSpPr>
          <p:nvPr/>
        </p:nvSpPr>
        <p:spPr bwMode="auto">
          <a:xfrm rot="10800000">
            <a:off x="3068992" y="4643446"/>
            <a:ext cx="360000" cy="252000"/>
          </a:xfrm>
          <a:prstGeom prst="rightArrow">
            <a:avLst>
              <a:gd name="adj1" fmla="val 50000"/>
              <a:gd name="adj2" fmla="val 62363"/>
            </a:avLst>
          </a:prstGeom>
          <a:ln>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24">
            <a:extLst>
              <a:ext uri="{FF2B5EF4-FFF2-40B4-BE49-F238E27FC236}">
                <a16:creationId xmlns:a16="http://schemas.microsoft.com/office/drawing/2014/main" id="{982297A9-6873-43C8-879C-9F4B4856B1EA}"/>
              </a:ext>
            </a:extLst>
          </p:cNvPr>
          <p:cNvGrpSpPr>
            <a:grpSpLocks/>
          </p:cNvGrpSpPr>
          <p:nvPr/>
        </p:nvGrpSpPr>
        <p:grpSpPr bwMode="auto">
          <a:xfrm>
            <a:off x="357188" y="1274763"/>
            <a:ext cx="2214562" cy="2401430"/>
            <a:chOff x="357158" y="1275403"/>
            <a:chExt cx="2214545" cy="2400833"/>
          </a:xfrm>
        </p:grpSpPr>
        <p:pic>
          <p:nvPicPr>
            <p:cNvPr id="12" name="Picture 8" descr="pic_140048">
              <a:extLst>
                <a:ext uri="{FF2B5EF4-FFF2-40B4-BE49-F238E27FC236}">
                  <a16:creationId xmlns:a16="http://schemas.microsoft.com/office/drawing/2014/main" id="{A1E26BCC-FED4-4783-8C05-0E779CB6E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8723"/>
            <a:stretch>
              <a:fillRect/>
            </a:stretch>
          </p:blipFill>
          <p:spPr bwMode="auto">
            <a:xfrm>
              <a:off x="357158" y="1275403"/>
              <a:ext cx="2214545" cy="19392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 name="TextBox 18">
              <a:extLst>
                <a:ext uri="{FF2B5EF4-FFF2-40B4-BE49-F238E27FC236}">
                  <a16:creationId xmlns:a16="http://schemas.microsoft.com/office/drawing/2014/main" id="{4213497C-2946-41B3-AF35-98FA8AB25CE4}"/>
                </a:ext>
              </a:extLst>
            </p:cNvPr>
            <p:cNvSpPr txBox="1">
              <a:spLocks noChangeArrowheads="1"/>
            </p:cNvSpPr>
            <p:nvPr/>
          </p:nvSpPr>
          <p:spPr bwMode="auto">
            <a:xfrm>
              <a:off x="754638" y="3214686"/>
              <a:ext cx="141576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裸岩阶段</a:t>
              </a:r>
            </a:p>
          </p:txBody>
        </p:sp>
      </p:grpSp>
      <p:grpSp>
        <p:nvGrpSpPr>
          <p:cNvPr id="14" name="组合 25">
            <a:extLst>
              <a:ext uri="{FF2B5EF4-FFF2-40B4-BE49-F238E27FC236}">
                <a16:creationId xmlns:a16="http://schemas.microsoft.com/office/drawing/2014/main" id="{5B57EE4D-85C5-4D10-AA9E-930CE731E972}"/>
              </a:ext>
            </a:extLst>
          </p:cNvPr>
          <p:cNvGrpSpPr>
            <a:grpSpLocks/>
          </p:cNvGrpSpPr>
          <p:nvPr/>
        </p:nvGrpSpPr>
        <p:grpSpPr bwMode="auto">
          <a:xfrm>
            <a:off x="3071813" y="1131888"/>
            <a:ext cx="2536825" cy="2544311"/>
            <a:chOff x="3071802" y="1132527"/>
            <a:chExt cx="2536811" cy="2543716"/>
          </a:xfrm>
        </p:grpSpPr>
        <p:pic>
          <p:nvPicPr>
            <p:cNvPr id="15" name="Picture 7" descr="pic_140048">
              <a:extLst>
                <a:ext uri="{FF2B5EF4-FFF2-40B4-BE49-F238E27FC236}">
                  <a16:creationId xmlns:a16="http://schemas.microsoft.com/office/drawing/2014/main" id="{3442A216-73C8-4239-BE73-239257EE6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02" y="1132527"/>
              <a:ext cx="2536811" cy="20798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TextBox 19">
              <a:extLst>
                <a:ext uri="{FF2B5EF4-FFF2-40B4-BE49-F238E27FC236}">
                  <a16:creationId xmlns:a16="http://schemas.microsoft.com/office/drawing/2014/main" id="{93B13B5F-36AB-429C-AFE2-0365CBEF2349}"/>
                </a:ext>
              </a:extLst>
            </p:cNvPr>
            <p:cNvSpPr txBox="1">
              <a:spLocks noChangeArrowheads="1"/>
            </p:cNvSpPr>
            <p:nvPr/>
          </p:nvSpPr>
          <p:spPr bwMode="auto">
            <a:xfrm>
              <a:off x="3619220" y="3214686"/>
              <a:ext cx="1415764" cy="4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地衣阶段</a:t>
              </a:r>
            </a:p>
          </p:txBody>
        </p:sp>
      </p:grpSp>
      <p:grpSp>
        <p:nvGrpSpPr>
          <p:cNvPr id="17" name="组合 26">
            <a:extLst>
              <a:ext uri="{FF2B5EF4-FFF2-40B4-BE49-F238E27FC236}">
                <a16:creationId xmlns:a16="http://schemas.microsoft.com/office/drawing/2014/main" id="{6125EDC6-3723-43B2-8AE2-7B26B4B21145}"/>
              </a:ext>
            </a:extLst>
          </p:cNvPr>
          <p:cNvGrpSpPr>
            <a:grpSpLocks/>
          </p:cNvGrpSpPr>
          <p:nvPr/>
        </p:nvGrpSpPr>
        <p:grpSpPr bwMode="auto">
          <a:xfrm>
            <a:off x="6215063" y="1214438"/>
            <a:ext cx="2503487" cy="2104681"/>
            <a:chOff x="6215074" y="1214422"/>
            <a:chExt cx="2503014" cy="2104755"/>
          </a:xfrm>
        </p:grpSpPr>
        <p:pic>
          <p:nvPicPr>
            <p:cNvPr id="18" name="Picture 7" descr="pic_140048">
              <a:extLst>
                <a:ext uri="{FF2B5EF4-FFF2-40B4-BE49-F238E27FC236}">
                  <a16:creationId xmlns:a16="http://schemas.microsoft.com/office/drawing/2014/main" id="{92D10707-726B-409C-B674-351AD77B8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1250"/>
            <a:stretch>
              <a:fillRect/>
            </a:stretch>
          </p:blipFill>
          <p:spPr bwMode="auto">
            <a:xfrm>
              <a:off x="6215074" y="1214422"/>
              <a:ext cx="2503014" cy="157163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 name="TextBox 20">
              <a:extLst>
                <a:ext uri="{FF2B5EF4-FFF2-40B4-BE49-F238E27FC236}">
                  <a16:creationId xmlns:a16="http://schemas.microsoft.com/office/drawing/2014/main" id="{9E5A4DBD-C422-43F7-B700-470FD2926D65}"/>
                </a:ext>
              </a:extLst>
            </p:cNvPr>
            <p:cNvSpPr txBox="1">
              <a:spLocks noChangeArrowheads="1"/>
            </p:cNvSpPr>
            <p:nvPr/>
          </p:nvSpPr>
          <p:spPr bwMode="auto">
            <a:xfrm>
              <a:off x="6830203" y="2857496"/>
              <a:ext cx="1415505" cy="4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苔藓阶段</a:t>
              </a:r>
            </a:p>
          </p:txBody>
        </p:sp>
      </p:grpSp>
      <p:grpSp>
        <p:nvGrpSpPr>
          <p:cNvPr id="20" name="组合 27">
            <a:extLst>
              <a:ext uri="{FF2B5EF4-FFF2-40B4-BE49-F238E27FC236}">
                <a16:creationId xmlns:a16="http://schemas.microsoft.com/office/drawing/2014/main" id="{DC908343-5C38-4731-A1F0-1DF972C351C8}"/>
              </a:ext>
            </a:extLst>
          </p:cNvPr>
          <p:cNvGrpSpPr>
            <a:grpSpLocks/>
          </p:cNvGrpSpPr>
          <p:nvPr/>
        </p:nvGrpSpPr>
        <p:grpSpPr bwMode="auto">
          <a:xfrm>
            <a:off x="6637494" y="3786188"/>
            <a:ext cx="2031325" cy="2318993"/>
            <a:chOff x="6637508" y="3786190"/>
            <a:chExt cx="2031306" cy="2319068"/>
          </a:xfrm>
        </p:grpSpPr>
        <p:pic>
          <p:nvPicPr>
            <p:cNvPr id="21" name="Picture 4" descr="pic_140048">
              <a:extLst>
                <a:ext uri="{FF2B5EF4-FFF2-40B4-BE49-F238E27FC236}">
                  <a16:creationId xmlns:a16="http://schemas.microsoft.com/office/drawing/2014/main" id="{292F63F2-2FDF-4544-BB3B-CDF8C7D449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9999"/>
            <a:stretch>
              <a:fillRect/>
            </a:stretch>
          </p:blipFill>
          <p:spPr bwMode="auto">
            <a:xfrm>
              <a:off x="6643702" y="3786190"/>
              <a:ext cx="1928794" cy="185203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19E8430-AD1A-4A3E-BD41-A4E14E6A841B}"/>
                </a:ext>
              </a:extLst>
            </p:cNvPr>
            <p:cNvSpPr txBox="1">
              <a:spLocks noChangeArrowheads="1"/>
            </p:cNvSpPr>
            <p:nvPr/>
          </p:nvSpPr>
          <p:spPr bwMode="auto">
            <a:xfrm>
              <a:off x="6637508" y="5643578"/>
              <a:ext cx="2031306"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草本植物阶段</a:t>
              </a:r>
            </a:p>
          </p:txBody>
        </p:sp>
      </p:grpSp>
      <p:sp>
        <p:nvSpPr>
          <p:cNvPr id="23" name="TextBox 22">
            <a:extLst>
              <a:ext uri="{FF2B5EF4-FFF2-40B4-BE49-F238E27FC236}">
                <a16:creationId xmlns:a16="http://schemas.microsoft.com/office/drawing/2014/main" id="{507E375C-9654-4B67-A627-542225AEA0B5}"/>
              </a:ext>
            </a:extLst>
          </p:cNvPr>
          <p:cNvSpPr txBox="1">
            <a:spLocks noChangeArrowheads="1"/>
          </p:cNvSpPr>
          <p:nvPr/>
        </p:nvSpPr>
        <p:spPr bwMode="auto">
          <a:xfrm>
            <a:off x="3901421" y="55721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灌木阶段</a:t>
            </a:r>
          </a:p>
        </p:txBody>
      </p:sp>
      <p:grpSp>
        <p:nvGrpSpPr>
          <p:cNvPr id="24" name="组合 29">
            <a:extLst>
              <a:ext uri="{FF2B5EF4-FFF2-40B4-BE49-F238E27FC236}">
                <a16:creationId xmlns:a16="http://schemas.microsoft.com/office/drawing/2014/main" id="{B88C0E4A-2D23-45A0-9D52-B910D5AC8EA4}"/>
              </a:ext>
            </a:extLst>
          </p:cNvPr>
          <p:cNvGrpSpPr>
            <a:grpSpLocks/>
          </p:cNvGrpSpPr>
          <p:nvPr/>
        </p:nvGrpSpPr>
        <p:grpSpPr bwMode="auto">
          <a:xfrm>
            <a:off x="68263" y="4143376"/>
            <a:ext cx="2928937" cy="1890371"/>
            <a:chOff x="0" y="4143380"/>
            <a:chExt cx="2928959" cy="1890443"/>
          </a:xfrm>
        </p:grpSpPr>
        <p:pic>
          <p:nvPicPr>
            <p:cNvPr id="25" name="Picture 9" descr="pic_140048">
              <a:extLst>
                <a:ext uri="{FF2B5EF4-FFF2-40B4-BE49-F238E27FC236}">
                  <a16:creationId xmlns:a16="http://schemas.microsoft.com/office/drawing/2014/main" id="{401C2450-5300-400E-BF52-B57524200497}"/>
                </a:ext>
              </a:extLst>
            </p:cNvPr>
            <p:cNvPicPr>
              <a:picLocks noChangeAspect="1" noChangeArrowheads="1"/>
            </p:cNvPicPr>
            <p:nvPr/>
          </p:nvPicPr>
          <p:blipFill>
            <a:blip r:embed="rId8"/>
            <a:srcRect b="40440"/>
            <a:stretch>
              <a:fillRect/>
            </a:stretch>
          </p:blipFill>
          <p:spPr bwMode="auto">
            <a:xfrm>
              <a:off x="0" y="4143380"/>
              <a:ext cx="2928959" cy="1368477"/>
            </a:xfrm>
            <a:prstGeom prst="rect">
              <a:avLst/>
            </a:prstGeom>
            <a:noFill/>
            <a:ln w="3175">
              <a:solidFill>
                <a:schemeClr val="tx1">
                  <a:lumMod val="85000"/>
                  <a:lumOff val="15000"/>
                </a:schemeClr>
              </a:solidFill>
              <a:miter lim="800000"/>
              <a:headEnd/>
              <a:tailEnd/>
            </a:ln>
          </p:spPr>
        </p:pic>
        <p:sp>
          <p:nvSpPr>
            <p:cNvPr id="26" name="TextBox 23">
              <a:extLst>
                <a:ext uri="{FF2B5EF4-FFF2-40B4-BE49-F238E27FC236}">
                  <a16:creationId xmlns:a16="http://schemas.microsoft.com/office/drawing/2014/main" id="{1486E1E9-76BA-4159-8BF9-84BDA2206A4E}"/>
                </a:ext>
              </a:extLst>
            </p:cNvPr>
            <p:cNvSpPr txBox="1">
              <a:spLocks noChangeArrowheads="1"/>
            </p:cNvSpPr>
            <p:nvPr/>
          </p:nvSpPr>
          <p:spPr bwMode="auto">
            <a:xfrm>
              <a:off x="757834" y="5572140"/>
              <a:ext cx="1415783" cy="46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森林阶段</a:t>
              </a:r>
            </a:p>
          </p:txBody>
        </p:sp>
      </p:grpSp>
    </p:spTree>
    <p:extLst>
      <p:ext uri="{BB962C8B-B14F-4D97-AF65-F5344CB8AC3E}">
        <p14:creationId xmlns:p14="http://schemas.microsoft.com/office/powerpoint/2010/main" val="8666809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linds(horizontal)">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7B0C60-1B4C-4F47-84A9-EC77E17CF5E7}"/>
              </a:ext>
            </a:extLst>
          </p:cNvPr>
          <p:cNvSpPr txBox="1"/>
          <p:nvPr/>
        </p:nvSpPr>
        <p:spPr>
          <a:xfrm>
            <a:off x="539552" y="1264119"/>
            <a:ext cx="7488832" cy="74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nSpc>
                <a:spcPct val="90000"/>
              </a:lnSpc>
              <a:defRPr sz="4000" b="1">
                <a:solidFill>
                  <a:schemeClr val="bg2"/>
                </a:solidFill>
                <a:latin typeface="微软雅黑" panose="020B0503020204020204" pitchFamily="34" charset="-122"/>
                <a:ea typeface="微软雅黑" panose="020B0503020204020204" pitchFamily="34" charset="-122"/>
                <a:cs typeface="+mj-cs"/>
              </a:defRPr>
            </a:lvl1pPr>
            <a:lvl2pPr marL="53975" indent="1588">
              <a:lnSpc>
                <a:spcPct val="90000"/>
              </a:lnSpc>
              <a:defRPr sz="3000" b="1">
                <a:solidFill>
                  <a:schemeClr val="tx2"/>
                </a:solidFill>
                <a:latin typeface="Times New Roman" panose="02020603050405020304" pitchFamily="18" charset="0"/>
              </a:defRPr>
            </a:lvl2pPr>
            <a:lvl3pPr marL="53975" indent="1588">
              <a:lnSpc>
                <a:spcPct val="90000"/>
              </a:lnSpc>
              <a:defRPr sz="3000" b="1">
                <a:solidFill>
                  <a:schemeClr val="tx2"/>
                </a:solidFill>
                <a:latin typeface="Times New Roman" panose="02020603050405020304" pitchFamily="18" charset="0"/>
              </a:defRPr>
            </a:lvl3pPr>
            <a:lvl4pPr marL="53975" indent="1588">
              <a:lnSpc>
                <a:spcPct val="90000"/>
              </a:lnSpc>
              <a:defRPr sz="3000" b="1">
                <a:solidFill>
                  <a:schemeClr val="tx2"/>
                </a:solidFill>
                <a:latin typeface="Times New Roman" panose="02020603050405020304" pitchFamily="18" charset="0"/>
              </a:defRPr>
            </a:lvl4pPr>
            <a:lvl5pPr marL="53975" indent="1588">
              <a:lnSpc>
                <a:spcPct val="90000"/>
              </a:lnSpc>
              <a:defRPr sz="3000" b="1">
                <a:solidFill>
                  <a:schemeClr val="tx2"/>
                </a:solidFill>
                <a:latin typeface="Times New Roman" panose="02020603050405020304" pitchFamily="18" charset="0"/>
              </a:defRPr>
            </a:lvl5pPr>
            <a:lvl6pPr marL="511175" indent="1588"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fontAlgn="base">
              <a:lnSpc>
                <a:spcPct val="90000"/>
              </a:lnSpc>
              <a:spcBef>
                <a:spcPct val="0"/>
              </a:spcBef>
              <a:spcAft>
                <a:spcPct val="0"/>
              </a:spcAft>
              <a:defRPr sz="3000" b="1">
                <a:solidFill>
                  <a:schemeClr val="tx2"/>
                </a:solidFill>
                <a:latin typeface="Times New Roman" panose="02020603050405020304" pitchFamily="18" charset="0"/>
              </a:defRPr>
            </a:lvl9pPr>
          </a:lstStyle>
          <a:p>
            <a:pPr marL="5111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初生演替（</a:t>
            </a:r>
            <a:r>
              <a:rPr kumimoji="0"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primary succession</a:t>
            </a: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a:t>
            </a:r>
          </a:p>
        </p:txBody>
      </p:sp>
      <p:sp>
        <p:nvSpPr>
          <p:cNvPr id="3" name="标题 2">
            <a:extLst>
              <a:ext uri="{FF2B5EF4-FFF2-40B4-BE49-F238E27FC236}">
                <a16:creationId xmlns:a16="http://schemas.microsoft.com/office/drawing/2014/main" id="{E27A1EC2-0129-4C43-BC78-B0D07A660C91}"/>
              </a:ext>
            </a:extLst>
          </p:cNvPr>
          <p:cNvSpPr>
            <a:spLocks noGrp="1"/>
          </p:cNvSpPr>
          <p:nvPr>
            <p:ph type="title"/>
          </p:nvPr>
        </p:nvSpPr>
        <p:spPr/>
        <p:txBody>
          <a:bodyPr/>
          <a:lstStyle/>
          <a:p>
            <a:r>
              <a:rPr lang="zh-CN" altLang="en-US" dirty="0"/>
              <a:t>发生在裸岩上的演替</a:t>
            </a:r>
          </a:p>
        </p:txBody>
      </p:sp>
      <p:sp>
        <p:nvSpPr>
          <p:cNvPr id="6" name="文本框 5">
            <a:extLst>
              <a:ext uri="{FF2B5EF4-FFF2-40B4-BE49-F238E27FC236}">
                <a16:creationId xmlns:a16="http://schemas.microsoft.com/office/drawing/2014/main" id="{AA7C29FE-CDBF-4FEE-916A-03CEE0E3E92B}"/>
              </a:ext>
            </a:extLst>
          </p:cNvPr>
          <p:cNvSpPr txBox="1"/>
          <p:nvPr/>
        </p:nvSpPr>
        <p:spPr>
          <a:xfrm>
            <a:off x="545254" y="2276872"/>
            <a:ext cx="8162698" cy="195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511175" indent="-457200">
              <a:lnSpc>
                <a:spcPct val="150000"/>
              </a:lnSpc>
              <a:buFont typeface="Wingdings" panose="05000000000000000000" pitchFamily="2" charset="2"/>
              <a:buChar char="Ø"/>
              <a:defRPr sz="3200" b="1">
                <a:solidFill>
                  <a:schemeClr val="bg2"/>
                </a:solidFill>
                <a:latin typeface="微软雅黑" panose="020B0503020204020204" pitchFamily="34" charset="-122"/>
                <a:ea typeface="微软雅黑" panose="020B0503020204020204" pitchFamily="34" charset="-122"/>
                <a:cs typeface="+mj-cs"/>
              </a:defRPr>
            </a:lvl1pPr>
            <a:lvl2pPr marL="53975" indent="1588">
              <a:lnSpc>
                <a:spcPct val="90000"/>
              </a:lnSpc>
              <a:defRPr sz="3000" b="1">
                <a:solidFill>
                  <a:schemeClr val="tx2"/>
                </a:solidFill>
                <a:latin typeface="Times New Roman" panose="02020603050405020304" pitchFamily="18" charset="0"/>
              </a:defRPr>
            </a:lvl2pPr>
            <a:lvl3pPr marL="53975" indent="1588">
              <a:lnSpc>
                <a:spcPct val="90000"/>
              </a:lnSpc>
              <a:defRPr sz="3000" b="1">
                <a:solidFill>
                  <a:schemeClr val="tx2"/>
                </a:solidFill>
                <a:latin typeface="Times New Roman" panose="02020603050405020304" pitchFamily="18" charset="0"/>
              </a:defRPr>
            </a:lvl3pPr>
            <a:lvl4pPr marL="53975" indent="1588">
              <a:lnSpc>
                <a:spcPct val="90000"/>
              </a:lnSpc>
              <a:defRPr sz="3000" b="1">
                <a:solidFill>
                  <a:schemeClr val="tx2"/>
                </a:solidFill>
                <a:latin typeface="Times New Roman" panose="02020603050405020304" pitchFamily="18" charset="0"/>
              </a:defRPr>
            </a:lvl4pPr>
            <a:lvl5pPr marL="53975" indent="1588">
              <a:lnSpc>
                <a:spcPct val="90000"/>
              </a:lnSpc>
              <a:defRPr sz="3000" b="1">
                <a:solidFill>
                  <a:schemeClr val="tx2"/>
                </a:solidFill>
                <a:latin typeface="Times New Roman" panose="02020603050405020304" pitchFamily="18" charset="0"/>
              </a:defRPr>
            </a:lvl5pPr>
            <a:lvl6pPr marL="511175" indent="1588"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fontAlgn="base">
              <a:lnSpc>
                <a:spcPct val="90000"/>
              </a:lnSpc>
              <a:spcBef>
                <a:spcPct val="0"/>
              </a:spcBef>
              <a:spcAft>
                <a:spcPct val="0"/>
              </a:spcAft>
              <a:defRPr sz="3000" b="1">
                <a:solidFill>
                  <a:schemeClr val="tx2"/>
                </a:solidFill>
                <a:latin typeface="Times New Roman" panose="02020603050405020304" pitchFamily="18" charset="0"/>
              </a:defRPr>
            </a:lvl9pPr>
          </a:lstStyle>
          <a:p>
            <a:pPr marL="539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在一个从来没有被植物覆盖的地面，或者是原来存在过植被、但被彻底消灭了的地方发生的演替。</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a:p>
            <a:pPr marL="539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如：沙丘、火山岩、冰川泥上进行的演替。</a:t>
            </a:r>
          </a:p>
        </p:txBody>
      </p:sp>
    </p:spTree>
    <p:extLst>
      <p:ext uri="{BB962C8B-B14F-4D97-AF65-F5344CB8AC3E}">
        <p14:creationId xmlns:p14="http://schemas.microsoft.com/office/powerpoint/2010/main" val="98948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pic_140049">
            <a:extLst>
              <a:ext uri="{FF2B5EF4-FFF2-40B4-BE49-F238E27FC236}">
                <a16:creationId xmlns:a16="http://schemas.microsoft.com/office/drawing/2014/main" id="{1D431D65-D407-4FFA-8A9D-8AEB7BA8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7" y="1124744"/>
            <a:ext cx="51466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206852" name="Rectangle 4">
            <a:extLst>
              <a:ext uri="{FF2B5EF4-FFF2-40B4-BE49-F238E27FC236}">
                <a16:creationId xmlns:a16="http://schemas.microsoft.com/office/drawing/2014/main" id="{8EC4B8AD-095A-4746-ACBB-F733997626B5}"/>
              </a:ext>
            </a:extLst>
          </p:cNvPr>
          <p:cNvSpPr>
            <a:spLocks noChangeArrowheads="1"/>
          </p:cNvSpPr>
          <p:nvPr/>
        </p:nvSpPr>
        <p:spPr bwMode="auto">
          <a:xfrm>
            <a:off x="4639468" y="791308"/>
            <a:ext cx="442912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弃耕农田上的演替，与裸</a:t>
            </a:r>
            <a:r>
              <a:rPr kumimoji="0" lang="zh-CN" altLang="en-US" sz="2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岩上的演替过程完全</a:t>
            </a:r>
            <a:r>
              <a:rPr kumimoji="0" lang="zh-CN" altLang="en-US" sz="2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相同吗？</a:t>
            </a:r>
          </a:p>
        </p:txBody>
      </p:sp>
      <p:sp>
        <p:nvSpPr>
          <p:cNvPr id="206853" name="Rectangle 5">
            <a:extLst>
              <a:ext uri="{FF2B5EF4-FFF2-40B4-BE49-F238E27FC236}">
                <a16:creationId xmlns:a16="http://schemas.microsoft.com/office/drawing/2014/main" id="{A6D721E3-2398-4989-85DC-555AC8C18242}"/>
              </a:ext>
            </a:extLst>
          </p:cNvPr>
          <p:cNvSpPr>
            <a:spLocks noChangeArrowheads="1"/>
          </p:cNvSpPr>
          <p:nvPr/>
        </p:nvSpPr>
        <p:spPr bwMode="auto">
          <a:xfrm>
            <a:off x="5795963" y="1628775"/>
            <a:ext cx="2665412" cy="76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5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一年生杂草</a:t>
            </a:r>
            <a:r>
              <a:rPr kumimoji="0" lang="zh-CN" altLang="en-US" sz="32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   </a:t>
            </a:r>
          </a:p>
        </p:txBody>
      </p:sp>
      <p:sp>
        <p:nvSpPr>
          <p:cNvPr id="206854" name="Rectangle 6">
            <a:extLst>
              <a:ext uri="{FF2B5EF4-FFF2-40B4-BE49-F238E27FC236}">
                <a16:creationId xmlns:a16="http://schemas.microsoft.com/office/drawing/2014/main" id="{DE12E7E4-496F-41AB-B300-6F323256960A}"/>
              </a:ext>
            </a:extLst>
          </p:cNvPr>
          <p:cNvSpPr>
            <a:spLocks noChangeArrowheads="1"/>
          </p:cNvSpPr>
          <p:nvPr/>
        </p:nvSpPr>
        <p:spPr bwMode="auto">
          <a:xfrm>
            <a:off x="5868988" y="2779713"/>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多年生杂草</a:t>
            </a:r>
          </a:p>
        </p:txBody>
      </p:sp>
      <p:sp>
        <p:nvSpPr>
          <p:cNvPr id="206855" name="Rectangle 7">
            <a:extLst>
              <a:ext uri="{FF2B5EF4-FFF2-40B4-BE49-F238E27FC236}">
                <a16:creationId xmlns:a16="http://schemas.microsoft.com/office/drawing/2014/main" id="{DB13AC72-CB2E-4101-98F4-EEB2ADC86E93}"/>
              </a:ext>
            </a:extLst>
          </p:cNvPr>
          <p:cNvSpPr>
            <a:spLocks noChangeArrowheads="1"/>
          </p:cNvSpPr>
          <p:nvPr/>
        </p:nvSpPr>
        <p:spPr bwMode="auto">
          <a:xfrm>
            <a:off x="6084888" y="3557588"/>
            <a:ext cx="1943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小灌木</a:t>
            </a:r>
          </a:p>
        </p:txBody>
      </p:sp>
      <p:sp>
        <p:nvSpPr>
          <p:cNvPr id="206856" name="Rectangle 8">
            <a:extLst>
              <a:ext uri="{FF2B5EF4-FFF2-40B4-BE49-F238E27FC236}">
                <a16:creationId xmlns:a16="http://schemas.microsoft.com/office/drawing/2014/main" id="{61155977-6DF8-4348-9D9C-478DAF98E52E}"/>
              </a:ext>
            </a:extLst>
          </p:cNvPr>
          <p:cNvSpPr>
            <a:spLocks noChangeArrowheads="1"/>
          </p:cNvSpPr>
          <p:nvPr/>
        </p:nvSpPr>
        <p:spPr bwMode="auto">
          <a:xfrm>
            <a:off x="6156325" y="4175125"/>
            <a:ext cx="2016125" cy="67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5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灌木丛</a:t>
            </a:r>
          </a:p>
        </p:txBody>
      </p:sp>
      <p:sp>
        <p:nvSpPr>
          <p:cNvPr id="206857" name="Rectangle 9">
            <a:extLst>
              <a:ext uri="{FF2B5EF4-FFF2-40B4-BE49-F238E27FC236}">
                <a16:creationId xmlns:a16="http://schemas.microsoft.com/office/drawing/2014/main" id="{E4AC197A-1607-4030-A16A-835553A9BD15}"/>
              </a:ext>
            </a:extLst>
          </p:cNvPr>
          <p:cNvSpPr>
            <a:spLocks noChangeArrowheads="1"/>
          </p:cNvSpPr>
          <p:nvPr/>
        </p:nvSpPr>
        <p:spPr bwMode="auto">
          <a:xfrm>
            <a:off x="6372225" y="5070475"/>
            <a:ext cx="1871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0033CC"/>
                </a:solidFill>
                <a:effectLst/>
                <a:uLnTx/>
                <a:uFillTx/>
                <a:latin typeface="微软雅黑" panose="020B0503020204020204" pitchFamily="34" charset="-122"/>
                <a:ea typeface="微软雅黑" panose="020B0503020204020204" pitchFamily="34" charset="-122"/>
                <a:cs typeface="+mn-cs"/>
              </a:rPr>
              <a:t>乔木</a:t>
            </a:r>
          </a:p>
        </p:txBody>
      </p:sp>
      <p:sp>
        <p:nvSpPr>
          <p:cNvPr id="206858" name="AutoShape 10">
            <a:extLst>
              <a:ext uri="{FF2B5EF4-FFF2-40B4-BE49-F238E27FC236}">
                <a16:creationId xmlns:a16="http://schemas.microsoft.com/office/drawing/2014/main" id="{2B5BAD6B-0E8C-4428-ACC5-44CEB6031971}"/>
              </a:ext>
            </a:extLst>
          </p:cNvPr>
          <p:cNvSpPr>
            <a:spLocks noChangeArrowheads="1"/>
          </p:cNvSpPr>
          <p:nvPr/>
        </p:nvSpPr>
        <p:spPr bwMode="auto">
          <a:xfrm>
            <a:off x="6673850" y="2399686"/>
            <a:ext cx="215900" cy="360363"/>
          </a:xfrm>
          <a:prstGeom prst="downArrow">
            <a:avLst>
              <a:gd name="adj1" fmla="val 50000"/>
              <a:gd name="adj2" fmla="val 41728"/>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859" name="AutoShape 11">
            <a:extLst>
              <a:ext uri="{FF2B5EF4-FFF2-40B4-BE49-F238E27FC236}">
                <a16:creationId xmlns:a16="http://schemas.microsoft.com/office/drawing/2014/main" id="{3011E9E5-A7EB-4B88-ADA1-735DA2C8A629}"/>
              </a:ext>
            </a:extLst>
          </p:cNvPr>
          <p:cNvSpPr>
            <a:spLocks noChangeArrowheads="1"/>
          </p:cNvSpPr>
          <p:nvPr/>
        </p:nvSpPr>
        <p:spPr bwMode="auto">
          <a:xfrm>
            <a:off x="6673850" y="3284538"/>
            <a:ext cx="215900" cy="287337"/>
          </a:xfrm>
          <a:prstGeom prst="downArrow">
            <a:avLst>
              <a:gd name="adj1" fmla="val 50000"/>
              <a:gd name="adj2" fmla="val 33272"/>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860" name="AutoShape 12">
            <a:extLst>
              <a:ext uri="{FF2B5EF4-FFF2-40B4-BE49-F238E27FC236}">
                <a16:creationId xmlns:a16="http://schemas.microsoft.com/office/drawing/2014/main" id="{172202A8-D0A8-435E-A3C4-EBA2BB9CA6F2}"/>
              </a:ext>
            </a:extLst>
          </p:cNvPr>
          <p:cNvSpPr>
            <a:spLocks noChangeArrowheads="1"/>
          </p:cNvSpPr>
          <p:nvPr/>
        </p:nvSpPr>
        <p:spPr bwMode="auto">
          <a:xfrm>
            <a:off x="6661150" y="4076700"/>
            <a:ext cx="215900" cy="288925"/>
          </a:xfrm>
          <a:prstGeom prst="downArrow">
            <a:avLst>
              <a:gd name="adj1" fmla="val 50000"/>
              <a:gd name="adj2" fmla="val 33456"/>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861" name="AutoShape 13">
            <a:extLst>
              <a:ext uri="{FF2B5EF4-FFF2-40B4-BE49-F238E27FC236}">
                <a16:creationId xmlns:a16="http://schemas.microsoft.com/office/drawing/2014/main" id="{2F767783-425A-44D4-8D5C-17F87252B9F1}"/>
              </a:ext>
            </a:extLst>
          </p:cNvPr>
          <p:cNvSpPr>
            <a:spLocks noChangeArrowheads="1"/>
          </p:cNvSpPr>
          <p:nvPr/>
        </p:nvSpPr>
        <p:spPr bwMode="auto">
          <a:xfrm>
            <a:off x="6673850" y="4838980"/>
            <a:ext cx="215900" cy="287338"/>
          </a:xfrm>
          <a:prstGeom prst="downArrow">
            <a:avLst>
              <a:gd name="adj1" fmla="val 50000"/>
              <a:gd name="adj2" fmla="val 33272"/>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862" name="Rectangle 14">
            <a:extLst>
              <a:ext uri="{FF2B5EF4-FFF2-40B4-BE49-F238E27FC236}">
                <a16:creationId xmlns:a16="http://schemas.microsoft.com/office/drawing/2014/main" id="{99F09AC9-B826-4116-82E7-51D86D7D3487}"/>
              </a:ext>
            </a:extLst>
          </p:cNvPr>
          <p:cNvSpPr>
            <a:spLocks noChangeArrowheads="1"/>
          </p:cNvSpPr>
          <p:nvPr/>
        </p:nvSpPr>
        <p:spPr bwMode="auto">
          <a:xfrm>
            <a:off x="4788024" y="5554663"/>
            <a:ext cx="417658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所有弃耕的农田都能演替成树林吗</a:t>
            </a:r>
            <a:r>
              <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p>
        </p:txBody>
      </p:sp>
      <p:sp>
        <p:nvSpPr>
          <p:cNvPr id="24590" name="Rectangle 16">
            <a:extLst>
              <a:ext uri="{FF2B5EF4-FFF2-40B4-BE49-F238E27FC236}">
                <a16:creationId xmlns:a16="http://schemas.microsoft.com/office/drawing/2014/main" id="{C2405CEF-84DF-4EBA-98F0-B06F1D0AF0CF}"/>
              </a:ext>
            </a:extLst>
          </p:cNvPr>
          <p:cNvSpPr>
            <a:spLocks noChangeArrowheads="1"/>
          </p:cNvSpPr>
          <p:nvPr/>
        </p:nvSpPr>
        <p:spPr bwMode="auto">
          <a:xfrm>
            <a:off x="187613" y="128727"/>
            <a:ext cx="4339650" cy="707886"/>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弃耕农田上的演替</a:t>
            </a:r>
          </a:p>
        </p:txBody>
      </p:sp>
    </p:spTree>
    <p:extLst>
      <p:ext uri="{BB962C8B-B14F-4D97-AF65-F5344CB8AC3E}">
        <p14:creationId xmlns:p14="http://schemas.microsoft.com/office/powerpoint/2010/main" val="2280536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6853"/>
                                        </p:tgtEl>
                                        <p:attrNameLst>
                                          <p:attrName>style.visibility</p:attrName>
                                        </p:attrNameLst>
                                      </p:cBhvr>
                                      <p:to>
                                        <p:strVal val="visible"/>
                                      </p:to>
                                    </p:set>
                                    <p:anim calcmode="lin" valueType="num">
                                      <p:cBhvr additive="base">
                                        <p:cTn id="7" dur="500" fill="hold"/>
                                        <p:tgtEl>
                                          <p:spTgt spid="206853"/>
                                        </p:tgtEl>
                                        <p:attrNameLst>
                                          <p:attrName>ppt_x</p:attrName>
                                        </p:attrNameLst>
                                      </p:cBhvr>
                                      <p:tavLst>
                                        <p:tav tm="0">
                                          <p:val>
                                            <p:strVal val="#ppt_x"/>
                                          </p:val>
                                        </p:tav>
                                        <p:tav tm="100000">
                                          <p:val>
                                            <p:strVal val="#ppt_x"/>
                                          </p:val>
                                        </p:tav>
                                      </p:tavLst>
                                    </p:anim>
                                    <p:anim calcmode="lin" valueType="num">
                                      <p:cBhvr additive="base">
                                        <p:cTn id="8" dur="500" fill="hold"/>
                                        <p:tgtEl>
                                          <p:spTgt spid="2068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854"/>
                                        </p:tgtEl>
                                        <p:attrNameLst>
                                          <p:attrName>style.visibility</p:attrName>
                                        </p:attrNameLst>
                                      </p:cBhvr>
                                      <p:to>
                                        <p:strVal val="visible"/>
                                      </p:to>
                                    </p:set>
                                    <p:anim calcmode="lin" valueType="num">
                                      <p:cBhvr additive="base">
                                        <p:cTn id="13" dur="500" fill="hold"/>
                                        <p:tgtEl>
                                          <p:spTgt spid="206854"/>
                                        </p:tgtEl>
                                        <p:attrNameLst>
                                          <p:attrName>ppt_x</p:attrName>
                                        </p:attrNameLst>
                                      </p:cBhvr>
                                      <p:tavLst>
                                        <p:tav tm="0">
                                          <p:val>
                                            <p:strVal val="#ppt_x"/>
                                          </p:val>
                                        </p:tav>
                                        <p:tav tm="100000">
                                          <p:val>
                                            <p:strVal val="#ppt_x"/>
                                          </p:val>
                                        </p:tav>
                                      </p:tavLst>
                                    </p:anim>
                                    <p:anim calcmode="lin" valueType="num">
                                      <p:cBhvr additive="base">
                                        <p:cTn id="14" dur="500" fill="hold"/>
                                        <p:tgtEl>
                                          <p:spTgt spid="20685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6858"/>
                                        </p:tgtEl>
                                        <p:attrNameLst>
                                          <p:attrName>style.visibility</p:attrName>
                                        </p:attrNameLst>
                                      </p:cBhvr>
                                      <p:to>
                                        <p:strVal val="visible"/>
                                      </p:to>
                                    </p:set>
                                    <p:anim calcmode="lin" valueType="num">
                                      <p:cBhvr additive="base">
                                        <p:cTn id="17" dur="500" fill="hold"/>
                                        <p:tgtEl>
                                          <p:spTgt spid="206858"/>
                                        </p:tgtEl>
                                        <p:attrNameLst>
                                          <p:attrName>ppt_x</p:attrName>
                                        </p:attrNameLst>
                                      </p:cBhvr>
                                      <p:tavLst>
                                        <p:tav tm="0">
                                          <p:val>
                                            <p:strVal val="#ppt_x"/>
                                          </p:val>
                                        </p:tav>
                                        <p:tav tm="100000">
                                          <p:val>
                                            <p:strVal val="#ppt_x"/>
                                          </p:val>
                                        </p:tav>
                                      </p:tavLst>
                                    </p:anim>
                                    <p:anim calcmode="lin" valueType="num">
                                      <p:cBhvr additive="base">
                                        <p:cTn id="18" dur="500" fill="hold"/>
                                        <p:tgtEl>
                                          <p:spTgt spid="20685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6859"/>
                                        </p:tgtEl>
                                        <p:attrNameLst>
                                          <p:attrName>style.visibility</p:attrName>
                                        </p:attrNameLst>
                                      </p:cBhvr>
                                      <p:to>
                                        <p:strVal val="visible"/>
                                      </p:to>
                                    </p:set>
                                    <p:anim calcmode="lin" valueType="num">
                                      <p:cBhvr additive="base">
                                        <p:cTn id="23" dur="500" fill="hold"/>
                                        <p:tgtEl>
                                          <p:spTgt spid="206859"/>
                                        </p:tgtEl>
                                        <p:attrNameLst>
                                          <p:attrName>ppt_x</p:attrName>
                                        </p:attrNameLst>
                                      </p:cBhvr>
                                      <p:tavLst>
                                        <p:tav tm="0">
                                          <p:val>
                                            <p:strVal val="#ppt_x"/>
                                          </p:val>
                                        </p:tav>
                                        <p:tav tm="100000">
                                          <p:val>
                                            <p:strVal val="#ppt_x"/>
                                          </p:val>
                                        </p:tav>
                                      </p:tavLst>
                                    </p:anim>
                                    <p:anim calcmode="lin" valueType="num">
                                      <p:cBhvr additive="base">
                                        <p:cTn id="24" dur="500" fill="hold"/>
                                        <p:tgtEl>
                                          <p:spTgt spid="20685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6855"/>
                                        </p:tgtEl>
                                        <p:attrNameLst>
                                          <p:attrName>style.visibility</p:attrName>
                                        </p:attrNameLst>
                                      </p:cBhvr>
                                      <p:to>
                                        <p:strVal val="visible"/>
                                      </p:to>
                                    </p:set>
                                    <p:anim calcmode="lin" valueType="num">
                                      <p:cBhvr additive="base">
                                        <p:cTn id="27" dur="500" fill="hold"/>
                                        <p:tgtEl>
                                          <p:spTgt spid="206855"/>
                                        </p:tgtEl>
                                        <p:attrNameLst>
                                          <p:attrName>ppt_x</p:attrName>
                                        </p:attrNameLst>
                                      </p:cBhvr>
                                      <p:tavLst>
                                        <p:tav tm="0">
                                          <p:val>
                                            <p:strVal val="#ppt_x"/>
                                          </p:val>
                                        </p:tav>
                                        <p:tav tm="100000">
                                          <p:val>
                                            <p:strVal val="#ppt_x"/>
                                          </p:val>
                                        </p:tav>
                                      </p:tavLst>
                                    </p:anim>
                                    <p:anim calcmode="lin" valueType="num">
                                      <p:cBhvr additive="base">
                                        <p:cTn id="28" dur="500" fill="hold"/>
                                        <p:tgtEl>
                                          <p:spTgt spid="20685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6860"/>
                                        </p:tgtEl>
                                        <p:attrNameLst>
                                          <p:attrName>style.visibility</p:attrName>
                                        </p:attrNameLst>
                                      </p:cBhvr>
                                      <p:to>
                                        <p:strVal val="visible"/>
                                      </p:to>
                                    </p:set>
                                    <p:anim calcmode="lin" valueType="num">
                                      <p:cBhvr additive="base">
                                        <p:cTn id="33" dur="500" fill="hold"/>
                                        <p:tgtEl>
                                          <p:spTgt spid="206860"/>
                                        </p:tgtEl>
                                        <p:attrNameLst>
                                          <p:attrName>ppt_x</p:attrName>
                                        </p:attrNameLst>
                                      </p:cBhvr>
                                      <p:tavLst>
                                        <p:tav tm="0">
                                          <p:val>
                                            <p:strVal val="#ppt_x"/>
                                          </p:val>
                                        </p:tav>
                                        <p:tav tm="100000">
                                          <p:val>
                                            <p:strVal val="#ppt_x"/>
                                          </p:val>
                                        </p:tav>
                                      </p:tavLst>
                                    </p:anim>
                                    <p:anim calcmode="lin" valueType="num">
                                      <p:cBhvr additive="base">
                                        <p:cTn id="34" dur="500" fill="hold"/>
                                        <p:tgtEl>
                                          <p:spTgt spid="20686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6856"/>
                                        </p:tgtEl>
                                        <p:attrNameLst>
                                          <p:attrName>style.visibility</p:attrName>
                                        </p:attrNameLst>
                                      </p:cBhvr>
                                      <p:to>
                                        <p:strVal val="visible"/>
                                      </p:to>
                                    </p:set>
                                    <p:anim calcmode="lin" valueType="num">
                                      <p:cBhvr additive="base">
                                        <p:cTn id="37" dur="500" fill="hold"/>
                                        <p:tgtEl>
                                          <p:spTgt spid="206856"/>
                                        </p:tgtEl>
                                        <p:attrNameLst>
                                          <p:attrName>ppt_x</p:attrName>
                                        </p:attrNameLst>
                                      </p:cBhvr>
                                      <p:tavLst>
                                        <p:tav tm="0">
                                          <p:val>
                                            <p:strVal val="#ppt_x"/>
                                          </p:val>
                                        </p:tav>
                                        <p:tav tm="100000">
                                          <p:val>
                                            <p:strVal val="#ppt_x"/>
                                          </p:val>
                                        </p:tav>
                                      </p:tavLst>
                                    </p:anim>
                                    <p:anim calcmode="lin" valueType="num">
                                      <p:cBhvr additive="base">
                                        <p:cTn id="38" dur="500" fill="hold"/>
                                        <p:tgtEl>
                                          <p:spTgt spid="20685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6861"/>
                                        </p:tgtEl>
                                        <p:attrNameLst>
                                          <p:attrName>style.visibility</p:attrName>
                                        </p:attrNameLst>
                                      </p:cBhvr>
                                      <p:to>
                                        <p:strVal val="visible"/>
                                      </p:to>
                                    </p:set>
                                    <p:anim calcmode="lin" valueType="num">
                                      <p:cBhvr additive="base">
                                        <p:cTn id="43" dur="500" fill="hold"/>
                                        <p:tgtEl>
                                          <p:spTgt spid="206861"/>
                                        </p:tgtEl>
                                        <p:attrNameLst>
                                          <p:attrName>ppt_x</p:attrName>
                                        </p:attrNameLst>
                                      </p:cBhvr>
                                      <p:tavLst>
                                        <p:tav tm="0">
                                          <p:val>
                                            <p:strVal val="#ppt_x"/>
                                          </p:val>
                                        </p:tav>
                                        <p:tav tm="100000">
                                          <p:val>
                                            <p:strVal val="#ppt_x"/>
                                          </p:val>
                                        </p:tav>
                                      </p:tavLst>
                                    </p:anim>
                                    <p:anim calcmode="lin" valueType="num">
                                      <p:cBhvr additive="base">
                                        <p:cTn id="44" dur="500" fill="hold"/>
                                        <p:tgtEl>
                                          <p:spTgt spid="20686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6857"/>
                                        </p:tgtEl>
                                        <p:attrNameLst>
                                          <p:attrName>style.visibility</p:attrName>
                                        </p:attrNameLst>
                                      </p:cBhvr>
                                      <p:to>
                                        <p:strVal val="visible"/>
                                      </p:to>
                                    </p:set>
                                    <p:anim calcmode="lin" valueType="num">
                                      <p:cBhvr additive="base">
                                        <p:cTn id="47" dur="500" fill="hold"/>
                                        <p:tgtEl>
                                          <p:spTgt spid="206857"/>
                                        </p:tgtEl>
                                        <p:attrNameLst>
                                          <p:attrName>ppt_x</p:attrName>
                                        </p:attrNameLst>
                                      </p:cBhvr>
                                      <p:tavLst>
                                        <p:tav tm="0">
                                          <p:val>
                                            <p:strVal val="#ppt_x"/>
                                          </p:val>
                                        </p:tav>
                                        <p:tav tm="100000">
                                          <p:val>
                                            <p:strVal val="#ppt_x"/>
                                          </p:val>
                                        </p:tav>
                                      </p:tavLst>
                                    </p:anim>
                                    <p:anim calcmode="lin" valueType="num">
                                      <p:cBhvr additive="base">
                                        <p:cTn id="48" dur="500" fill="hold"/>
                                        <p:tgtEl>
                                          <p:spTgt spid="20685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06852"/>
                                        </p:tgtEl>
                                        <p:attrNameLst>
                                          <p:attrName>style.visibility</p:attrName>
                                        </p:attrNameLst>
                                      </p:cBhvr>
                                      <p:to>
                                        <p:strVal val="visible"/>
                                      </p:to>
                                    </p:set>
                                    <p:animEffect transition="in" filter="blinds(horizontal)">
                                      <p:cBhvr>
                                        <p:cTn id="53" dur="500"/>
                                        <p:tgtEl>
                                          <p:spTgt spid="20685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06862"/>
                                        </p:tgtEl>
                                        <p:attrNameLst>
                                          <p:attrName>style.visibility</p:attrName>
                                        </p:attrNameLst>
                                      </p:cBhvr>
                                      <p:to>
                                        <p:strVal val="visible"/>
                                      </p:to>
                                    </p:set>
                                    <p:anim calcmode="lin" valueType="num">
                                      <p:cBhvr additive="base">
                                        <p:cTn id="58" dur="500" fill="hold"/>
                                        <p:tgtEl>
                                          <p:spTgt spid="206862"/>
                                        </p:tgtEl>
                                        <p:attrNameLst>
                                          <p:attrName>ppt_x</p:attrName>
                                        </p:attrNameLst>
                                      </p:cBhvr>
                                      <p:tavLst>
                                        <p:tav tm="0">
                                          <p:val>
                                            <p:strVal val="#ppt_x"/>
                                          </p:val>
                                        </p:tav>
                                        <p:tav tm="100000">
                                          <p:val>
                                            <p:strVal val="#ppt_x"/>
                                          </p:val>
                                        </p:tav>
                                      </p:tavLst>
                                    </p:anim>
                                    <p:anim calcmode="lin" valueType="num">
                                      <p:cBhvr additive="base">
                                        <p:cTn id="59" dur="500" fill="hold"/>
                                        <p:tgtEl>
                                          <p:spTgt spid="2068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p:bldP spid="206854" grpId="0"/>
      <p:bldP spid="206855" grpId="0"/>
      <p:bldP spid="206856" grpId="0"/>
      <p:bldP spid="206857" grpId="0"/>
      <p:bldP spid="206858" grpId="0" animBg="1"/>
      <p:bldP spid="206859" grpId="0" animBg="1"/>
      <p:bldP spid="206860" grpId="0" animBg="1"/>
      <p:bldP spid="206861" grpId="0" animBg="1"/>
      <p:bldP spid="20686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7B0C60-1B4C-4F47-84A9-EC77E17CF5E7}"/>
              </a:ext>
            </a:extLst>
          </p:cNvPr>
          <p:cNvSpPr txBox="1"/>
          <p:nvPr/>
        </p:nvSpPr>
        <p:spPr>
          <a:xfrm>
            <a:off x="539552" y="1264119"/>
            <a:ext cx="8162698" cy="74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53975" indent="1588">
              <a:lnSpc>
                <a:spcPct val="90000"/>
              </a:lnSpc>
              <a:defRPr sz="4000" b="1">
                <a:solidFill>
                  <a:schemeClr val="bg2"/>
                </a:solidFill>
                <a:latin typeface="微软雅黑" panose="020B0503020204020204" pitchFamily="34" charset="-122"/>
                <a:ea typeface="微软雅黑" panose="020B0503020204020204" pitchFamily="34" charset="-122"/>
                <a:cs typeface="+mj-cs"/>
              </a:defRPr>
            </a:lvl1pPr>
            <a:lvl2pPr marL="53975" indent="1588">
              <a:lnSpc>
                <a:spcPct val="90000"/>
              </a:lnSpc>
              <a:defRPr sz="3000" b="1">
                <a:solidFill>
                  <a:schemeClr val="tx2"/>
                </a:solidFill>
                <a:latin typeface="Times New Roman" panose="02020603050405020304" pitchFamily="18" charset="0"/>
              </a:defRPr>
            </a:lvl2pPr>
            <a:lvl3pPr marL="53975" indent="1588">
              <a:lnSpc>
                <a:spcPct val="90000"/>
              </a:lnSpc>
              <a:defRPr sz="3000" b="1">
                <a:solidFill>
                  <a:schemeClr val="tx2"/>
                </a:solidFill>
                <a:latin typeface="Times New Roman" panose="02020603050405020304" pitchFamily="18" charset="0"/>
              </a:defRPr>
            </a:lvl3pPr>
            <a:lvl4pPr marL="53975" indent="1588">
              <a:lnSpc>
                <a:spcPct val="90000"/>
              </a:lnSpc>
              <a:defRPr sz="3000" b="1">
                <a:solidFill>
                  <a:schemeClr val="tx2"/>
                </a:solidFill>
                <a:latin typeface="Times New Roman" panose="02020603050405020304" pitchFamily="18" charset="0"/>
              </a:defRPr>
            </a:lvl4pPr>
            <a:lvl5pPr marL="53975" indent="1588">
              <a:lnSpc>
                <a:spcPct val="90000"/>
              </a:lnSpc>
              <a:defRPr sz="3000" b="1">
                <a:solidFill>
                  <a:schemeClr val="tx2"/>
                </a:solidFill>
                <a:latin typeface="Times New Roman" panose="02020603050405020304" pitchFamily="18" charset="0"/>
              </a:defRPr>
            </a:lvl5pPr>
            <a:lvl6pPr marL="511175" indent="1588"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fontAlgn="base">
              <a:lnSpc>
                <a:spcPct val="90000"/>
              </a:lnSpc>
              <a:spcBef>
                <a:spcPct val="0"/>
              </a:spcBef>
              <a:spcAft>
                <a:spcPct val="0"/>
              </a:spcAft>
              <a:defRPr sz="3000" b="1">
                <a:solidFill>
                  <a:schemeClr val="tx2"/>
                </a:solidFill>
                <a:latin typeface="Times New Roman" panose="02020603050405020304" pitchFamily="18" charset="0"/>
              </a:defRPr>
            </a:lvl9pPr>
          </a:lstStyle>
          <a:p>
            <a:pPr marL="5111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次生演替（</a:t>
            </a:r>
            <a:r>
              <a:rPr kumimoji="0"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secondary succession</a:t>
            </a: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a:t>
            </a:r>
          </a:p>
        </p:txBody>
      </p:sp>
      <p:sp>
        <p:nvSpPr>
          <p:cNvPr id="3" name="标题 2">
            <a:extLst>
              <a:ext uri="{FF2B5EF4-FFF2-40B4-BE49-F238E27FC236}">
                <a16:creationId xmlns:a16="http://schemas.microsoft.com/office/drawing/2014/main" id="{E27A1EC2-0129-4C43-BC78-B0D07A660C91}"/>
              </a:ext>
            </a:extLst>
          </p:cNvPr>
          <p:cNvSpPr>
            <a:spLocks noGrp="1"/>
          </p:cNvSpPr>
          <p:nvPr>
            <p:ph type="title"/>
          </p:nvPr>
        </p:nvSpPr>
        <p:spPr/>
        <p:txBody>
          <a:bodyPr/>
          <a:lstStyle/>
          <a:p>
            <a:r>
              <a:rPr lang="zh-CN" altLang="en-US" dirty="0"/>
              <a:t>弃耕农田上的演替</a:t>
            </a:r>
          </a:p>
        </p:txBody>
      </p:sp>
      <p:sp>
        <p:nvSpPr>
          <p:cNvPr id="6" name="文本框 5">
            <a:extLst>
              <a:ext uri="{FF2B5EF4-FFF2-40B4-BE49-F238E27FC236}">
                <a16:creationId xmlns:a16="http://schemas.microsoft.com/office/drawing/2014/main" id="{AA7C29FE-CDBF-4FEE-916A-03CEE0E3E92B}"/>
              </a:ext>
            </a:extLst>
          </p:cNvPr>
          <p:cNvSpPr txBox="1"/>
          <p:nvPr/>
        </p:nvSpPr>
        <p:spPr>
          <a:xfrm>
            <a:off x="545254" y="2276872"/>
            <a:ext cx="816269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511175" indent="-457200">
              <a:lnSpc>
                <a:spcPct val="150000"/>
              </a:lnSpc>
              <a:buFont typeface="Wingdings" panose="05000000000000000000" pitchFamily="2" charset="2"/>
              <a:buChar char="Ø"/>
              <a:defRPr sz="3200" b="1">
                <a:solidFill>
                  <a:schemeClr val="bg2"/>
                </a:solidFill>
                <a:latin typeface="微软雅黑" panose="020B0503020204020204" pitchFamily="34" charset="-122"/>
                <a:ea typeface="微软雅黑" panose="020B0503020204020204" pitchFamily="34" charset="-122"/>
                <a:cs typeface="+mj-cs"/>
              </a:defRPr>
            </a:lvl1pPr>
            <a:lvl2pPr marL="53975" indent="1588">
              <a:lnSpc>
                <a:spcPct val="90000"/>
              </a:lnSpc>
              <a:defRPr sz="3000" b="1">
                <a:solidFill>
                  <a:schemeClr val="tx2"/>
                </a:solidFill>
                <a:latin typeface="Times New Roman" panose="02020603050405020304" pitchFamily="18" charset="0"/>
              </a:defRPr>
            </a:lvl2pPr>
            <a:lvl3pPr marL="53975" indent="1588">
              <a:lnSpc>
                <a:spcPct val="90000"/>
              </a:lnSpc>
              <a:defRPr sz="3000" b="1">
                <a:solidFill>
                  <a:schemeClr val="tx2"/>
                </a:solidFill>
                <a:latin typeface="Times New Roman" panose="02020603050405020304" pitchFamily="18" charset="0"/>
              </a:defRPr>
            </a:lvl3pPr>
            <a:lvl4pPr marL="53975" indent="1588">
              <a:lnSpc>
                <a:spcPct val="90000"/>
              </a:lnSpc>
              <a:defRPr sz="3000" b="1">
                <a:solidFill>
                  <a:schemeClr val="tx2"/>
                </a:solidFill>
                <a:latin typeface="Times New Roman" panose="02020603050405020304" pitchFamily="18" charset="0"/>
              </a:defRPr>
            </a:lvl4pPr>
            <a:lvl5pPr marL="53975" indent="1588">
              <a:lnSpc>
                <a:spcPct val="90000"/>
              </a:lnSpc>
              <a:defRPr sz="3000" b="1">
                <a:solidFill>
                  <a:schemeClr val="tx2"/>
                </a:solidFill>
                <a:latin typeface="Times New Roman" panose="02020603050405020304" pitchFamily="18" charset="0"/>
              </a:defRPr>
            </a:lvl5pPr>
            <a:lvl6pPr marL="511175" indent="1588" fontAlgn="base">
              <a:lnSpc>
                <a:spcPct val="90000"/>
              </a:lnSpc>
              <a:spcBef>
                <a:spcPct val="0"/>
              </a:spcBef>
              <a:spcAft>
                <a:spcPct val="0"/>
              </a:spcAft>
              <a:defRPr sz="3000" b="1">
                <a:solidFill>
                  <a:schemeClr val="tx2"/>
                </a:solidFill>
                <a:latin typeface="Times New Roman" panose="02020603050405020304" pitchFamily="18" charset="0"/>
              </a:defRPr>
            </a:lvl6pPr>
            <a:lvl7pPr marL="968375" indent="1588" fontAlgn="base">
              <a:lnSpc>
                <a:spcPct val="90000"/>
              </a:lnSpc>
              <a:spcBef>
                <a:spcPct val="0"/>
              </a:spcBef>
              <a:spcAft>
                <a:spcPct val="0"/>
              </a:spcAft>
              <a:defRPr sz="3000" b="1">
                <a:solidFill>
                  <a:schemeClr val="tx2"/>
                </a:solidFill>
                <a:latin typeface="Times New Roman" panose="02020603050405020304" pitchFamily="18" charset="0"/>
              </a:defRPr>
            </a:lvl7pPr>
            <a:lvl8pPr marL="1425575" indent="1588" fontAlgn="base">
              <a:lnSpc>
                <a:spcPct val="90000"/>
              </a:lnSpc>
              <a:spcBef>
                <a:spcPct val="0"/>
              </a:spcBef>
              <a:spcAft>
                <a:spcPct val="0"/>
              </a:spcAft>
              <a:defRPr sz="3000" b="1">
                <a:solidFill>
                  <a:schemeClr val="tx2"/>
                </a:solidFill>
                <a:latin typeface="Times New Roman" panose="02020603050405020304" pitchFamily="18" charset="0"/>
              </a:defRPr>
            </a:lvl8pPr>
            <a:lvl9pPr marL="1882775" indent="1588" fontAlgn="base">
              <a:lnSpc>
                <a:spcPct val="90000"/>
              </a:lnSpc>
              <a:spcBef>
                <a:spcPct val="0"/>
              </a:spcBef>
              <a:spcAft>
                <a:spcPct val="0"/>
              </a:spcAft>
              <a:defRPr sz="3000" b="1">
                <a:solidFill>
                  <a:schemeClr val="tx2"/>
                </a:solidFill>
                <a:latin typeface="Times New Roman" panose="02020603050405020304" pitchFamily="18" charset="0"/>
              </a:defRPr>
            </a:lvl9pPr>
          </a:lstStyle>
          <a:p>
            <a:pPr marL="539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原有的植被虽已不存在，但原有土壤条件基本保留，甚至还保留了植物的种子或其他的繁殖体（如能发芽的地下茎）的地方发生的演替</a:t>
            </a:r>
          </a:p>
          <a:p>
            <a:pPr marL="53975"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rPr>
              <a:t>如：火灾过后的草原、过量砍伐的森林、弃耕的农田上进行的演替</a:t>
            </a:r>
          </a:p>
        </p:txBody>
      </p:sp>
    </p:spTree>
    <p:extLst>
      <p:ext uri="{BB962C8B-B14F-4D97-AF65-F5344CB8AC3E}">
        <p14:creationId xmlns:p14="http://schemas.microsoft.com/office/powerpoint/2010/main" val="40500725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图片 2">
            <a:extLst>
              <a:ext uri="{FF2B5EF4-FFF2-40B4-BE49-F238E27FC236}">
                <a16:creationId xmlns:a16="http://schemas.microsoft.com/office/drawing/2014/main" id="{5C9949AE-40C2-447B-8219-4D49D9C8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875"/>
            <a:ext cx="914400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1CA09D1-F40A-4284-AA8B-AC9D4B7C3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29"/>
          <a:stretch>
            <a:fillRect/>
          </a:stretch>
        </p:blipFill>
        <p:spPr bwMode="auto">
          <a:xfrm>
            <a:off x="25400" y="3141663"/>
            <a:ext cx="914400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8F85EF8-7BD0-4651-B30D-B0D175A4C882}"/>
              </a:ext>
            </a:extLst>
          </p:cNvPr>
          <p:cNvSpPr txBox="1">
            <a:spLocks noChangeArrowheads="1"/>
          </p:cNvSpPr>
          <p:nvPr/>
        </p:nvSpPr>
        <p:spPr bwMode="auto">
          <a:xfrm>
            <a:off x="-6350" y="3141663"/>
            <a:ext cx="1081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答案：</a:t>
            </a:r>
          </a:p>
        </p:txBody>
      </p:sp>
    </p:spTree>
    <p:extLst>
      <p:ext uri="{BB962C8B-B14F-4D97-AF65-F5344CB8AC3E}">
        <p14:creationId xmlns:p14="http://schemas.microsoft.com/office/powerpoint/2010/main" val="3238485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5D84DB-6747-4921-A197-2BC672577BE5}"/>
              </a:ext>
            </a:extLst>
          </p:cNvPr>
          <p:cNvSpPr txBox="1"/>
          <p:nvPr/>
        </p:nvSpPr>
        <p:spPr>
          <a:xfrm>
            <a:off x="323528" y="260648"/>
            <a:ext cx="6858000" cy="12165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高考题 </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 </a:t>
            </a: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请回答关于群落演替的问题（</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p>
        </p:txBody>
      </p:sp>
      <p:sp>
        <p:nvSpPr>
          <p:cNvPr id="5" name="文本框 4">
            <a:extLst>
              <a:ext uri="{FF2B5EF4-FFF2-40B4-BE49-F238E27FC236}">
                <a16:creationId xmlns:a16="http://schemas.microsoft.com/office/drawing/2014/main" id="{C092E37E-7251-4D3B-AE43-4823D531DBB1}"/>
              </a:ext>
            </a:extLst>
          </p:cNvPr>
          <p:cNvSpPr txBox="1"/>
          <p:nvPr/>
        </p:nvSpPr>
        <p:spPr>
          <a:xfrm>
            <a:off x="323528" y="1710664"/>
            <a:ext cx="8856984" cy="941155"/>
          </a:xfrm>
          <a:prstGeom prst="rect">
            <a:avLst/>
          </a:prstGeom>
          <a:noFill/>
        </p:spPr>
        <p:txBody>
          <a:bodyPr wrap="square">
            <a:spAutoFit/>
          </a:bodyPr>
          <a:lstStyle>
            <a:defPPr>
              <a:defRPr lang="en-US"/>
            </a:defPPr>
            <a:lvl1pPr>
              <a:defRPr sz="2400" b="1">
                <a:latin typeface="微软雅黑" panose="020B0503020204020204" pitchFamily="34" charset="-122"/>
                <a:ea typeface="微软雅黑" panose="020B0503020204020204" pitchFamily="34" charset="-122"/>
              </a:defRPr>
            </a:lvl1pPr>
          </a:lstStyle>
          <a:p>
            <a:pPr marL="457200" marR="0" lvl="0" indent="-457200" algn="l" defTabSz="914400" rtl="0" eaLnBrk="0" fontAlgn="base" latinLnBrk="0" hangingPunct="0">
              <a:lnSpc>
                <a:spcPct val="120000"/>
              </a:lnSpc>
              <a:spcBef>
                <a:spcPct val="0"/>
              </a:spcBef>
              <a:spcAft>
                <a:spcPct val="0"/>
              </a:spcAft>
              <a:buClrTx/>
              <a:buSzTx/>
              <a:buFont typeface="+mj-lt"/>
              <a:buAutoNum type="arabicPeriod"/>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在光裸的岩石上开始的演替和从森林被全部砍伐的地方开始的演替中，哪个属于初生演替，哪个属于次生演替？（</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p>
        </p:txBody>
      </p:sp>
      <p:sp>
        <p:nvSpPr>
          <p:cNvPr id="7" name="文本框 6">
            <a:extLst>
              <a:ext uri="{FF2B5EF4-FFF2-40B4-BE49-F238E27FC236}">
                <a16:creationId xmlns:a16="http://schemas.microsoft.com/office/drawing/2014/main" id="{9B50A117-64FA-453A-8F3D-C6013D6DCA9A}"/>
              </a:ext>
            </a:extLst>
          </p:cNvPr>
          <p:cNvSpPr txBox="1"/>
          <p:nvPr/>
        </p:nvSpPr>
        <p:spPr>
          <a:xfrm>
            <a:off x="251520" y="2927358"/>
            <a:ext cx="8640960" cy="941155"/>
          </a:xfrm>
          <a:prstGeom prst="rect">
            <a:avLst/>
          </a:prstGeom>
          <a:noFill/>
        </p:spPr>
        <p:txBody>
          <a:bodyPr wrap="square">
            <a:spAutoFit/>
          </a:bodyPr>
          <a:lstStyle>
            <a:defPPr>
              <a:defRPr lang="en-US"/>
            </a:defPPr>
            <a:lvl1pPr marL="457200" indent="-457200">
              <a:lnSpc>
                <a:spcPct val="120000"/>
              </a:lnSpc>
              <a:buFont typeface="+mj-lt"/>
              <a:buAutoNum type="arabicPeriod"/>
              <a:defRPr sz="2400" b="1">
                <a:latin typeface="微软雅黑" panose="020B0503020204020204" pitchFamily="34" charset="-122"/>
                <a:ea typeface="微软雅黑" panose="020B0503020204020204" pitchFamily="34" charset="-122"/>
              </a:defRPr>
            </a:lvl1pPr>
          </a:lstStyle>
          <a:p>
            <a:pPr marL="457200" marR="0" lvl="0" indent="-457200" algn="l" defTabSz="914400" rtl="0" eaLnBrk="0" fontAlgn="base" latinLnBrk="0" hangingPunct="0">
              <a:lnSpc>
                <a:spcPct val="120000"/>
              </a:lnSpc>
              <a:spcBef>
                <a:spcPct val="0"/>
              </a:spcBef>
              <a:spcAft>
                <a:spcPct val="0"/>
              </a:spcAft>
              <a:buClrTx/>
              <a:buSzTx/>
              <a:buFont typeface="+mj-lt"/>
              <a:buAutoNum type="arabicPeriod" startAt="2"/>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一般来说，若要演替到相对稳定的森林阶段，上述两个演替中次生演替所需的时间短，分析其主要原因。（</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p>
        </p:txBody>
      </p:sp>
      <p:sp>
        <p:nvSpPr>
          <p:cNvPr id="9" name="文本框 8">
            <a:extLst>
              <a:ext uri="{FF2B5EF4-FFF2-40B4-BE49-F238E27FC236}">
                <a16:creationId xmlns:a16="http://schemas.microsoft.com/office/drawing/2014/main" id="{68294446-BDBD-4AAA-8605-8878630F1B79}"/>
              </a:ext>
            </a:extLst>
          </p:cNvPr>
          <p:cNvSpPr txBox="1"/>
          <p:nvPr/>
        </p:nvSpPr>
        <p:spPr>
          <a:xfrm>
            <a:off x="683568" y="4221088"/>
            <a:ext cx="7890250" cy="1384353"/>
          </a:xfrm>
          <a:prstGeom prst="rect">
            <a:avLst/>
          </a:prstGeom>
          <a:noFill/>
        </p:spPr>
        <p:txBody>
          <a:bodyPr wrap="square">
            <a:spAutoFit/>
          </a:bodyPr>
          <a:lstStyle>
            <a:defPPr>
              <a:defRPr lang="en-US"/>
            </a:defPPr>
            <a:lvl1pPr marL="457200" indent="-457200">
              <a:lnSpc>
                <a:spcPct val="120000"/>
              </a:lnSpc>
              <a:buFont typeface="+mj-lt"/>
              <a:buAutoNum type="arabicPeriod" startAt="2"/>
              <a:defRPr sz="2400" b="1">
                <a:latin typeface="微软雅黑" panose="020B0503020204020204" pitchFamily="34" charset="-122"/>
                <a:ea typeface="微软雅黑" panose="020B0503020204020204" pitchFamily="34" charset="-122"/>
              </a:defRPr>
            </a:lvl1pPr>
          </a:lstStyle>
          <a:p>
            <a:pPr marL="0" marR="0" lvl="0" indent="457200" algn="l" defTabSz="914400" rtl="0" eaLnBrk="0" fontAlgn="base" latinLnBrk="0" hangingPunct="0">
              <a:lnSpc>
                <a:spcPct val="120000"/>
              </a:lnSpc>
              <a:spcBef>
                <a:spcPct val="0"/>
              </a:spcBef>
              <a:spcAft>
                <a:spcPct val="0"/>
              </a:spcAft>
              <a:buClrTx/>
              <a:buSzTx/>
              <a:buFont typeface="+mj-lt"/>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形成森林需要一定的土壤条件，上述次生演替起始时就具备该条件，而从裸岩开始的演替要达到该条件，需要漫长的时间。</a:t>
            </a:r>
          </a:p>
        </p:txBody>
      </p:sp>
    </p:spTree>
    <p:extLst>
      <p:ext uri="{BB962C8B-B14F-4D97-AF65-F5344CB8AC3E}">
        <p14:creationId xmlns:p14="http://schemas.microsoft.com/office/powerpoint/2010/main" val="24057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5D84DB-6747-4921-A197-2BC672577BE5}"/>
              </a:ext>
            </a:extLst>
          </p:cNvPr>
          <p:cNvSpPr txBox="1"/>
          <p:nvPr/>
        </p:nvSpPr>
        <p:spPr>
          <a:xfrm>
            <a:off x="323528" y="260648"/>
            <a:ext cx="6858000" cy="12165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高考题 </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 </a:t>
            </a:r>
          </a:p>
          <a:p>
            <a:pPr marL="457200" marR="0" lvl="1" indent="0" algn="l"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请回答关于群落演替的问题（</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p>
        </p:txBody>
      </p:sp>
      <p:sp>
        <p:nvSpPr>
          <p:cNvPr id="9" name="文本框 8">
            <a:extLst>
              <a:ext uri="{FF2B5EF4-FFF2-40B4-BE49-F238E27FC236}">
                <a16:creationId xmlns:a16="http://schemas.microsoft.com/office/drawing/2014/main" id="{68294446-BDBD-4AAA-8605-8878630F1B79}"/>
              </a:ext>
            </a:extLst>
          </p:cNvPr>
          <p:cNvSpPr txBox="1"/>
          <p:nvPr/>
        </p:nvSpPr>
        <p:spPr>
          <a:xfrm>
            <a:off x="395536" y="1844824"/>
            <a:ext cx="8496944" cy="4459041"/>
          </a:xfrm>
          <a:prstGeom prst="rect">
            <a:avLst/>
          </a:prstGeom>
          <a:noFill/>
        </p:spPr>
        <p:txBody>
          <a:bodyPr wrap="square">
            <a:spAutoFit/>
          </a:bodyPr>
          <a:lstStyle>
            <a:defPPr>
              <a:defRPr lang="en-US"/>
            </a:defPPr>
            <a:lvl1pPr marL="457200" indent="-457200">
              <a:lnSpc>
                <a:spcPct val="120000"/>
              </a:lnSpc>
              <a:buFont typeface="+mj-lt"/>
              <a:buAutoNum type="arabicPeriod" startAt="2"/>
              <a:defRPr sz="2400" b="1">
                <a:latin typeface="微软雅黑" panose="020B0503020204020204" pitchFamily="34" charset="-122"/>
                <a:ea typeface="微软雅黑" panose="020B0503020204020204" pitchFamily="34" charset="-122"/>
              </a:defRPr>
            </a:lvl1p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startAt="3"/>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据调查，近</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万年以来，某地区由于气候越来越干燥，森林逐渐被灌丛取代，这也是自然界存在的一种演替类型。近50年来，由于人类过度开垦，导致局部灌丛出现了荒漠化，该现象表明：与该地区具有的自然演替相比，人类的开垦活动使得该地区群落的演替速度</a:t>
            </a:r>
            <a:r>
              <a:rPr kumimoji="0" lang="zh-CN" altLang="en-US" sz="2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（填“未发生改变” 、“变慢” 或“变快” ），演替的方</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 typeface="+mj-lt"/>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向</a:t>
            </a:r>
            <a:r>
              <a:rPr kumimoji="0" lang="zh-CN" altLang="en-US" sz="2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 “未发生改变” 或“发生改变“）。    （</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a:t>
            </a:r>
          </a:p>
        </p:txBody>
      </p:sp>
      <p:sp>
        <p:nvSpPr>
          <p:cNvPr id="8" name="文本框 7">
            <a:extLst>
              <a:ext uri="{FF2B5EF4-FFF2-40B4-BE49-F238E27FC236}">
                <a16:creationId xmlns:a16="http://schemas.microsoft.com/office/drawing/2014/main" id="{02870122-7604-4083-A4DB-D33AD10BB2B4}"/>
              </a:ext>
            </a:extLst>
          </p:cNvPr>
          <p:cNvSpPr txBox="1"/>
          <p:nvPr/>
        </p:nvSpPr>
        <p:spPr>
          <a:xfrm>
            <a:off x="6012160" y="4077072"/>
            <a:ext cx="1349896"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变快</a:t>
            </a:r>
          </a:p>
        </p:txBody>
      </p:sp>
      <p:sp>
        <p:nvSpPr>
          <p:cNvPr id="10" name="文本框 9">
            <a:extLst>
              <a:ext uri="{FF2B5EF4-FFF2-40B4-BE49-F238E27FC236}">
                <a16:creationId xmlns:a16="http://schemas.microsoft.com/office/drawing/2014/main" id="{7A25A93F-30F0-4F81-BA8B-CC373A7CFCEB}"/>
              </a:ext>
            </a:extLst>
          </p:cNvPr>
          <p:cNvSpPr txBox="1"/>
          <p:nvPr/>
        </p:nvSpPr>
        <p:spPr>
          <a:xfrm>
            <a:off x="971600" y="5157192"/>
            <a:ext cx="2430016" cy="523220"/>
          </a:xfrm>
          <a:prstGeom prst="rect">
            <a:avLst/>
          </a:prstGeom>
          <a:noFill/>
        </p:spPr>
        <p:txBody>
          <a:bodyPr wrap="square">
            <a:spAutoFit/>
          </a:bodyPr>
          <a:lstStyle>
            <a:defPPr>
              <a:defRPr lang="en-US"/>
            </a:defPPr>
            <a:lvl1pPr algn="ctr">
              <a:defRPr sz="2800" b="1">
                <a:solidFill>
                  <a:srgbClr val="FF0000"/>
                </a:solidFill>
                <a:latin typeface="微软雅黑" panose="020B0503020204020204" pitchFamily="34" charset="-122"/>
                <a:ea typeface="微软雅黑" panose="020B0503020204020204" pitchFamily="34" charset="-122"/>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发生改变</a:t>
            </a:r>
          </a:p>
        </p:txBody>
      </p:sp>
    </p:spTree>
    <p:extLst>
      <p:ext uri="{BB962C8B-B14F-4D97-AF65-F5344CB8AC3E}">
        <p14:creationId xmlns:p14="http://schemas.microsoft.com/office/powerpoint/2010/main" val="33360074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Text Box 7">
            <a:extLst>
              <a:ext uri="{FF2B5EF4-FFF2-40B4-BE49-F238E27FC236}">
                <a16:creationId xmlns:a16="http://schemas.microsoft.com/office/drawing/2014/main" id="{0239B5DF-4702-4553-8278-994686DAC9BD}"/>
              </a:ext>
            </a:extLst>
          </p:cNvPr>
          <p:cNvSpPr txBox="1">
            <a:spLocks noChangeArrowheads="1"/>
          </p:cNvSpPr>
          <p:nvPr/>
        </p:nvSpPr>
        <p:spPr bwMode="auto">
          <a:xfrm>
            <a:off x="179388" y="5072063"/>
            <a:ext cx="4106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v"/>
            </a:pPr>
            <a:r>
              <a:rPr lang="zh-CN" altLang="en-US" sz="2800" b="1">
                <a:solidFill>
                  <a:srgbClr val="000099"/>
                </a:solidFill>
                <a:latin typeface="微软雅黑" panose="020B0503020204020204" pitchFamily="34" charset="-122"/>
                <a:ea typeface="微软雅黑" panose="020B0503020204020204" pitchFamily="34" charset="-122"/>
              </a:rPr>
              <a:t>不同群落的优势种不同</a:t>
            </a:r>
            <a:r>
              <a:rPr lang="zh-CN" altLang="en-US" sz="2800" b="1">
                <a:latin typeface="微软雅黑" panose="020B0503020204020204" pitchFamily="34" charset="-122"/>
                <a:ea typeface="微软雅黑" panose="020B0503020204020204" pitchFamily="34" charset="-122"/>
              </a:rPr>
              <a:t>（群落中数量较多，起主要作用的物种）</a:t>
            </a:r>
            <a:endParaRPr lang="zh-CN" altLang="en-US" sz="2800" b="1">
              <a:solidFill>
                <a:srgbClr val="000099"/>
              </a:solidFill>
              <a:latin typeface="微软雅黑" panose="020B0503020204020204" pitchFamily="34" charset="-122"/>
              <a:ea typeface="微软雅黑" panose="020B0503020204020204" pitchFamily="34" charset="-122"/>
            </a:endParaRPr>
          </a:p>
        </p:txBody>
      </p:sp>
      <p:sp>
        <p:nvSpPr>
          <p:cNvPr id="148489" name="Text Box 9">
            <a:extLst>
              <a:ext uri="{FF2B5EF4-FFF2-40B4-BE49-F238E27FC236}">
                <a16:creationId xmlns:a16="http://schemas.microsoft.com/office/drawing/2014/main" id="{FA373C69-FBDC-47E8-B2D9-DDFB8C5714BE}"/>
              </a:ext>
            </a:extLst>
          </p:cNvPr>
          <p:cNvSpPr txBox="1">
            <a:spLocks noChangeArrowheads="1"/>
          </p:cNvSpPr>
          <p:nvPr/>
        </p:nvSpPr>
        <p:spPr bwMode="auto">
          <a:xfrm>
            <a:off x="5400675" y="1341438"/>
            <a:ext cx="3743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v"/>
            </a:pPr>
            <a:r>
              <a:rPr lang="zh-CN" altLang="en-US" sz="2800" b="1" dirty="0">
                <a:solidFill>
                  <a:srgbClr val="000099"/>
                </a:solidFill>
                <a:latin typeface="微软雅黑" panose="020B0503020204020204" pitchFamily="34" charset="-122"/>
                <a:ea typeface="微软雅黑" panose="020B0503020204020204" pitchFamily="34" charset="-122"/>
              </a:rPr>
              <a:t>物种的组成是区别不同群落的重要特征</a:t>
            </a:r>
          </a:p>
        </p:txBody>
      </p:sp>
      <p:pic>
        <p:nvPicPr>
          <p:cNvPr id="17412" name="Picture 10" descr="16-35">
            <a:extLst>
              <a:ext uri="{FF2B5EF4-FFF2-40B4-BE49-F238E27FC236}">
                <a16:creationId xmlns:a16="http://schemas.microsoft.com/office/drawing/2014/main" id="{C46C866C-8C5F-458C-A006-43A598F32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12875"/>
            <a:ext cx="48974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descr="16-32">
            <a:extLst>
              <a:ext uri="{FF2B5EF4-FFF2-40B4-BE49-F238E27FC236}">
                <a16:creationId xmlns:a16="http://schemas.microsoft.com/office/drawing/2014/main" id="{692AA449-6AFC-41BD-9A40-2143521E0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588" y="2708275"/>
            <a:ext cx="4824412"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13">
            <a:extLst>
              <a:ext uri="{FF2B5EF4-FFF2-40B4-BE49-F238E27FC236}">
                <a16:creationId xmlns:a16="http://schemas.microsoft.com/office/drawing/2014/main" id="{E3AD0DCB-481A-4ABD-ACAA-0EA58253818A}"/>
              </a:ext>
            </a:extLst>
          </p:cNvPr>
          <p:cNvSpPr txBox="1">
            <a:spLocks noChangeArrowheads="1"/>
          </p:cNvSpPr>
          <p:nvPr/>
        </p:nvSpPr>
        <p:spPr bwMode="auto">
          <a:xfrm>
            <a:off x="6372225" y="5516563"/>
            <a:ext cx="25923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3600" b="1">
                <a:solidFill>
                  <a:schemeClr val="bg1"/>
                </a:solidFill>
                <a:latin typeface="微软雅黑" panose="020B0503020204020204" pitchFamily="34" charset="-122"/>
                <a:ea typeface="微软雅黑" panose="020B0503020204020204" pitchFamily="34" charset="-122"/>
              </a:rPr>
              <a:t>常绿阔叶林</a:t>
            </a:r>
          </a:p>
        </p:txBody>
      </p:sp>
      <p:sp>
        <p:nvSpPr>
          <p:cNvPr id="17415" name="Text Box 14">
            <a:extLst>
              <a:ext uri="{FF2B5EF4-FFF2-40B4-BE49-F238E27FC236}">
                <a16:creationId xmlns:a16="http://schemas.microsoft.com/office/drawing/2014/main" id="{CD989903-8AA0-44FA-89AA-E054A665F497}"/>
              </a:ext>
            </a:extLst>
          </p:cNvPr>
          <p:cNvSpPr txBox="1">
            <a:spLocks noChangeArrowheads="1"/>
          </p:cNvSpPr>
          <p:nvPr/>
        </p:nvSpPr>
        <p:spPr bwMode="auto">
          <a:xfrm>
            <a:off x="539750" y="3940175"/>
            <a:ext cx="2771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kumimoji="1" lang="zh-CN" altLang="en-US" sz="3600" b="1">
                <a:solidFill>
                  <a:schemeClr val="bg1"/>
                </a:solidFill>
                <a:latin typeface="微软雅黑" panose="020B0503020204020204" pitchFamily="34" charset="-122"/>
                <a:ea typeface="微软雅黑" panose="020B0503020204020204" pitchFamily="34" charset="-122"/>
              </a:rPr>
              <a:t>常绿针叶林</a:t>
            </a:r>
          </a:p>
        </p:txBody>
      </p:sp>
      <p:sp>
        <p:nvSpPr>
          <p:cNvPr id="9" name="Rectangle 2">
            <a:extLst>
              <a:ext uri="{FF2B5EF4-FFF2-40B4-BE49-F238E27FC236}">
                <a16:creationId xmlns:a16="http://schemas.microsoft.com/office/drawing/2014/main" id="{70B73C47-C2D8-452C-82F9-276844B59DFD}"/>
              </a:ext>
            </a:extLst>
          </p:cNvPr>
          <p:cNvSpPr txBox="1">
            <a:spLocks noChangeArrowheads="1"/>
          </p:cNvSpPr>
          <p:nvPr/>
        </p:nvSpPr>
        <p:spPr bwMode="auto">
          <a:xfrm>
            <a:off x="250825" y="158750"/>
            <a:ext cx="7535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zh-CN" altLang="en-US" sz="4000" b="1" dirty="0">
                <a:latin typeface="微软雅黑" panose="020B0503020204020204" pitchFamily="34" charset="-122"/>
                <a:ea typeface="微软雅黑" panose="020B0503020204020204" pitchFamily="34" charset="-122"/>
              </a:rPr>
              <a:t>一、群落的物种组成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9"/>
                                        </p:tgtEl>
                                        <p:attrNameLst>
                                          <p:attrName>style.visibility</p:attrName>
                                        </p:attrNameLst>
                                      </p:cBhvr>
                                      <p:to>
                                        <p:strVal val="visible"/>
                                      </p:to>
                                    </p:set>
                                    <p:animEffect transition="in" filter="blinds(horizontal)">
                                      <p:cBhvr>
                                        <p:cTn id="7" dur="500"/>
                                        <p:tgtEl>
                                          <p:spTgt spid="1484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8487"/>
                                        </p:tgtEl>
                                        <p:attrNameLst>
                                          <p:attrName>style.visibility</p:attrName>
                                        </p:attrNameLst>
                                      </p:cBhvr>
                                      <p:to>
                                        <p:strVal val="visible"/>
                                      </p:to>
                                    </p:set>
                                    <p:anim calcmode="lin" valueType="num">
                                      <p:cBhvr additive="base">
                                        <p:cTn id="12" dur="500" fill="hold"/>
                                        <p:tgtEl>
                                          <p:spTgt spid="148487"/>
                                        </p:tgtEl>
                                        <p:attrNameLst>
                                          <p:attrName>ppt_x</p:attrName>
                                        </p:attrNameLst>
                                      </p:cBhvr>
                                      <p:tavLst>
                                        <p:tav tm="0">
                                          <p:val>
                                            <p:strVal val="#ppt_x"/>
                                          </p:val>
                                        </p:tav>
                                        <p:tav tm="100000">
                                          <p:val>
                                            <p:strVal val="#ppt_x"/>
                                          </p:val>
                                        </p:tav>
                                      </p:tavLst>
                                    </p:anim>
                                    <p:anim calcmode="lin" valueType="num">
                                      <p:cBhvr additive="base">
                                        <p:cTn id="13" dur="500" fill="hold"/>
                                        <p:tgtEl>
                                          <p:spTgt spid="14848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7" grpId="0"/>
      <p:bldP spid="148489"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310F275-B7DE-4936-9C53-8DC82690525D}"/>
              </a:ext>
            </a:extLst>
          </p:cNvPr>
          <p:cNvSpPr>
            <a:spLocks noGrp="1"/>
          </p:cNvSpPr>
          <p:nvPr>
            <p:ph type="title"/>
          </p:nvPr>
        </p:nvSpPr>
        <p:spPr>
          <a:noFill/>
        </p:spPr>
        <p:txBody>
          <a:bodyPr/>
          <a:lstStyle/>
          <a:p>
            <a:pPr eaLnBrk="1" hangingPunct="1"/>
            <a:r>
              <a:rPr lang="zh-CN" altLang="en-US" b="1">
                <a:latin typeface="微软雅黑" panose="020B0503020204020204" pitchFamily="34" charset="-122"/>
                <a:ea typeface="微软雅黑" panose="020B0503020204020204" pitchFamily="34" charset="-122"/>
              </a:rPr>
              <a:t>演替能否一直延续下去？</a:t>
            </a:r>
          </a:p>
        </p:txBody>
      </p:sp>
      <p:sp>
        <p:nvSpPr>
          <p:cNvPr id="86019" name="Rectangle 3">
            <a:extLst>
              <a:ext uri="{FF2B5EF4-FFF2-40B4-BE49-F238E27FC236}">
                <a16:creationId xmlns:a16="http://schemas.microsoft.com/office/drawing/2014/main" id="{2AF11440-6AB6-4ED0-9D07-96A48D13C4BD}"/>
              </a:ext>
            </a:extLst>
          </p:cNvPr>
          <p:cNvSpPr>
            <a:spLocks noGrp="1"/>
          </p:cNvSpPr>
          <p:nvPr>
            <p:ph idx="1"/>
          </p:nvPr>
        </p:nvSpPr>
        <p:spPr>
          <a:xfrm>
            <a:off x="457200" y="1600200"/>
            <a:ext cx="8435280" cy="4525963"/>
          </a:xfrm>
          <a:noFill/>
        </p:spPr>
        <p:txBody>
          <a:bodyPr/>
          <a:lstStyle/>
          <a:p>
            <a:pPr eaLnBrk="1" hangingPunct="1">
              <a:lnSpc>
                <a:spcPct val="120000"/>
              </a:lnSpc>
              <a:spcBef>
                <a:spcPts val="1800"/>
              </a:spcBef>
            </a:pPr>
            <a:r>
              <a:rPr lang="zh-CN" altLang="en-US" b="1" dirty="0">
                <a:latin typeface="微软雅黑" panose="020B0503020204020204" pitchFamily="34" charset="-122"/>
                <a:ea typeface="微软雅黑" panose="020B0503020204020204" pitchFamily="34" charset="-122"/>
              </a:rPr>
              <a:t>不能</a:t>
            </a:r>
          </a:p>
          <a:p>
            <a:pPr eaLnBrk="1" hangingPunct="1">
              <a:lnSpc>
                <a:spcPct val="120000"/>
              </a:lnSpc>
              <a:spcBef>
                <a:spcPts val="1800"/>
              </a:spcBef>
            </a:pPr>
            <a:r>
              <a:rPr lang="zh-CN" altLang="en-US" b="1" dirty="0">
                <a:latin typeface="微软雅黑" panose="020B0503020204020204" pitchFamily="34" charset="-122"/>
                <a:ea typeface="微软雅黑" panose="020B0503020204020204" pitchFamily="34" charset="-122"/>
              </a:rPr>
              <a:t>当群落演替与当地的气候和土壤等条件处于平衡状态，演替就不再进行，达到平衡点</a:t>
            </a:r>
          </a:p>
          <a:p>
            <a:pPr eaLnBrk="1" hangingPunct="1">
              <a:lnSpc>
                <a:spcPct val="120000"/>
              </a:lnSpc>
              <a:spcBef>
                <a:spcPts val="1800"/>
              </a:spcBef>
            </a:pPr>
            <a:r>
              <a:rPr lang="zh-CN" altLang="en-US" b="1" dirty="0">
                <a:latin typeface="微软雅黑" panose="020B0503020204020204" pitchFamily="34" charset="-122"/>
                <a:ea typeface="微软雅黑" panose="020B0503020204020204" pitchFamily="34" charset="-122"/>
              </a:rPr>
              <a:t>顶极群落就是群落演替的最终平衡状态阶段，是最复杂也是最稳定的群落阶段。如果没有外力干扰，它将永远保持原状</a:t>
            </a:r>
          </a:p>
        </p:txBody>
      </p:sp>
    </p:spTree>
    <p:extLst>
      <p:ext uri="{BB962C8B-B14F-4D97-AF65-F5344CB8AC3E}">
        <p14:creationId xmlns:p14="http://schemas.microsoft.com/office/powerpoint/2010/main" val="261736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additive="base">
                                        <p:cTn id="7"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019">
                                            <p:txEl>
                                              <p:pRg st="1" end="1"/>
                                            </p:txEl>
                                          </p:spTgt>
                                        </p:tgtEl>
                                        <p:attrNameLst>
                                          <p:attrName>style.visibility</p:attrName>
                                        </p:attrNameLst>
                                      </p:cBhvr>
                                      <p:to>
                                        <p:strVal val="visible"/>
                                      </p:to>
                                    </p:set>
                                    <p:anim calcmode="lin" valueType="num">
                                      <p:cBhvr additive="base">
                                        <p:cTn id="13"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019">
                                            <p:txEl>
                                              <p:pRg st="2" end="2"/>
                                            </p:txEl>
                                          </p:spTgt>
                                        </p:tgtEl>
                                        <p:attrNameLst>
                                          <p:attrName>style.visibility</p:attrName>
                                        </p:attrNameLst>
                                      </p:cBhvr>
                                      <p:to>
                                        <p:strVal val="visible"/>
                                      </p:to>
                                    </p:set>
                                    <p:anim calcmode="lin" valueType="num">
                                      <p:cBhvr additive="base">
                                        <p:cTn id="19"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9DB9375-6546-4DE4-A2A9-70CB596C6694}"/>
              </a:ext>
            </a:extLst>
          </p:cNvPr>
          <p:cNvSpPr>
            <a:spLocks noGrp="1"/>
          </p:cNvSpPr>
          <p:nvPr>
            <p:ph type="title"/>
          </p:nvPr>
        </p:nvSpPr>
        <p:spPr/>
        <p:txBody>
          <a:bodyPr/>
          <a:lstStyle/>
          <a:p>
            <a:pPr eaLnBrk="1" hangingPunct="1"/>
            <a:r>
              <a:rPr lang="zh-CN" altLang="en-US" dirty="0">
                <a:solidFill>
                  <a:schemeClr val="tx1"/>
                </a:solidFill>
              </a:rPr>
              <a:t>二、人类活动对群落演替的影响</a:t>
            </a:r>
          </a:p>
        </p:txBody>
      </p:sp>
      <p:sp>
        <p:nvSpPr>
          <p:cNvPr id="45059" name="AutoShape 3" descr="池塘生态系统图解">
            <a:hlinkClick r:id="rId3"/>
            <a:extLst>
              <a:ext uri="{FF2B5EF4-FFF2-40B4-BE49-F238E27FC236}">
                <a16:creationId xmlns:a16="http://schemas.microsoft.com/office/drawing/2014/main" id="{570BA145-D367-4D24-A579-08DFB5AAE7FD}"/>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5060" name="Picture 4" descr="pic_140050">
            <a:extLst>
              <a:ext uri="{FF2B5EF4-FFF2-40B4-BE49-F238E27FC236}">
                <a16:creationId xmlns:a16="http://schemas.microsoft.com/office/drawing/2014/main" id="{85CC5A5F-80CF-4A55-AB7A-B0139E944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56" y="1340768"/>
            <a:ext cx="806608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a:extLst>
              <a:ext uri="{FF2B5EF4-FFF2-40B4-BE49-F238E27FC236}">
                <a16:creationId xmlns:a16="http://schemas.microsoft.com/office/drawing/2014/main" id="{90A71FAB-F03C-4B33-A0EC-E850BED5BC09}"/>
              </a:ext>
            </a:extLst>
          </p:cNvPr>
          <p:cNvSpPr>
            <a:spLocks noChangeArrowheads="1"/>
          </p:cNvSpPr>
          <p:nvPr/>
        </p:nvSpPr>
        <p:spPr bwMode="auto">
          <a:xfrm>
            <a:off x="323850" y="4941888"/>
            <a:ext cx="8712646" cy="1630362"/>
          </a:xfrm>
          <a:prstGeom prst="rect">
            <a:avLst/>
          </a:prstGeom>
          <a:noFill/>
          <a:ln w="9525" algn="ctr">
            <a:noFill/>
            <a:miter lim="800000"/>
            <a:headEnd/>
            <a:tailEnd/>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lumMod val="50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2800" b="1" i="0" u="none" strike="noStrike" kern="1200" cap="none" spc="0" normalizeH="0" baseline="0" noProof="0" dirty="0">
                <a:ln>
                  <a:noFill/>
                </a:ln>
                <a:solidFill>
                  <a:srgbClr val="000000">
                    <a:lumMod val="50000"/>
                  </a:srgbClr>
                </a:solidFill>
                <a:effectLst/>
                <a:uLnTx/>
                <a:uFillTx/>
                <a:latin typeface="微软雅黑" panose="020B0503020204020204" pitchFamily="34" charset="-122"/>
                <a:ea typeface="微软雅黑" panose="020B0503020204020204" pitchFamily="34" charset="-122"/>
                <a:cs typeface="+mn-cs"/>
              </a:rPr>
              <a:t>、解释小路周围杂草的分布与人类活动的关系？</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lumMod val="50000"/>
                  </a:srgbClr>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srgbClr val="000000">
                    <a:lumMod val="50000"/>
                  </a:srgbClr>
                </a:solidFill>
                <a:effectLst/>
                <a:uLnTx/>
                <a:uFillTx/>
                <a:latin typeface="微软雅黑" panose="020B0503020204020204" pitchFamily="34" charset="-122"/>
                <a:ea typeface="微软雅黑" panose="020B0503020204020204" pitchFamily="34" charset="-122"/>
                <a:cs typeface="+mn-cs"/>
              </a:rPr>
              <a:t>、如小路废弃后，会出现“远芳侵古道，晴翠接荒城”的景象吗？</a:t>
            </a:r>
          </a:p>
        </p:txBody>
      </p:sp>
    </p:spTree>
    <p:extLst>
      <p:ext uri="{BB962C8B-B14F-4D97-AF65-F5344CB8AC3E}">
        <p14:creationId xmlns:p14="http://schemas.microsoft.com/office/powerpoint/2010/main" val="33971655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3" descr="池塘生态系统图解">
            <a:hlinkClick r:id="rId2"/>
            <a:extLst>
              <a:ext uri="{FF2B5EF4-FFF2-40B4-BE49-F238E27FC236}">
                <a16:creationId xmlns:a16="http://schemas.microsoft.com/office/drawing/2014/main" id="{BE3832F7-3BE6-43C2-8936-1A21D3655C40}"/>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10949" name="Text Box 5">
            <a:extLst>
              <a:ext uri="{FF2B5EF4-FFF2-40B4-BE49-F238E27FC236}">
                <a16:creationId xmlns:a16="http://schemas.microsoft.com/office/drawing/2014/main" id="{C58A8DF8-CE7A-475A-9AFF-E133C18D59A3}"/>
              </a:ext>
            </a:extLst>
          </p:cNvPr>
          <p:cNvSpPr txBox="1">
            <a:spLocks noChangeArrowheads="1"/>
          </p:cNvSpPr>
          <p:nvPr/>
        </p:nvSpPr>
        <p:spPr bwMode="auto">
          <a:xfrm>
            <a:off x="1289516" y="2859890"/>
            <a:ext cx="2585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过度放牧</a:t>
            </a:r>
          </a:p>
        </p:txBody>
      </p:sp>
      <p:sp>
        <p:nvSpPr>
          <p:cNvPr id="210950" name="Text Box 6">
            <a:extLst>
              <a:ext uri="{FF2B5EF4-FFF2-40B4-BE49-F238E27FC236}">
                <a16:creationId xmlns:a16="http://schemas.microsoft.com/office/drawing/2014/main" id="{434E6ABE-4AEF-4D6E-AFA6-E999BD3906BB}"/>
              </a:ext>
            </a:extLst>
          </p:cNvPr>
          <p:cNvSpPr txBox="1">
            <a:spLocks noChangeArrowheads="1"/>
          </p:cNvSpPr>
          <p:nvPr/>
        </p:nvSpPr>
        <p:spPr bwMode="auto">
          <a:xfrm>
            <a:off x="5381286" y="2849372"/>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过度砍伐</a:t>
            </a:r>
          </a:p>
        </p:txBody>
      </p:sp>
      <p:sp>
        <p:nvSpPr>
          <p:cNvPr id="210951" name="Text Box 7">
            <a:extLst>
              <a:ext uri="{FF2B5EF4-FFF2-40B4-BE49-F238E27FC236}">
                <a16:creationId xmlns:a16="http://schemas.microsoft.com/office/drawing/2014/main" id="{2875D527-CCA8-4619-A7E3-E2D69C14A6ED}"/>
              </a:ext>
            </a:extLst>
          </p:cNvPr>
          <p:cNvSpPr txBox="1">
            <a:spLocks noChangeArrowheads="1"/>
          </p:cNvSpPr>
          <p:nvPr/>
        </p:nvSpPr>
        <p:spPr bwMode="auto">
          <a:xfrm>
            <a:off x="1240091" y="6028084"/>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污水排放</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7476" t="12201" r="5113" b="651"/>
          <a:stretch/>
        </p:blipFill>
        <p:spPr>
          <a:xfrm>
            <a:off x="950110" y="411890"/>
            <a:ext cx="3469490" cy="2448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737" y="411890"/>
            <a:ext cx="3468679" cy="2448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10" y="3529568"/>
            <a:ext cx="3499400" cy="2448000"/>
          </a:xfrm>
          <a:prstGeom prst="rect">
            <a:avLst/>
          </a:prstGeom>
        </p:spPr>
      </p:pic>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r="26951"/>
          <a:stretch/>
        </p:blipFill>
        <p:spPr>
          <a:xfrm>
            <a:off x="4847737" y="3501008"/>
            <a:ext cx="3540687" cy="2448000"/>
          </a:xfrm>
          <a:prstGeom prst="rect">
            <a:avLst/>
          </a:prstGeom>
        </p:spPr>
      </p:pic>
      <p:sp>
        <p:nvSpPr>
          <p:cNvPr id="11" name="Text Box 7">
            <a:extLst>
              <a:ext uri="{FF2B5EF4-FFF2-40B4-BE49-F238E27FC236}">
                <a16:creationId xmlns:a16="http://schemas.microsoft.com/office/drawing/2014/main" id="{2875D527-CCA8-4619-A7E3-E2D69C14A6ED}"/>
              </a:ext>
            </a:extLst>
          </p:cNvPr>
          <p:cNvSpPr txBox="1">
            <a:spLocks noChangeArrowheads="1"/>
          </p:cNvSpPr>
          <p:nvPr/>
        </p:nvSpPr>
        <p:spPr bwMode="auto">
          <a:xfrm>
            <a:off x="5345763" y="6013450"/>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填海造陆</a:t>
            </a:r>
          </a:p>
        </p:txBody>
      </p:sp>
    </p:spTree>
    <p:extLst>
      <p:ext uri="{BB962C8B-B14F-4D97-AF65-F5344CB8AC3E}">
        <p14:creationId xmlns:p14="http://schemas.microsoft.com/office/powerpoint/2010/main" val="3354880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 calcmode="lin" valueType="num">
                                      <p:cBhvr additive="base">
                                        <p:cTn id="7" dur="500" fill="hold"/>
                                        <p:tgtEl>
                                          <p:spTgt spid="210949"/>
                                        </p:tgtEl>
                                        <p:attrNameLst>
                                          <p:attrName>ppt_x</p:attrName>
                                        </p:attrNameLst>
                                      </p:cBhvr>
                                      <p:tavLst>
                                        <p:tav tm="0">
                                          <p:val>
                                            <p:strVal val="#ppt_x"/>
                                          </p:val>
                                        </p:tav>
                                        <p:tav tm="100000">
                                          <p:val>
                                            <p:strVal val="#ppt_x"/>
                                          </p:val>
                                        </p:tav>
                                      </p:tavLst>
                                    </p:anim>
                                    <p:anim calcmode="lin" valueType="num">
                                      <p:cBhvr additive="base">
                                        <p:cTn id="8" dur="500" fill="hold"/>
                                        <p:tgtEl>
                                          <p:spTgt spid="2109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10950"/>
                                        </p:tgtEl>
                                        <p:attrNameLst>
                                          <p:attrName>style.visibility</p:attrName>
                                        </p:attrNameLst>
                                      </p:cBhvr>
                                      <p:to>
                                        <p:strVal val="visible"/>
                                      </p:to>
                                    </p:set>
                                    <p:animEffect transition="in" filter="diamond(in)">
                                      <p:cBhvr>
                                        <p:cTn id="13" dur="2000"/>
                                        <p:tgtEl>
                                          <p:spTgt spid="2109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10951"/>
                                        </p:tgtEl>
                                        <p:attrNameLst>
                                          <p:attrName>style.visibility</p:attrName>
                                        </p:attrNameLst>
                                      </p:cBhvr>
                                      <p:to>
                                        <p:strVal val="visible"/>
                                      </p:to>
                                    </p:set>
                                    <p:animEffect transition="in" filter="checkerboard(across)">
                                      <p:cBhvr>
                                        <p:cTn id="18" dur="500"/>
                                        <p:tgtEl>
                                          <p:spTgt spid="210951"/>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p:bldP spid="210950" grpId="0"/>
      <p:bldP spid="210951"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3" descr="池塘生态系统图解">
            <a:hlinkClick r:id="rId2"/>
            <a:extLst>
              <a:ext uri="{FF2B5EF4-FFF2-40B4-BE49-F238E27FC236}">
                <a16:creationId xmlns:a16="http://schemas.microsoft.com/office/drawing/2014/main" id="{4C2FBD3B-D428-47E9-A9CE-98C2A95D356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11972" name="Text Box 4">
            <a:extLst>
              <a:ext uri="{FF2B5EF4-FFF2-40B4-BE49-F238E27FC236}">
                <a16:creationId xmlns:a16="http://schemas.microsoft.com/office/drawing/2014/main" id="{2BBE381B-C3D1-48C3-9611-12D2DB124227}"/>
              </a:ext>
            </a:extLst>
          </p:cNvPr>
          <p:cNvSpPr txBox="1">
            <a:spLocks noChangeArrowheads="1"/>
          </p:cNvSpPr>
          <p:nvPr/>
        </p:nvSpPr>
        <p:spPr bwMode="auto">
          <a:xfrm>
            <a:off x="323528" y="725653"/>
            <a:ext cx="8317235"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35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人类可以砍伐森林、填湖造地、捕杀动物，也可以封山育林、治理沙漠、管理草原，甚至可以</a:t>
            </a:r>
            <a:r>
              <a:rPr kumimoji="0" lang="zh-CN" altLang="en-US"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建立人工群落</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。人类活动往往会使群落演替</a:t>
            </a:r>
            <a:r>
              <a:rPr kumimoji="0" lang="zh-CN" altLang="en-US"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按照不同于自然演替的速度和方向进行</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cs"/>
              </a:rPr>
              <a:t> </a:t>
            </a:r>
          </a:p>
        </p:txBody>
      </p:sp>
      <p:sp>
        <p:nvSpPr>
          <p:cNvPr id="211975" name="WordArt 7">
            <a:extLst>
              <a:ext uri="{FF2B5EF4-FFF2-40B4-BE49-F238E27FC236}">
                <a16:creationId xmlns:a16="http://schemas.microsoft.com/office/drawing/2014/main" id="{8C99440F-16FA-4052-AD5A-A18B9CE0F658}"/>
              </a:ext>
            </a:extLst>
          </p:cNvPr>
          <p:cNvSpPr>
            <a:spLocks noChangeArrowheads="1" noChangeShapeType="1" noTextEdit="1"/>
          </p:cNvSpPr>
          <p:nvPr/>
        </p:nvSpPr>
        <p:spPr bwMode="auto">
          <a:xfrm>
            <a:off x="899592" y="4365104"/>
            <a:ext cx="7543018" cy="720253"/>
          </a:xfrm>
          <a:prstGeom prst="rect">
            <a:avLst/>
          </a:prstGeom>
          <a:ln w="12700">
            <a:solidFill>
              <a:srgbClr val="FF0000"/>
            </a:solidFill>
            <a:prstDash val="dash"/>
          </a:ln>
        </p:spPr>
        <p:txBody>
          <a:bodyPr wrap="none" fromWordArt="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0" cap="none" spc="0" normalizeH="0" baseline="0" noProof="0" dirty="0">
                <a:ln w="12700">
                  <a:noFill/>
                  <a:round/>
                  <a:headEnd/>
                  <a:tailEnd/>
                </a:ln>
                <a:solidFill>
                  <a:srgbClr val="FF0000"/>
                </a:solidFill>
                <a:effectLst/>
                <a:uLnTx/>
                <a:uFillTx/>
                <a:latin typeface="微软雅黑" panose="020B0503020204020204" pitchFamily="34" charset="-122"/>
                <a:ea typeface="微软雅黑" panose="020B0503020204020204" pitchFamily="34" charset="-122"/>
              </a:rPr>
              <a:t>退耕还林、退牧还草、退田还湖</a:t>
            </a:r>
          </a:p>
        </p:txBody>
      </p:sp>
    </p:spTree>
    <p:extLst>
      <p:ext uri="{BB962C8B-B14F-4D97-AF65-F5344CB8AC3E}">
        <p14:creationId xmlns:p14="http://schemas.microsoft.com/office/powerpoint/2010/main" val="408068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1972">
                                            <p:txEl>
                                              <p:pRg st="0" end="0"/>
                                            </p:txEl>
                                          </p:spTgt>
                                        </p:tgtEl>
                                        <p:attrNameLst>
                                          <p:attrName>style.visibility</p:attrName>
                                        </p:attrNameLst>
                                      </p:cBhvr>
                                      <p:to>
                                        <p:strVal val="visible"/>
                                      </p:to>
                                    </p:set>
                                    <p:anim calcmode="lin" valueType="num">
                                      <p:cBhvr additive="base">
                                        <p:cTn id="7" dur="500" fill="hold"/>
                                        <p:tgtEl>
                                          <p:spTgt spid="21197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197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11975"/>
                                        </p:tgtEl>
                                        <p:attrNameLst>
                                          <p:attrName>style.visibility</p:attrName>
                                        </p:attrNameLst>
                                      </p:cBhvr>
                                      <p:to>
                                        <p:strVal val="visible"/>
                                      </p:to>
                                    </p:set>
                                    <p:animEffect transition="in" filter="blinds(horizontal)">
                                      <p:cBhvr>
                                        <p:cTn id="13" dur="500"/>
                                        <p:tgtEl>
                                          <p:spTgt spid="211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descr="池塘生态系统图解">
            <a:hlinkClick r:id="rId2"/>
            <a:extLst>
              <a:ext uri="{FF2B5EF4-FFF2-40B4-BE49-F238E27FC236}">
                <a16:creationId xmlns:a16="http://schemas.microsoft.com/office/drawing/2014/main" id="{AB1AEAC6-8E35-40A4-B259-D12AD664DF20}"/>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2995" name="Text Box 3">
            <a:extLst>
              <a:ext uri="{FF2B5EF4-FFF2-40B4-BE49-F238E27FC236}">
                <a16:creationId xmlns:a16="http://schemas.microsoft.com/office/drawing/2014/main" id="{E8D39974-1E3D-4FDF-82C4-DC11A0A1693D}"/>
              </a:ext>
            </a:extLst>
          </p:cNvPr>
          <p:cNvSpPr txBox="1">
            <a:spLocks noChangeArrowheads="1"/>
          </p:cNvSpPr>
          <p:nvPr/>
        </p:nvSpPr>
        <p:spPr bwMode="auto">
          <a:xfrm>
            <a:off x="250826" y="1700808"/>
            <a:ext cx="865150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湖面大大缩小，减小了蓄洪容积，降低了蓄洪能力</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长期以来，我国农业发展史，实际上是一部</a:t>
            </a:r>
            <a:r>
              <a:rPr kumimoji="0" lang="zh-CN" altLang="en-US" sz="2400" b="1"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cs typeface="+mn-cs"/>
              </a:rPr>
              <a:t>边际土地开垦史</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世纪</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年代以来，先后在黑龙江三江平原、新疆和华南地区有计划地组织大规模垦荒，在其他江河、荒原、沼泽和丘陵地区也开展了规模不等的垦殖活动。</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1952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年，全国累计开垦荒地</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3.58×10</a:t>
            </a:r>
            <a:r>
              <a:rPr kumimoji="0" lang="en-US" altLang="zh-CN" sz="24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4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1970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年以前开垦的。</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开垦的结果是：水土流失，江河蓄洪能力下降，土地严重退化。农牧渔业生产能力和环境质量下降。</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我国已实施大规模</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退耕还林、退田还湖、退牧还草</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等重要政策，并从</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2003</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月起开始实施</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退耕还林条例</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p:txBody>
      </p:sp>
      <p:sp>
        <p:nvSpPr>
          <p:cNvPr id="212997" name="Text Box 5">
            <a:extLst>
              <a:ext uri="{FF2B5EF4-FFF2-40B4-BE49-F238E27FC236}">
                <a16:creationId xmlns:a16="http://schemas.microsoft.com/office/drawing/2014/main" id="{858F3048-74FA-4D33-876E-A54E7CB54627}"/>
              </a:ext>
            </a:extLst>
          </p:cNvPr>
          <p:cNvSpPr txBox="1">
            <a:spLocks noChangeArrowheads="1"/>
          </p:cNvSpPr>
          <p:nvPr/>
        </p:nvSpPr>
        <p:spPr bwMode="auto">
          <a:xfrm>
            <a:off x="250826" y="480097"/>
            <a:ext cx="8497638" cy="1066800"/>
          </a:xfrm>
          <a:prstGeom prst="rect">
            <a:avLst/>
          </a:prstGeom>
          <a:noFill/>
          <a:ln w="9525" algn="ctr">
            <a:noFill/>
            <a:miter lim="800000"/>
            <a:headEnd/>
            <a:tailEnd/>
          </a:ln>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zh-CN" altLang="en-US" sz="3200" b="1" i="0" u="none" strike="noStrike" kern="1200" cap="all" spc="0" normalizeH="0" baseline="0" noProof="0" dirty="0">
                <a:ln w="9000" cmpd="sng">
                  <a:noFill/>
                  <a:prstDash val="solid"/>
                </a:ln>
                <a:solidFill>
                  <a:prstClr val="black"/>
                </a:solidFill>
                <a:effectLst/>
                <a:uLnTx/>
                <a:uFillTx/>
                <a:latin typeface="微软雅黑" panose="020B0503020204020204" pitchFamily="34" charset="-122"/>
                <a:ea typeface="微软雅黑" panose="020B0503020204020204" pitchFamily="34" charset="-122"/>
                <a:cs typeface="+mn-cs"/>
              </a:rPr>
              <a:t>为什么大面积围湖造田是洪灾频繁发生的原因之一？</a:t>
            </a:r>
          </a:p>
        </p:txBody>
      </p:sp>
    </p:spTree>
    <p:extLst>
      <p:ext uri="{BB962C8B-B14F-4D97-AF65-F5344CB8AC3E}">
        <p14:creationId xmlns:p14="http://schemas.microsoft.com/office/powerpoint/2010/main" val="1610036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12997">
                                            <p:txEl>
                                              <p:pRg st="0" end="0"/>
                                            </p:txEl>
                                          </p:spTgt>
                                        </p:tgtEl>
                                        <p:attrNameLst>
                                          <p:attrName>style.visibility</p:attrName>
                                        </p:attrNameLst>
                                      </p:cBhvr>
                                      <p:to>
                                        <p:strVal val="visible"/>
                                      </p:to>
                                    </p:set>
                                    <p:anim calcmode="lin" valueType="num">
                                      <p:cBhvr additive="base">
                                        <p:cTn id="7" dur="500" fill="hold"/>
                                        <p:tgtEl>
                                          <p:spTgt spid="21299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29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2995">
                                            <p:txEl>
                                              <p:pRg st="0" end="0"/>
                                            </p:txEl>
                                          </p:spTgt>
                                        </p:tgtEl>
                                        <p:attrNameLst>
                                          <p:attrName>style.visibility</p:attrName>
                                        </p:attrNameLst>
                                      </p:cBhvr>
                                      <p:to>
                                        <p:strVal val="visible"/>
                                      </p:to>
                                    </p:set>
                                    <p:anim calcmode="lin" valueType="num">
                                      <p:cBhvr additive="base">
                                        <p:cTn id="13" dur="500" fill="hold"/>
                                        <p:tgtEl>
                                          <p:spTgt spid="21299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2995">
                                            <p:txEl>
                                              <p:pRg st="2" end="2"/>
                                            </p:txEl>
                                          </p:spTgt>
                                        </p:tgtEl>
                                        <p:attrNameLst>
                                          <p:attrName>style.visibility</p:attrName>
                                        </p:attrNameLst>
                                      </p:cBhvr>
                                      <p:to>
                                        <p:strVal val="visible"/>
                                      </p:to>
                                    </p:set>
                                    <p:anim calcmode="lin" valueType="num">
                                      <p:cBhvr additive="base">
                                        <p:cTn id="19" dur="500" fill="hold"/>
                                        <p:tgtEl>
                                          <p:spTgt spid="2129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2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2995">
                                            <p:txEl>
                                              <p:pRg st="4" end="4"/>
                                            </p:txEl>
                                          </p:spTgt>
                                        </p:tgtEl>
                                        <p:attrNameLst>
                                          <p:attrName>style.visibility</p:attrName>
                                        </p:attrNameLst>
                                      </p:cBhvr>
                                      <p:to>
                                        <p:strVal val="visible"/>
                                      </p:to>
                                    </p:set>
                                    <p:anim calcmode="lin" valueType="num">
                                      <p:cBhvr additive="base">
                                        <p:cTn id="25" dur="500" fill="hold"/>
                                        <p:tgtEl>
                                          <p:spTgt spid="21299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1299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P spid="21299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B59C9875-9160-423E-ACC8-99953AAE5415}"/>
              </a:ext>
            </a:extLst>
          </p:cNvPr>
          <p:cNvSpPr txBox="1">
            <a:spLocks noChangeArrowheads="1"/>
          </p:cNvSpPr>
          <p:nvPr/>
        </p:nvSpPr>
        <p:spPr bwMode="auto">
          <a:xfrm>
            <a:off x="421481" y="260648"/>
            <a:ext cx="8301037" cy="559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退耕还林</a:t>
            </a:r>
          </a:p>
          <a:p>
            <a:pPr marL="0" marR="0" lvl="0" indent="0" algn="just" defTabSz="914400" rtl="0" eaLnBrk="1" fontAlgn="base" latinLnBrk="0" hangingPunct="1">
              <a:lnSpc>
                <a:spcPct val="120000"/>
              </a:lnSpc>
              <a:spcBef>
                <a:spcPts val="12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1999</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年开始在四川、陕西、甘肃三省试点，</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年全面实施，已累计完成退耕还林</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3.18×10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，荒山造林</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3.25×10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，中央累计投入达</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232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亿元。规划在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2010</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年前退耕还林</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1.47×10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，宜林荒山荒地造林</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1.73×10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。工程建成后，工程区将增加林草覆盖率</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个百分点，水土流失控制面积</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8.67×10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，防风固沙控制面积</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1.03×10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。这是</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50</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多年来我国涉及范围最广、任务量最大、农民参与度最高的生态建设工程。 </a:t>
            </a:r>
          </a:p>
        </p:txBody>
      </p:sp>
    </p:spTree>
    <p:extLst>
      <p:ext uri="{BB962C8B-B14F-4D97-AF65-F5344CB8AC3E}">
        <p14:creationId xmlns:p14="http://schemas.microsoft.com/office/powerpoint/2010/main" val="22680683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25A952C9-F38B-4798-A6BD-0B07C90C87FF}"/>
              </a:ext>
            </a:extLst>
          </p:cNvPr>
          <p:cNvSpPr txBox="1">
            <a:spLocks noChangeArrowheads="1"/>
          </p:cNvSpPr>
          <p:nvPr/>
        </p:nvSpPr>
        <p:spPr bwMode="auto">
          <a:xfrm>
            <a:off x="467544" y="332656"/>
            <a:ext cx="8301037" cy="603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退田还湖</a:t>
            </a:r>
          </a:p>
          <a:p>
            <a:pPr marL="0" marR="0" lvl="0" indent="0" algn="l" defTabSz="914400" rtl="0" eaLnBrk="1" fontAlgn="base" latinLnBrk="0" hangingPunct="1">
              <a:lnSpc>
                <a:spcPct val="120000"/>
              </a:lnSpc>
              <a:spcBef>
                <a:spcPts val="60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1998</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年以来，为治理长江水患，国家实施了“平垸行洪、退田还湖、移民建镇”的方针。</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年来的“退田还湖”，已使第一大淡水湖──鄱阳湖面积由</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3950 km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长”到了</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5100 km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，第二大淡水湖──洞庭湖面积增长了</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35%</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，恢复到</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60</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年前的</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4350 km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。两大湖区为此搬迁的移民相当于三峡移民的</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倍。两大湖泊的扩容，改善了长江流域的生态。目前，长江干流水面恢复了</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1400</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，增加蓄洪容积</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1.3×1010 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。这是历史上自唐宋以来第一次从围湖造田转变为大规模的退田还湖。</a:t>
            </a:r>
          </a:p>
        </p:txBody>
      </p:sp>
    </p:spTree>
    <p:extLst>
      <p:ext uri="{BB962C8B-B14F-4D97-AF65-F5344CB8AC3E}">
        <p14:creationId xmlns:p14="http://schemas.microsoft.com/office/powerpoint/2010/main" val="23207860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2050F600-94E3-4694-B9BA-5906E2512603}"/>
              </a:ext>
            </a:extLst>
          </p:cNvPr>
          <p:cNvSpPr txBox="1">
            <a:spLocks noChangeArrowheads="1"/>
          </p:cNvSpPr>
          <p:nvPr/>
        </p:nvSpPr>
        <p:spPr bwMode="auto">
          <a:xfrm>
            <a:off x="385762" y="191543"/>
            <a:ext cx="8372475" cy="647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退牧还草</a:t>
            </a: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从</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2003</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年起，用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年时间，在蒙甘宁西部荒漠草原、内蒙古东部退化草原、新疆北部退化草原和青藏高原东部江河源草原，先期集中治理</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6.67×10</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hm</a:t>
            </a:r>
            <a:r>
              <a:rPr kumimoji="0" lang="en-US" altLang="zh-CN" sz="28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，约占西部地区严重退化草原的</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40%</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牧还草”将采取禁牧、休牧和划区轮牧三种形式进行，实行草场围栏封育，适当建设人工草地和饲草料基地，大力推行舍饲圈养。力争五年内，使工程区内退化的草原得到基本恢复，天然草场得到休养生息，变过牧超载为以草定畜，达到草畜平衡，实现草原资源的永续利用，建立起与畜牧业可持续发展相适应的草原生态系统。</a:t>
            </a:r>
          </a:p>
        </p:txBody>
      </p:sp>
    </p:spTree>
    <p:extLst>
      <p:ext uri="{BB962C8B-B14F-4D97-AF65-F5344CB8AC3E}">
        <p14:creationId xmlns:p14="http://schemas.microsoft.com/office/powerpoint/2010/main" val="5865596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A8A4EF31-2C33-4781-9531-4C2FC5C76BFA}"/>
              </a:ext>
            </a:extLst>
          </p:cNvPr>
          <p:cNvSpPr>
            <a:spLocks noGrp="1"/>
          </p:cNvSpPr>
          <p:nvPr>
            <p:ph type="title" idx="4294967295"/>
          </p:nvPr>
        </p:nvSpPr>
        <p:spPr>
          <a:xfrm>
            <a:off x="576124" y="4070875"/>
            <a:ext cx="2243138" cy="708025"/>
          </a:xfrm>
        </p:spPr>
        <p:style>
          <a:lnRef idx="1">
            <a:schemeClr val="accent3"/>
          </a:lnRef>
          <a:fillRef idx="3">
            <a:schemeClr val="accent3"/>
          </a:fillRef>
          <a:effectRef idx="2">
            <a:schemeClr val="accent3"/>
          </a:effectRef>
          <a:fontRef idx="minor">
            <a:schemeClr val="lt1"/>
          </a:fontRef>
        </p:style>
        <p:txBody>
          <a:bodyPr wrap="none">
            <a:spAutoFit/>
          </a:bodyPr>
          <a:lstStyle/>
          <a:p>
            <a:pPr algn="l" eaLnBrk="1" hangingPunct="1">
              <a:defRPr/>
            </a:pPr>
            <a:r>
              <a:rPr lang="zh-CN" altLang="en-US" sz="4000" b="1" dirty="0">
                <a:solidFill>
                  <a:schemeClr val="tx1"/>
                </a:solidFill>
                <a:latin typeface="微软雅黑" panose="020B0503020204020204" pitchFamily="34" charset="-122"/>
                <a:ea typeface="微软雅黑" panose="020B0503020204020204" pitchFamily="34" charset="-122"/>
              </a:rPr>
              <a:t>臭氧空洞</a:t>
            </a:r>
          </a:p>
        </p:txBody>
      </p:sp>
      <p:sp>
        <p:nvSpPr>
          <p:cNvPr id="52227" name="内容占位符 2">
            <a:extLst>
              <a:ext uri="{FF2B5EF4-FFF2-40B4-BE49-F238E27FC236}">
                <a16:creationId xmlns:a16="http://schemas.microsoft.com/office/drawing/2014/main" id="{5CF48B56-793B-4E4D-AC14-34310BA430A1}"/>
              </a:ext>
            </a:extLst>
          </p:cNvPr>
          <p:cNvSpPr>
            <a:spLocks noGrp="1"/>
          </p:cNvSpPr>
          <p:nvPr>
            <p:ph idx="4294967295"/>
          </p:nvPr>
        </p:nvSpPr>
        <p:spPr>
          <a:xfrm>
            <a:off x="755576" y="5185905"/>
            <a:ext cx="5799138" cy="541338"/>
          </a:xfrm>
        </p:spPr>
        <p:txBody>
          <a:bodyPr/>
          <a:lstStyle/>
          <a:p>
            <a:pPr eaLnBrk="1" hangingPunct="1">
              <a:spcBef>
                <a:spcPts val="1800"/>
              </a:spcBef>
            </a:pPr>
            <a:r>
              <a:rPr lang="en-US" altLang="zh-CN" sz="2800" b="1" dirty="0">
                <a:latin typeface="微软雅黑" panose="020B0503020204020204" pitchFamily="34" charset="-122"/>
                <a:ea typeface="微软雅黑" panose="020B0503020204020204" pitchFamily="34" charset="-122"/>
              </a:rPr>
              <a:t>Ozone hole </a:t>
            </a:r>
          </a:p>
          <a:p>
            <a:pPr eaLnBrk="1" hangingPunct="1">
              <a:spcBef>
                <a:spcPts val="1800"/>
              </a:spcBef>
            </a:pPr>
            <a:endParaRPr lang="zh-CN" altLang="en-US" sz="2800" b="1" dirty="0">
              <a:latin typeface="微软雅黑" panose="020B0503020204020204" pitchFamily="34" charset="-122"/>
              <a:ea typeface="微软雅黑" panose="020B0503020204020204" pitchFamily="34" charset="-122"/>
            </a:endParaRPr>
          </a:p>
        </p:txBody>
      </p:sp>
      <p:sp>
        <p:nvSpPr>
          <p:cNvPr id="52229" name="内容占位符 2">
            <a:extLst>
              <a:ext uri="{FF2B5EF4-FFF2-40B4-BE49-F238E27FC236}">
                <a16:creationId xmlns:a16="http://schemas.microsoft.com/office/drawing/2014/main" id="{6F8873BF-572C-47E5-9031-70BF12C1F944}"/>
              </a:ext>
            </a:extLst>
          </p:cNvPr>
          <p:cNvSpPr txBox="1">
            <a:spLocks/>
          </p:cNvSpPr>
          <p:nvPr/>
        </p:nvSpPr>
        <p:spPr bwMode="auto">
          <a:xfrm>
            <a:off x="660718" y="3298856"/>
            <a:ext cx="7416824" cy="57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00000"/>
              </a:lnSpc>
              <a:spcBef>
                <a:spcPts val="1800"/>
              </a:spcBef>
              <a:spcAft>
                <a:spcPct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Greenhouse effect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，又称“花房效应”</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5B3395CE-BFC1-4D50-8819-4B23857AD250}"/>
              </a:ext>
            </a:extLst>
          </p:cNvPr>
          <p:cNvSpPr/>
          <p:nvPr/>
        </p:nvSpPr>
        <p:spPr>
          <a:xfrm>
            <a:off x="571500" y="2420401"/>
            <a:ext cx="2243138" cy="708025"/>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温室效应</a:t>
            </a:r>
          </a:p>
        </p:txBody>
      </p:sp>
      <p:sp>
        <p:nvSpPr>
          <p:cNvPr id="7" name="标题 1">
            <a:extLst>
              <a:ext uri="{FF2B5EF4-FFF2-40B4-BE49-F238E27FC236}">
                <a16:creationId xmlns:a16="http://schemas.microsoft.com/office/drawing/2014/main" id="{904A81D9-BBAA-4321-BCDA-A5D2D6C95190}"/>
              </a:ext>
            </a:extLst>
          </p:cNvPr>
          <p:cNvSpPr txBox="1">
            <a:spLocks/>
          </p:cNvSpPr>
          <p:nvPr/>
        </p:nvSpPr>
        <p:spPr bwMode="auto">
          <a:xfrm>
            <a:off x="571500" y="507637"/>
            <a:ext cx="2243138" cy="708025"/>
          </a:xfrm>
          <a:prstGeom prst="rect">
            <a:avLst/>
          </a:prstGeom>
          <a:ln w="9525" cap="flat" cmpd="sng" algn="ctr">
            <a:solidFill>
              <a:schemeClr val="accent3">
                <a:shade val="95000"/>
                <a:satMod val="105000"/>
              </a:schemeClr>
            </a:solidFill>
            <a:prstDash val="solid"/>
            <a:miter lim="800000"/>
            <a:headEnd/>
            <a:tailEnd/>
          </a:ln>
        </p:spPr>
        <p:style>
          <a:lnRef idx="1">
            <a:schemeClr val="accent3"/>
          </a:lnRef>
          <a:fillRef idx="3">
            <a:schemeClr val="accent3"/>
          </a:fillRef>
          <a:effectRef idx="2">
            <a:schemeClr val="accent3"/>
          </a:effectRef>
          <a:fontRef idx="minor">
            <a:schemeClr val="lt1"/>
          </a:fontRef>
        </p:style>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环境污染</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232" name="矩形 3">
            <a:extLst>
              <a:ext uri="{FF2B5EF4-FFF2-40B4-BE49-F238E27FC236}">
                <a16:creationId xmlns:a16="http://schemas.microsoft.com/office/drawing/2014/main" id="{89F73B7F-8F22-4B37-B127-A4E7E779FAF0}"/>
              </a:ext>
            </a:extLst>
          </p:cNvPr>
          <p:cNvSpPr>
            <a:spLocks noChangeArrowheads="1"/>
          </p:cNvSpPr>
          <p:nvPr/>
        </p:nvSpPr>
        <p:spPr bwMode="auto">
          <a:xfrm>
            <a:off x="660718" y="1455886"/>
            <a:ext cx="8072438"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marR="0" lvl="0" indent="-45720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河川海洋的污染  空气的污染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消失的热带雨林 </a:t>
            </a:r>
          </a:p>
        </p:txBody>
      </p:sp>
    </p:spTree>
    <p:extLst>
      <p:ext uri="{BB962C8B-B14F-4D97-AF65-F5344CB8AC3E}">
        <p14:creationId xmlns:p14="http://schemas.microsoft.com/office/powerpoint/2010/main" val="38665050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61" name="Picture 5">
            <a:extLst>
              <a:ext uri="{FF2B5EF4-FFF2-40B4-BE49-F238E27FC236}">
                <a16:creationId xmlns:a16="http://schemas.microsoft.com/office/drawing/2014/main" id="{C57B8595-6991-4EFA-AD13-C194766D2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10"/>
          <a:stretch/>
        </p:blipFill>
        <p:spPr bwMode="auto">
          <a:xfrm>
            <a:off x="309563" y="1015578"/>
            <a:ext cx="8524875" cy="5005710"/>
          </a:xfrm>
          <a:prstGeom prst="rect">
            <a:avLst/>
          </a:prstGeom>
          <a:noFill/>
          <a:extLst>
            <a:ext uri="{909E8E84-426E-40DD-AFC4-6F175D3DCCD1}">
              <a14:hiddenFill xmlns:a14="http://schemas.microsoft.com/office/drawing/2010/main">
                <a:solidFill>
                  <a:srgbClr val="FFFFFF"/>
                </a:solidFill>
              </a14:hiddenFill>
            </a:ext>
          </a:extLst>
        </p:spPr>
      </p:pic>
      <p:sp>
        <p:nvSpPr>
          <p:cNvPr id="685062" name="Rectangle 6">
            <a:extLst>
              <a:ext uri="{FF2B5EF4-FFF2-40B4-BE49-F238E27FC236}">
                <a16:creationId xmlns:a16="http://schemas.microsoft.com/office/drawing/2014/main" id="{3CA148E0-37A1-465C-8505-11A56B3C3EA6}"/>
              </a:ext>
            </a:extLst>
          </p:cNvPr>
          <p:cNvSpPr>
            <a:spLocks noChangeArrowheads="1"/>
          </p:cNvSpPr>
          <p:nvPr/>
        </p:nvSpPr>
        <p:spPr bwMode="auto">
          <a:xfrm>
            <a:off x="152400" y="159085"/>
            <a:ext cx="7620000" cy="70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10B0E"/>
                </a:solidFill>
                <a:effectLst/>
                <a:uLnTx/>
                <a:uFillTx/>
                <a:latin typeface="微软雅黑" panose="020B0503020204020204" pitchFamily="34" charset="-122"/>
                <a:ea typeface="微软雅黑" panose="020B0503020204020204" pitchFamily="34" charset="-122"/>
                <a:cs typeface="+mn-cs"/>
              </a:rPr>
              <a:t>大气中游离氯如何破坏臭氧层</a:t>
            </a:r>
            <a:r>
              <a:rPr kumimoji="0" lang="en-US" altLang="zh-CN" sz="3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t/>
            </a:r>
            <a:br>
              <a:rPr kumimoji="0" lang="en-US" altLang="zh-CN" sz="3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rPr>
            </a:br>
            <a:endParaRPr kumimoji="0" lang="en-US" altLang="zh-CN" sz="3200" b="1" i="0" u="none" strike="noStrike" kern="1200" cap="none" spc="0" normalizeH="0" baseline="0" noProof="0" dirty="0">
              <a:ln>
                <a:noFill/>
              </a:ln>
              <a:solidFill>
                <a:srgbClr val="1F497D"/>
              </a:solidFill>
              <a:effectLst/>
              <a:uLnTx/>
              <a:uFillTx/>
              <a:latin typeface="微软雅黑" panose="020B0503020204020204" pitchFamily="34" charset="-122"/>
              <a:ea typeface="微软雅黑" panose="020B0503020204020204" pitchFamily="34" charset="-122"/>
              <a:cs typeface="+mn-cs"/>
            </a:endParaRPr>
          </a:p>
        </p:txBody>
      </p:sp>
      <p:sp>
        <p:nvSpPr>
          <p:cNvPr id="685063" name="Text Box 7">
            <a:extLst>
              <a:ext uri="{FF2B5EF4-FFF2-40B4-BE49-F238E27FC236}">
                <a16:creationId xmlns:a16="http://schemas.microsoft.com/office/drawing/2014/main" id="{403D7779-7010-404B-8B82-398E321FFF0C}"/>
              </a:ext>
            </a:extLst>
          </p:cNvPr>
          <p:cNvSpPr txBox="1">
            <a:spLocks noChangeArrowheads="1"/>
          </p:cNvSpPr>
          <p:nvPr/>
        </p:nvSpPr>
        <p:spPr bwMode="auto">
          <a:xfrm>
            <a:off x="517525" y="3582566"/>
            <a:ext cx="509588" cy="3286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O</a:t>
            </a:r>
            <a:r>
              <a:rPr kumimoji="0" lang="en-US" altLang="zh-CN" sz="2400" b="1" i="0" u="none" strike="noStrike" kern="1200" cap="none" spc="0" normalizeH="0" baseline="-2500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2</a:t>
            </a:r>
            <a:endPar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endParaRPr>
          </a:p>
        </p:txBody>
      </p:sp>
      <p:sp>
        <p:nvSpPr>
          <p:cNvPr id="685064" name="Text Box 8">
            <a:extLst>
              <a:ext uri="{FF2B5EF4-FFF2-40B4-BE49-F238E27FC236}">
                <a16:creationId xmlns:a16="http://schemas.microsoft.com/office/drawing/2014/main" id="{85AD8FA2-85A5-46EA-8298-0C0359808AF9}"/>
              </a:ext>
            </a:extLst>
          </p:cNvPr>
          <p:cNvSpPr txBox="1">
            <a:spLocks noChangeArrowheads="1"/>
          </p:cNvSpPr>
          <p:nvPr/>
        </p:nvSpPr>
        <p:spPr bwMode="auto">
          <a:xfrm>
            <a:off x="2828925" y="5865391"/>
            <a:ext cx="14366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Sunlight</a:t>
            </a:r>
          </a:p>
        </p:txBody>
      </p:sp>
      <p:sp>
        <p:nvSpPr>
          <p:cNvPr id="685065" name="Text Box 9">
            <a:extLst>
              <a:ext uri="{FF2B5EF4-FFF2-40B4-BE49-F238E27FC236}">
                <a16:creationId xmlns:a16="http://schemas.microsoft.com/office/drawing/2014/main" id="{757D257B-4249-4980-8232-616B7DA1D9D4}"/>
              </a:ext>
            </a:extLst>
          </p:cNvPr>
          <p:cNvSpPr txBox="1">
            <a:spLocks noChangeArrowheads="1"/>
          </p:cNvSpPr>
          <p:nvPr/>
        </p:nvSpPr>
        <p:spPr bwMode="auto">
          <a:xfrm>
            <a:off x="3962400" y="5073449"/>
            <a:ext cx="1659235" cy="738664"/>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Cl</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2</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O</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Geneva" pitchFamily="48" charset="0"/>
              </a:rPr>
              <a:t>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rPr>
              <a:t>过氧化氯</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endParaRPr>
          </a:p>
        </p:txBody>
      </p:sp>
      <p:sp>
        <p:nvSpPr>
          <p:cNvPr id="685066" name="Text Box 10">
            <a:extLst>
              <a:ext uri="{FF2B5EF4-FFF2-40B4-BE49-F238E27FC236}">
                <a16:creationId xmlns:a16="http://schemas.microsoft.com/office/drawing/2014/main" id="{180B6E85-BD87-474C-96A5-2C651EFA1B2B}"/>
              </a:ext>
            </a:extLst>
          </p:cNvPr>
          <p:cNvSpPr txBox="1">
            <a:spLocks noChangeArrowheads="1"/>
          </p:cNvSpPr>
          <p:nvPr/>
        </p:nvSpPr>
        <p:spPr bwMode="auto">
          <a:xfrm>
            <a:off x="3540125" y="2109366"/>
            <a:ext cx="12715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2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rPr>
              <a:t>氯原子</a:t>
            </a:r>
            <a:endParaRPr kumimoji="0" lang="en-US" altLang="zh-CN" sz="2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endParaRPr>
          </a:p>
        </p:txBody>
      </p:sp>
      <p:sp>
        <p:nvSpPr>
          <p:cNvPr id="685067" name="Text Box 11">
            <a:extLst>
              <a:ext uri="{FF2B5EF4-FFF2-40B4-BE49-F238E27FC236}">
                <a16:creationId xmlns:a16="http://schemas.microsoft.com/office/drawing/2014/main" id="{3B6B9FA3-8195-492F-840D-17DEDF53133C}"/>
              </a:ext>
            </a:extLst>
          </p:cNvPr>
          <p:cNvSpPr txBox="1">
            <a:spLocks noChangeArrowheads="1"/>
          </p:cNvSpPr>
          <p:nvPr/>
        </p:nvSpPr>
        <p:spPr bwMode="auto">
          <a:xfrm>
            <a:off x="152400" y="1009348"/>
            <a:ext cx="2160588" cy="332399"/>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rPr>
              <a:t>氯原子</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Geneva" pitchFamily="48" charset="0"/>
            </a:endParaRPr>
          </a:p>
        </p:txBody>
      </p:sp>
      <p:sp>
        <p:nvSpPr>
          <p:cNvPr id="685068" name="Text Box 12">
            <a:extLst>
              <a:ext uri="{FF2B5EF4-FFF2-40B4-BE49-F238E27FC236}">
                <a16:creationId xmlns:a16="http://schemas.microsoft.com/office/drawing/2014/main" id="{993C953F-C763-431C-A2D0-0B1FB6C08DFE}"/>
              </a:ext>
            </a:extLst>
          </p:cNvPr>
          <p:cNvSpPr txBox="1">
            <a:spLocks noChangeArrowheads="1"/>
          </p:cNvSpPr>
          <p:nvPr/>
        </p:nvSpPr>
        <p:spPr bwMode="auto">
          <a:xfrm>
            <a:off x="4975225" y="2106191"/>
            <a:ext cx="4714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O</a:t>
            </a:r>
            <a:r>
              <a:rPr kumimoji="0" lang="en-US" altLang="zh-CN" sz="2300" b="1" i="0" u="none" strike="noStrike" kern="1200" cap="none" spc="0" normalizeH="0" baseline="-2500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3</a:t>
            </a:r>
            <a:endPar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endParaRPr>
          </a:p>
        </p:txBody>
      </p:sp>
      <p:sp>
        <p:nvSpPr>
          <p:cNvPr id="685069" name="Text Box 13">
            <a:extLst>
              <a:ext uri="{FF2B5EF4-FFF2-40B4-BE49-F238E27FC236}">
                <a16:creationId xmlns:a16="http://schemas.microsoft.com/office/drawing/2014/main" id="{B90BD503-228F-4A29-BF44-242BD2720A4F}"/>
              </a:ext>
            </a:extLst>
          </p:cNvPr>
          <p:cNvSpPr txBox="1">
            <a:spLocks noChangeArrowheads="1"/>
          </p:cNvSpPr>
          <p:nvPr/>
        </p:nvSpPr>
        <p:spPr bwMode="auto">
          <a:xfrm>
            <a:off x="8226425" y="1623591"/>
            <a:ext cx="4714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O</a:t>
            </a:r>
            <a:r>
              <a:rPr kumimoji="0" lang="en-US" altLang="zh-CN" sz="2300" b="1" i="0" u="none" strike="noStrike" kern="1200" cap="none" spc="0" normalizeH="0" baseline="-2500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2</a:t>
            </a:r>
            <a:endPar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endParaRPr>
          </a:p>
        </p:txBody>
      </p:sp>
      <p:sp>
        <p:nvSpPr>
          <p:cNvPr id="685070" name="Text Box 14">
            <a:extLst>
              <a:ext uri="{FF2B5EF4-FFF2-40B4-BE49-F238E27FC236}">
                <a16:creationId xmlns:a16="http://schemas.microsoft.com/office/drawing/2014/main" id="{B11A4C72-771E-44B6-ACB2-21D0A1731B0D}"/>
              </a:ext>
            </a:extLst>
          </p:cNvPr>
          <p:cNvSpPr txBox="1">
            <a:spLocks noChangeArrowheads="1"/>
          </p:cNvSpPr>
          <p:nvPr/>
        </p:nvSpPr>
        <p:spPr bwMode="auto">
          <a:xfrm>
            <a:off x="7693025" y="2969791"/>
            <a:ext cx="5349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ClO</a:t>
            </a:r>
          </a:p>
        </p:txBody>
      </p:sp>
      <p:sp>
        <p:nvSpPr>
          <p:cNvPr id="685071" name="Text Box 15">
            <a:extLst>
              <a:ext uri="{FF2B5EF4-FFF2-40B4-BE49-F238E27FC236}">
                <a16:creationId xmlns:a16="http://schemas.microsoft.com/office/drawing/2014/main" id="{5FC517E8-3D90-46FD-9204-D7090AC49D7F}"/>
              </a:ext>
            </a:extLst>
          </p:cNvPr>
          <p:cNvSpPr txBox="1">
            <a:spLocks noChangeArrowheads="1"/>
          </p:cNvSpPr>
          <p:nvPr/>
        </p:nvSpPr>
        <p:spPr bwMode="auto">
          <a:xfrm>
            <a:off x="8289925" y="4354091"/>
            <a:ext cx="534988" cy="315912"/>
          </a:xfrm>
          <a:prstGeom prst="rect">
            <a:avLst/>
          </a:prstGeom>
          <a:noFill/>
          <a:ln>
            <a:noFill/>
          </a:ln>
          <a:effectLst/>
          <a:extLst>
            <a:ext uri="{909E8E84-426E-40DD-AFC4-6F175D3DCCD1}">
              <a14:hiddenFill xmlns:a14="http://schemas.microsoft.com/office/drawing/2010/main">
                <a:solidFill>
                  <a:srgbClr val="C337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3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Geneva" pitchFamily="48" charset="0"/>
              </a:rPr>
              <a:t>ClO</a:t>
            </a:r>
          </a:p>
        </p:txBody>
      </p:sp>
      <p:sp>
        <p:nvSpPr>
          <p:cNvPr id="14" name="文本框 13">
            <a:extLst>
              <a:ext uri="{FF2B5EF4-FFF2-40B4-BE49-F238E27FC236}">
                <a16:creationId xmlns:a16="http://schemas.microsoft.com/office/drawing/2014/main" id="{3D772495-77D4-43DE-8E9E-8AC4F56AD2EE}"/>
              </a:ext>
            </a:extLst>
          </p:cNvPr>
          <p:cNvSpPr txBox="1"/>
          <p:nvPr/>
        </p:nvSpPr>
        <p:spPr>
          <a:xfrm>
            <a:off x="2373312" y="3059346"/>
            <a:ext cx="4397375" cy="523220"/>
          </a:xfrm>
          <a:prstGeom prst="rect">
            <a:avLst/>
          </a:prstGeom>
          <a:noFill/>
          <a:ln>
            <a:solidFill>
              <a:schemeClr val="tx1"/>
            </a:solidFill>
            <a:prstDash val="dash"/>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+O→2O</a:t>
            </a:r>
            <a:r>
              <a:rPr kumimoji="0"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Cl</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是催化剂</a:t>
            </a:r>
          </a:p>
        </p:txBody>
      </p:sp>
    </p:spTree>
    <p:extLst>
      <p:ext uri="{BB962C8B-B14F-4D97-AF65-F5344CB8AC3E}">
        <p14:creationId xmlns:p14="http://schemas.microsoft.com/office/powerpoint/2010/main" val="6774002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altLang="zh-CN" sz="2900" b="0" i="0" u="none" strike="noStrike" cap="none" normalizeH="0" baseline="0" smtClean="0">
            <a:ln>
              <a:noFill/>
            </a:ln>
            <a:solidFill>
              <a:schemeClr val="tx1"/>
            </a:solidFill>
            <a:effectLst/>
            <a:latin typeface="Arial" panose="020B0604020202020204" pitchFamily="34" charset="0"/>
            <a:sym typeface="Symbol" panose="05050102010706020507" pitchFamily="18" charset="2"/>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15742</TotalTime>
  <Words>8838</Words>
  <Application>Microsoft Office PowerPoint</Application>
  <PresentationFormat>全屏显示(4:3)</PresentationFormat>
  <Paragraphs>695</Paragraphs>
  <Slides>106</Slides>
  <Notes>47</Notes>
  <HiddenSlides>1</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vt:i4>
      </vt:variant>
      <vt:variant>
        <vt:lpstr>幻灯片标题</vt:lpstr>
      </vt:variant>
      <vt:variant>
        <vt:i4>106</vt:i4>
      </vt:variant>
    </vt:vector>
  </HeadingPairs>
  <TitlesOfParts>
    <vt:vector size="125" baseType="lpstr">
      <vt:lpstr>Geneva</vt:lpstr>
      <vt:lpstr>新細明體</vt:lpstr>
      <vt:lpstr>黑体</vt:lpstr>
      <vt:lpstr>华文新魏</vt:lpstr>
      <vt:lpstr>宋体</vt:lpstr>
      <vt:lpstr>微软雅黑</vt:lpstr>
      <vt:lpstr>文鼎中隶简</vt:lpstr>
      <vt:lpstr>Arial</vt:lpstr>
      <vt:lpstr>Arial</vt:lpstr>
      <vt:lpstr>Arial Black</vt:lpstr>
      <vt:lpstr>Calibri</vt:lpstr>
      <vt:lpstr>Symbol</vt:lpstr>
      <vt:lpstr>Times New Roman</vt:lpstr>
      <vt:lpstr>Verdana</vt:lpstr>
      <vt:lpstr>Wingdings</vt:lpstr>
      <vt:lpstr>C6eActiveLectureQuestions</vt:lpstr>
      <vt:lpstr>1_C6eActiveLectureQuestions</vt:lpstr>
      <vt:lpstr>Office 主题</vt:lpstr>
      <vt:lpstr>PhotoImpact</vt:lpstr>
      <vt:lpstr>第七章 群落及其演替</vt:lpstr>
      <vt:lpstr>PowerPoint 演示文稿</vt:lpstr>
      <vt:lpstr>PowerPoint 演示文稿</vt:lpstr>
      <vt:lpstr>PowerPoint 演示文稿</vt:lpstr>
      <vt:lpstr>PowerPoint 演示文稿</vt:lpstr>
      <vt:lpstr>群落水平上研究的问题</vt:lpstr>
      <vt:lpstr>PowerPoint 演示文稿</vt:lpstr>
      <vt:lpstr>PowerPoint 演示文稿</vt:lpstr>
      <vt:lpstr>PowerPoint 演示文稿</vt:lpstr>
      <vt:lpstr>PowerPoint 演示文稿</vt:lpstr>
      <vt:lpstr>比较下列各环境物种丰富度？</vt:lpstr>
      <vt:lpstr>PowerPoint 演示文稿</vt:lpstr>
      <vt:lpstr>PowerPoint 演示文稿</vt:lpstr>
      <vt:lpstr>PowerPoint 演示文稿</vt:lpstr>
      <vt:lpstr>二、种间关系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竞争与捕食作用的结果有何区别？</vt:lpstr>
      <vt:lpstr>PowerPoint 演示文稿</vt:lpstr>
      <vt:lpstr>种内关系</vt:lpstr>
      <vt:lpstr>PowerPoint 演示文稿</vt:lpstr>
      <vt:lpstr>三、群落的空间结构</vt:lpstr>
      <vt:lpstr>PowerPoint 演示文稿</vt:lpstr>
      <vt:lpstr>三、群落的空间结构</vt:lpstr>
      <vt:lpstr>PowerPoint 演示文稿</vt:lpstr>
      <vt:lpstr>PowerPoint 演示文稿</vt:lpstr>
      <vt:lpstr>PowerPoint 演示文稿</vt:lpstr>
      <vt:lpstr>分层现象的意义</vt:lpstr>
      <vt:lpstr>三、群落的空间结构</vt:lpstr>
      <vt:lpstr>PowerPoint 演示文稿</vt:lpstr>
      <vt:lpstr>PowerPoint 演示文稿</vt:lpstr>
      <vt:lpstr>PowerPoint 演示文稿</vt:lpstr>
      <vt:lpstr>PowerPoint 演示文稿</vt:lpstr>
      <vt:lpstr>PowerPoint 演示文稿</vt:lpstr>
      <vt:lpstr>PowerPoint 演示文稿</vt:lpstr>
      <vt:lpstr>四、群落的季节性</vt:lpstr>
      <vt:lpstr>昼夜变化</vt:lpstr>
      <vt:lpstr>季节变化</vt:lpstr>
      <vt:lpstr>五、生态位</vt:lpstr>
      <vt:lpstr>PowerPoint 演示文稿</vt:lpstr>
      <vt:lpstr>PowerPoint 演示文稿</vt:lpstr>
      <vt:lpstr>第七章 群落及其演替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第七章 群落及其演替</vt:lpstr>
      <vt:lpstr>对群落的“动态发展观”</vt:lpstr>
      <vt:lpstr>PowerPoint 演示文稿</vt:lpstr>
      <vt:lpstr>PowerPoint 演示文稿</vt:lpstr>
      <vt:lpstr>PowerPoint 演示文稿</vt:lpstr>
      <vt:lpstr>PowerPoint 演示文稿</vt:lpstr>
      <vt:lpstr>从地衣阶段到苔藓阶段</vt:lpstr>
      <vt:lpstr>PowerPoint 演示文稿</vt:lpstr>
      <vt:lpstr>PowerPoint 演示文稿</vt:lpstr>
      <vt:lpstr>PowerPoint 演示文稿</vt:lpstr>
      <vt:lpstr>PowerPoint 演示文稿</vt:lpstr>
      <vt:lpstr>PowerPoint 演示文稿</vt:lpstr>
      <vt:lpstr>一、演替的类型</vt:lpstr>
      <vt:lpstr>发生在裸岩上的演替</vt:lpstr>
      <vt:lpstr>发生在裸岩上的演替</vt:lpstr>
      <vt:lpstr>PowerPoint 演示文稿</vt:lpstr>
      <vt:lpstr>弃耕农田上的演替</vt:lpstr>
      <vt:lpstr>PowerPoint 演示文稿</vt:lpstr>
      <vt:lpstr>PowerPoint 演示文稿</vt:lpstr>
      <vt:lpstr>PowerPoint 演示文稿</vt:lpstr>
      <vt:lpstr>演替能否一直延续下去？</vt:lpstr>
      <vt:lpstr>二、人类活动对群落演替的影响</vt:lpstr>
      <vt:lpstr>PowerPoint 演示文稿</vt:lpstr>
      <vt:lpstr>PowerPoint 演示文稿</vt:lpstr>
      <vt:lpstr>PowerPoint 演示文稿</vt:lpstr>
      <vt:lpstr>PowerPoint 演示文稿</vt:lpstr>
      <vt:lpstr>PowerPoint 演示文稿</vt:lpstr>
      <vt:lpstr>PowerPoint 演示文稿</vt:lpstr>
      <vt:lpstr>臭氧空洞</vt:lpstr>
      <vt:lpstr>PowerPoint 演示文稿</vt:lpstr>
      <vt:lpstr>PowerPoint 演示文稿</vt:lpstr>
      <vt:lpstr>PowerPoint 演示文稿</vt:lpstr>
      <vt:lpstr>每20分钟一物种消失！ 全球爆发绝种危机！</vt:lpstr>
      <vt:lpstr>PowerPoint 演示文稿</vt:lpstr>
      <vt:lpstr>PowerPoint 演示文稿</vt:lpstr>
      <vt:lpstr>PowerPoint 演示文稿</vt:lpstr>
      <vt:lpstr>PowerPoint 演示文稿</vt:lpstr>
    </vt:vector>
  </TitlesOfParts>
  <Company>丁岩</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丁岩</dc:creator>
  <cp:lastModifiedBy>iamyanhan@126.com</cp:lastModifiedBy>
  <cp:revision>267</cp:revision>
  <dcterms:created xsi:type="dcterms:W3CDTF">2009-09-27T08:39:09Z</dcterms:created>
  <dcterms:modified xsi:type="dcterms:W3CDTF">2022-11-17T04:00:55Z</dcterms:modified>
</cp:coreProperties>
</file>